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3" r:id="rId9"/>
    <p:sldId id="268" r:id="rId10"/>
    <p:sldId id="269" r:id="rId11"/>
    <p:sldId id="270" r:id="rId12"/>
    <p:sldId id="273" r:id="rId13"/>
    <p:sldId id="274" r:id="rId14"/>
    <p:sldId id="272" r:id="rId15"/>
    <p:sldId id="259" r:id="rId16"/>
    <p:sldId id="261" r:id="rId17"/>
    <p:sldId id="260" r:id="rId18"/>
    <p:sldId id="258" r:id="rId19"/>
    <p:sldId id="271" r:id="rId20"/>
    <p:sldId id="275" r:id="rId21"/>
  </p:sldIdLst>
  <p:sldSz cx="9144000" cy="6858000" type="screen4x3"/>
  <p:notesSz cx="7099300" cy="10234613"/>
  <p:custDataLst>
    <p:tags r:id="rId2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524750" y="115888"/>
          <a:ext cx="1511300" cy="517525"/>
        </p:xfrm>
        <a:graphic>
          <a:graphicData uri="http://schemas.openxmlformats.org/presentationml/2006/ole">
            <p:oleObj spid="_x0000_s35842" r:id="rId3" imgW="990654" imgH="339883" progId="">
              <p:embed/>
            </p:oleObj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74EF-28CE-4773-83D4-204C23F1FEB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7131-DC73-4FB6-9AF7-5D59F30D03E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258C-BF51-40C6-AB57-A50602A26AE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85A7-C021-4E07-94DB-CC5590E09CE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3BE2A-C116-4AC5-9552-B79019CF705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4D4D5-DBB5-4D7C-9D60-D1AA1A32A12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CC5F-79B6-4F5A-A2C9-B215D11ED25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24750" y="115888"/>
          <a:ext cx="1511300" cy="517525"/>
        </p:xfrm>
        <a:graphic>
          <a:graphicData uri="http://schemas.openxmlformats.org/presentationml/2006/ole">
            <p:oleObj spid="_x0000_s36866" r:id="rId3" imgW="990654" imgH="339883" progId="">
              <p:embed/>
            </p:oleObj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8DDC-CC75-414E-B459-D43B1158BD9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9B18-A821-4D8D-906A-D5F26D1EA0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91C4-EA03-4BBC-A3B9-E4C9F65312F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1356-55B8-45B4-A93E-B85D6AE51B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DCC632-10CC-4881-A514-BBCF9D1B2F0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6" r:id="rId2"/>
    <p:sldLayoutId id="2147483897" r:id="rId3"/>
    <p:sldLayoutId id="2147483898" r:id="rId4"/>
    <p:sldLayoutId id="2147483899" r:id="rId5"/>
    <p:sldLayoutId id="2147483906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9.xml"/><Relationship Id="rId7" Type="http://schemas.openxmlformats.org/officeDocument/2006/relationships/image" Target="../media/image2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14.xml"/><Relationship Id="rId21" Type="http://schemas.openxmlformats.org/officeDocument/2006/relationships/image" Target="../media/image19.png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5.png"/><Relationship Id="rId2" Type="http://schemas.openxmlformats.org/officeDocument/2006/relationships/tags" Target="../tags/tag1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tags" Target="../tags/tag21.xml"/><Relationship Id="rId19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8207375" cy="1470025"/>
          </a:xfrm>
        </p:spPr>
        <p:txBody>
          <a:bodyPr/>
          <a:lstStyle/>
          <a:p>
            <a:r>
              <a:rPr lang="en-US" altLang="ja-JP" dirty="0" smtClean="0"/>
              <a:t>						</a:t>
            </a:r>
            <a:r>
              <a:rPr lang="ja-JP" altLang="en-US" dirty="0" smtClean="0"/>
              <a:t>　　　　　　　　　　　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実空間情報数理と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ネットワークアプリケーション</a:t>
            </a:r>
          </a:p>
        </p:txBody>
      </p:sp>
      <p:sp>
        <p:nvSpPr>
          <p:cNvPr id="7171" name="サブタイトル 2"/>
          <p:cNvSpPr>
            <a:spLocks noGrp="1"/>
          </p:cNvSpPr>
          <p:nvPr>
            <p:ph type="subTitle" idx="1"/>
          </p:nvPr>
        </p:nvSpPr>
        <p:spPr>
          <a:xfrm>
            <a:off x="1403350" y="4221163"/>
            <a:ext cx="6400800" cy="1752600"/>
          </a:xfrm>
        </p:spPr>
        <p:txBody>
          <a:bodyPr/>
          <a:lstStyle/>
          <a:p>
            <a:r>
              <a:rPr lang="en-US" altLang="ja-JP" dirty="0" smtClean="0"/>
              <a:t>2012.1.20</a:t>
            </a:r>
          </a:p>
          <a:p>
            <a:r>
              <a:rPr lang="en-US" altLang="ja-JP" dirty="0" smtClean="0"/>
              <a:t>NTT</a:t>
            </a:r>
            <a:r>
              <a:rPr lang="ja-JP" altLang="en-US" dirty="0" smtClean="0"/>
              <a:t>　斎藤洋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8313" y="1773238"/>
            <a:ext cx="8351837" cy="4608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ja-JP" altLang="en-US" smtClean="0"/>
              <a:t>対象物とセンシングエリアがともに凸の場合の推定方法</a:t>
            </a:r>
          </a:p>
        </p:txBody>
      </p:sp>
      <p:sp>
        <p:nvSpPr>
          <p:cNvPr id="16388" name="テキスト ボックス 5"/>
          <p:cNvSpPr txBox="1">
            <a:spLocks noChangeArrowheads="1"/>
          </p:cNvSpPr>
          <p:nvPr/>
        </p:nvSpPr>
        <p:spPr bwMode="auto">
          <a:xfrm>
            <a:off x="755650" y="2060575"/>
            <a:ext cx="7669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対象物とセンシングエリアがともに凸なら、エリア周長が異なる２種類のセンサ</a:t>
            </a:r>
            <a:endParaRPr lang="en-US" altLang="ja-JP"/>
          </a:p>
          <a:p>
            <a:r>
              <a:rPr lang="ja-JP" altLang="en-US"/>
              <a:t>　　　　　　　　　　を用いて次の式で推定できる</a:t>
            </a:r>
          </a:p>
        </p:txBody>
      </p:sp>
      <p:sp>
        <p:nvSpPr>
          <p:cNvPr id="16389" name="正方形/長方形 6"/>
          <p:cNvSpPr>
            <a:spLocks noChangeArrowheads="1"/>
          </p:cNvSpPr>
          <p:nvPr/>
        </p:nvSpPr>
        <p:spPr bwMode="auto">
          <a:xfrm>
            <a:off x="1042988" y="5589588"/>
            <a:ext cx="727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Source: H. Saito, K. Shimogawa, S. Shioda, and J. Harada, Shape Estimation Using Networked Binary Sensors, INFOCOM 2009.</a:t>
            </a:r>
            <a:endParaRPr lang="ja-JP" altLang="en-US"/>
          </a:p>
        </p:txBody>
      </p:sp>
      <p:pic>
        <p:nvPicPr>
          <p:cNvPr id="16390" name="図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420938"/>
            <a:ext cx="13604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図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775" y="2781300"/>
            <a:ext cx="75422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図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4941888"/>
            <a:ext cx="2381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図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5300663"/>
            <a:ext cx="195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テキスト ボックス 18"/>
          <p:cNvSpPr txBox="1">
            <a:spLocks noChangeArrowheads="1"/>
          </p:cNvSpPr>
          <p:nvPr/>
        </p:nvSpPr>
        <p:spPr bwMode="auto">
          <a:xfrm>
            <a:off x="1403350" y="4941888"/>
            <a:ext cx="4195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第</a:t>
            </a:r>
            <a:r>
              <a:rPr lang="en-US" altLang="ja-JP"/>
              <a:t>i</a:t>
            </a:r>
            <a:r>
              <a:rPr lang="ja-JP" altLang="en-US"/>
              <a:t>種センサノードの平均密度</a:t>
            </a:r>
            <a:endParaRPr lang="en-US" altLang="ja-JP"/>
          </a:p>
          <a:p>
            <a:r>
              <a:rPr lang="ja-JP" altLang="en-US"/>
              <a:t>第</a:t>
            </a:r>
            <a:r>
              <a:rPr lang="en-US" altLang="ja-JP"/>
              <a:t>i</a:t>
            </a:r>
            <a:r>
              <a:rPr lang="ja-JP" altLang="en-US"/>
              <a:t>種センサノードの総検出数の時間平均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ja-JP" altLang="en-US" smtClean="0"/>
              <a:t>数値例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63674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テキスト ボックス 2"/>
          <p:cNvSpPr txBox="1">
            <a:spLocks noChangeArrowheads="1"/>
          </p:cNvSpPr>
          <p:nvPr/>
        </p:nvSpPr>
        <p:spPr bwMode="auto">
          <a:xfrm>
            <a:off x="3924300" y="3429000"/>
            <a:ext cx="4956175" cy="2308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評価条件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シミュレーション時間：</a:t>
            </a:r>
            <a:r>
              <a:rPr lang="en-US" altLang="ja-JP"/>
              <a:t>	100</a:t>
            </a:r>
            <a:r>
              <a:rPr lang="ja-JP" altLang="en-US"/>
              <a:t>単位時間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シミュレーション回数：</a:t>
            </a:r>
            <a:r>
              <a:rPr lang="en-US" altLang="ja-JP"/>
              <a:t>	1000</a:t>
            </a:r>
            <a:r>
              <a:rPr lang="ja-JP" altLang="en-US"/>
              <a:t>回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対象物移動速度：</a:t>
            </a:r>
            <a:r>
              <a:rPr lang="en-US" altLang="ja-JP"/>
              <a:t>		1</a:t>
            </a:r>
            <a:r>
              <a:rPr lang="ja-JP" altLang="en-US"/>
              <a:t>単位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各種類センサ平均密度：</a:t>
            </a:r>
            <a:r>
              <a:rPr lang="en-US" altLang="ja-JP"/>
              <a:t>	0.1</a:t>
            </a:r>
          </a:p>
          <a:p>
            <a:pPr>
              <a:buFont typeface="Arial" charset="0"/>
              <a:buChar char="•"/>
            </a:pPr>
            <a:r>
              <a:rPr lang="ja-JP" altLang="en-US"/>
              <a:t>センシング回数：</a:t>
            </a:r>
            <a:r>
              <a:rPr lang="en-US" altLang="ja-JP"/>
              <a:t>		1/1</a:t>
            </a:r>
            <a:r>
              <a:rPr lang="ja-JP" altLang="en-US"/>
              <a:t>単位時間・センサ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センシングエリア形状：</a:t>
            </a:r>
            <a:r>
              <a:rPr lang="en-US" altLang="ja-JP"/>
              <a:t>	</a:t>
            </a:r>
            <a:r>
              <a:rPr lang="ja-JP" altLang="en-US"/>
              <a:t>円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センサノード分布</a:t>
            </a:r>
            <a:r>
              <a:rPr lang="en-US" altLang="ja-JP"/>
              <a:t>:		</a:t>
            </a:r>
            <a:r>
              <a:rPr lang="ja-JP" altLang="en-US"/>
              <a:t>ポアソン</a:t>
            </a:r>
          </a:p>
        </p:txBody>
      </p:sp>
      <p:sp>
        <p:nvSpPr>
          <p:cNvPr id="17413" name="正方形/長方形 6"/>
          <p:cNvSpPr>
            <a:spLocks noChangeArrowheads="1"/>
          </p:cNvSpPr>
          <p:nvPr/>
        </p:nvSpPr>
        <p:spPr bwMode="auto">
          <a:xfrm>
            <a:off x="395288" y="5516563"/>
            <a:ext cx="727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Copyright: 2009 IEEE.</a:t>
            </a:r>
          </a:p>
          <a:p>
            <a:r>
              <a:rPr lang="en-US" altLang="ja-JP"/>
              <a:t>Source: H. Saito, K. Shimogawa, S. Shioda, and J. Harada, Shape Estimation Using Networked Binary Sensors, INFOCOM 2009.</a:t>
            </a:r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8313" y="1773238"/>
            <a:ext cx="8351837" cy="295116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435" name="タイトル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ja-JP" altLang="en-US" smtClean="0"/>
              <a:t>センシングエリアが円の場合</a:t>
            </a:r>
          </a:p>
        </p:txBody>
      </p:sp>
      <p:sp>
        <p:nvSpPr>
          <p:cNvPr id="18436" name="テキスト ボックス 5"/>
          <p:cNvSpPr txBox="1">
            <a:spLocks noChangeArrowheads="1"/>
          </p:cNvSpPr>
          <p:nvPr/>
        </p:nvSpPr>
        <p:spPr bwMode="auto">
          <a:xfrm>
            <a:off x="755650" y="2133600"/>
            <a:ext cx="358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センシングエリアが半径</a:t>
            </a:r>
            <a:r>
              <a:rPr lang="en-US" altLang="ja-JP"/>
              <a:t>r</a:t>
            </a:r>
            <a:r>
              <a:rPr lang="ja-JP" altLang="en-US"/>
              <a:t>の円なら、</a:t>
            </a:r>
          </a:p>
        </p:txBody>
      </p:sp>
      <p:sp>
        <p:nvSpPr>
          <p:cNvPr id="18437" name="正方形/長方形 6"/>
          <p:cNvSpPr>
            <a:spLocks noChangeArrowheads="1"/>
          </p:cNvSpPr>
          <p:nvPr/>
        </p:nvSpPr>
        <p:spPr bwMode="auto">
          <a:xfrm>
            <a:off x="1116013" y="3860800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Source: H. Saito, K. Shimogawa, S. Shioda, and J. Harada, Shape Estimation Using Networked Binary Sensors, INFOCOM 2009.</a:t>
            </a:r>
            <a:endParaRPr lang="ja-JP" altLang="en-US"/>
          </a:p>
        </p:txBody>
      </p:sp>
      <p:pic>
        <p:nvPicPr>
          <p:cNvPr id="18438" name="図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713" y="2709863"/>
            <a:ext cx="60436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テキスト ボックス 14"/>
          <p:cNvSpPr txBox="1">
            <a:spLocks noChangeArrowheads="1"/>
          </p:cNvSpPr>
          <p:nvPr/>
        </p:nvSpPr>
        <p:spPr bwMode="auto">
          <a:xfrm>
            <a:off x="1042988" y="5013325"/>
            <a:ext cx="297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対象物は、凸でなくともよい。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8313" y="1773238"/>
            <a:ext cx="8351837" cy="47513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9459" name="タイトル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ja-JP" altLang="en-US" smtClean="0"/>
              <a:t>センシングエリアが円の場合の推定方法</a:t>
            </a:r>
          </a:p>
        </p:txBody>
      </p:sp>
      <p:sp>
        <p:nvSpPr>
          <p:cNvPr id="19460" name="テキスト ボックス 5"/>
          <p:cNvSpPr txBox="1">
            <a:spLocks noChangeArrowheads="1"/>
          </p:cNvSpPr>
          <p:nvPr/>
        </p:nvSpPr>
        <p:spPr bwMode="auto">
          <a:xfrm>
            <a:off x="755650" y="1916113"/>
            <a:ext cx="685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センシングエリアが半径　　　　　　　　　　　　なら、次の式で推定できる</a:t>
            </a:r>
          </a:p>
        </p:txBody>
      </p:sp>
      <p:sp>
        <p:nvSpPr>
          <p:cNvPr id="19461" name="正方形/長方形 6"/>
          <p:cNvSpPr>
            <a:spLocks noChangeArrowheads="1"/>
          </p:cNvSpPr>
          <p:nvPr/>
        </p:nvSpPr>
        <p:spPr bwMode="auto">
          <a:xfrm>
            <a:off x="1042988" y="5661025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Source: H. Saito, K. Shimogawa, S. Shioda, and J. Harada, Shape Estimation Using Networked Binary Sensors, INFOCOM 2009.</a:t>
            </a:r>
            <a:endParaRPr lang="ja-JP" altLang="en-US"/>
          </a:p>
        </p:txBody>
      </p:sp>
      <p:pic>
        <p:nvPicPr>
          <p:cNvPr id="19462" name="図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349500"/>
            <a:ext cx="69611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図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989138"/>
            <a:ext cx="1730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これまでの結果からの示唆</a:t>
            </a:r>
          </a:p>
        </p:txBody>
      </p:sp>
      <p:sp>
        <p:nvSpPr>
          <p:cNvPr id="20483" name="テキスト ボックス 2"/>
          <p:cNvSpPr txBox="1">
            <a:spLocks noChangeArrowheads="1"/>
          </p:cNvSpPr>
          <p:nvPr/>
        </p:nvSpPr>
        <p:spPr bwMode="auto">
          <a:xfrm>
            <a:off x="179388" y="1196975"/>
            <a:ext cx="8856662" cy="1323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</a:rPr>
              <a:t>サイズと外周長</a:t>
            </a:r>
            <a:r>
              <a:rPr lang="en-US" altLang="ja-JP" sz="2000">
                <a:solidFill>
                  <a:srgbClr val="FF0000"/>
                </a:solidFill>
              </a:rPr>
              <a:t>(</a:t>
            </a:r>
            <a:r>
              <a:rPr lang="ja-JP" altLang="en-US" sz="2000">
                <a:solidFill>
                  <a:srgbClr val="FF0000"/>
                </a:solidFill>
              </a:rPr>
              <a:t>直観とは異なる</a:t>
            </a:r>
            <a:r>
              <a:rPr lang="en-US" altLang="ja-JP" sz="2000">
                <a:solidFill>
                  <a:srgbClr val="FF0000"/>
                </a:solidFill>
              </a:rPr>
              <a:t>)</a:t>
            </a:r>
            <a:r>
              <a:rPr lang="ja-JP" altLang="en-US" sz="2000">
                <a:solidFill>
                  <a:srgbClr val="FF0000"/>
                </a:solidFill>
              </a:rPr>
              <a:t>は、対象物の形状によらず（頑健性）、推定可能</a:t>
            </a:r>
            <a:endParaRPr lang="en-US" altLang="ja-JP" sz="2000">
              <a:solidFill>
                <a:srgbClr val="FF0000"/>
              </a:solidFill>
            </a:endParaRPr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集合知のようなものが生じる。ダウンサイジングが可能。</a:t>
            </a:r>
          </a:p>
        </p:txBody>
      </p:sp>
      <p:sp>
        <p:nvSpPr>
          <p:cNvPr id="4" name="下矢印 3"/>
          <p:cNvSpPr/>
          <p:nvPr/>
        </p:nvSpPr>
        <p:spPr>
          <a:xfrm>
            <a:off x="3924300" y="1628775"/>
            <a:ext cx="719138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85" name="テキスト ボックス 4"/>
          <p:cNvSpPr txBox="1">
            <a:spLocks noChangeArrowheads="1"/>
          </p:cNvSpPr>
          <p:nvPr/>
        </p:nvSpPr>
        <p:spPr bwMode="auto">
          <a:xfrm>
            <a:off x="468313" y="3716338"/>
            <a:ext cx="8496300" cy="2862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</a:rPr>
              <a:t>多数の形状パラメータ空間が、サイズと外周長を含む２，３のパラメータ空間に縮退して見える。</a:t>
            </a:r>
            <a:r>
              <a:rPr lang="ja-JP" altLang="en-US" sz="2000"/>
              <a:t>センシングエリアが凸の場合、サイズと外周長以外は、いくら沢山のセンサを用いても、推定不可能。</a:t>
            </a:r>
            <a:r>
              <a:rPr lang="ja-JP" altLang="en-US" sz="2000">
                <a:solidFill>
                  <a:srgbClr val="FF0000"/>
                </a:solidFill>
              </a:rPr>
              <a:t>可観測性。</a:t>
            </a:r>
            <a:endParaRPr lang="en-US" altLang="ja-JP" sz="2000">
              <a:solidFill>
                <a:srgbClr val="FF0000"/>
              </a:solidFill>
            </a:endParaRPr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集合知のようなものが生じない。</a:t>
            </a:r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解決する手段として、複合センサノード</a:t>
            </a:r>
          </a:p>
        </p:txBody>
      </p:sp>
      <p:sp>
        <p:nvSpPr>
          <p:cNvPr id="6" name="下矢印 5"/>
          <p:cNvSpPr/>
          <p:nvPr/>
        </p:nvSpPr>
        <p:spPr>
          <a:xfrm>
            <a:off x="3059113" y="4724400"/>
            <a:ext cx="7191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059113" y="5589588"/>
            <a:ext cx="7191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上下矢印 7"/>
          <p:cNvSpPr/>
          <p:nvPr/>
        </p:nvSpPr>
        <p:spPr>
          <a:xfrm>
            <a:off x="3419475" y="2565400"/>
            <a:ext cx="1800225" cy="935038"/>
          </a:xfrm>
          <a:prstGeom prst="upDownArrow">
            <a:avLst>
              <a:gd name="adj1" fmla="val 50000"/>
              <a:gd name="adj2" fmla="val 2748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複合センサノード</a:t>
            </a:r>
          </a:p>
        </p:txBody>
      </p:sp>
      <p:sp>
        <p:nvSpPr>
          <p:cNvPr id="21507" name="テキスト ボックス 2"/>
          <p:cNvSpPr txBox="1">
            <a:spLocks noChangeArrowheads="1"/>
          </p:cNvSpPr>
          <p:nvPr/>
        </p:nvSpPr>
        <p:spPr bwMode="auto">
          <a:xfrm>
            <a:off x="684213" y="1412875"/>
            <a:ext cx="8002587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複数のセンサをあらかじめ定められた形に配備。これを１つのノードとして、設置。</a:t>
            </a:r>
            <a:endParaRPr lang="en-US" altLang="ja-JP"/>
          </a:p>
        </p:txBody>
      </p:sp>
      <p:sp>
        <p:nvSpPr>
          <p:cNvPr id="4" name="円/楕円 3"/>
          <p:cNvSpPr/>
          <p:nvPr/>
        </p:nvSpPr>
        <p:spPr>
          <a:xfrm>
            <a:off x="2124075" y="2636838"/>
            <a:ext cx="287338" cy="2873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476375" y="3500438"/>
            <a:ext cx="287338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940425" y="2492375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940425" y="3068638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940425" y="3644900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877050" y="2492375"/>
            <a:ext cx="287338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877050" y="3068638"/>
            <a:ext cx="287338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877050" y="3644900"/>
            <a:ext cx="287338" cy="288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rot="5400000">
            <a:off x="1512094" y="2888456"/>
            <a:ext cx="863600" cy="649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5508625" y="3213101"/>
            <a:ext cx="1152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6443662" y="3213101"/>
            <a:ext cx="1152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>
            <a:off x="6156325" y="3213100"/>
            <a:ext cx="936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テキスト ボックス 22"/>
          <p:cNvSpPr txBox="1">
            <a:spLocks noChangeArrowheads="1"/>
          </p:cNvSpPr>
          <p:nvPr/>
        </p:nvSpPr>
        <p:spPr bwMode="auto">
          <a:xfrm>
            <a:off x="1187450" y="4508500"/>
            <a:ext cx="1763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(a)</a:t>
            </a:r>
            <a:r>
              <a:rPr lang="ja-JP" altLang="en-US"/>
              <a:t>ペアセンサ型</a:t>
            </a:r>
          </a:p>
        </p:txBody>
      </p:sp>
      <p:sp>
        <p:nvSpPr>
          <p:cNvPr id="21521" name="テキスト ボックス 23"/>
          <p:cNvSpPr txBox="1">
            <a:spLocks noChangeArrowheads="1"/>
          </p:cNvSpPr>
          <p:nvPr/>
        </p:nvSpPr>
        <p:spPr bwMode="auto">
          <a:xfrm>
            <a:off x="5868988" y="4508500"/>
            <a:ext cx="1697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(b)</a:t>
            </a:r>
            <a:r>
              <a:rPr lang="ja-JP" altLang="en-US"/>
              <a:t>ペアライン型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rot="10800000" flipV="1">
            <a:off x="2484438" y="2349500"/>
            <a:ext cx="8636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92725" y="2924175"/>
            <a:ext cx="687388" cy="247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テキスト ボックス 28"/>
          <p:cNvSpPr txBox="1">
            <a:spLocks noChangeArrowheads="1"/>
          </p:cNvSpPr>
          <p:nvPr/>
        </p:nvSpPr>
        <p:spPr bwMode="auto">
          <a:xfrm>
            <a:off x="3203575" y="2133600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センサ</a:t>
            </a:r>
          </a:p>
        </p:txBody>
      </p:sp>
      <p:sp>
        <p:nvSpPr>
          <p:cNvPr id="21525" name="テキスト ボックス 28"/>
          <p:cNvSpPr txBox="1">
            <a:spLocks noChangeArrowheads="1"/>
          </p:cNvSpPr>
          <p:nvPr/>
        </p:nvSpPr>
        <p:spPr bwMode="auto">
          <a:xfrm>
            <a:off x="4500563" y="2636838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センサ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288" y="5300663"/>
            <a:ext cx="8550275" cy="9239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/>
              <a:t>重要な２つの性質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ja-JP" altLang="en-US" dirty="0"/>
              <a:t>全体としては、センシングエリアは凸でなくなる。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ja-JP" altLang="en-US" dirty="0"/>
              <a:t>ノード内センサの相対位置は既知。全くランダム（未知）と完全測位可（既知）の中間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ja-JP" altLang="en-US" smtClean="0"/>
              <a:t>ペアセンサ型による形状推定</a:t>
            </a:r>
          </a:p>
        </p:txBody>
      </p:sp>
      <p:sp>
        <p:nvSpPr>
          <p:cNvPr id="22531" name="正方形/長方形 2"/>
          <p:cNvSpPr>
            <a:spLocks noChangeArrowheads="1"/>
          </p:cNvSpPr>
          <p:nvPr/>
        </p:nvSpPr>
        <p:spPr bwMode="auto">
          <a:xfrm>
            <a:off x="684213" y="5534025"/>
            <a:ext cx="74898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Copyright: 2011 IEEE.</a:t>
            </a:r>
          </a:p>
          <a:p>
            <a:r>
              <a:rPr lang="en-US" altLang="ja-JP" sz="1600"/>
              <a:t>Source: H. Saito, S. Shimogawa, S. Tanaka, and S. Shioda, Estimating Parameters of Multiple Heterogeneous Target Objects Using Composite Sensor Nodes, IEEE Trans. Mobile Computing, 11, 1, pp. 125-138, 2012.</a:t>
            </a:r>
          </a:p>
        </p:txBody>
      </p:sp>
      <p:sp>
        <p:nvSpPr>
          <p:cNvPr id="22532" name="テキスト ボックス 25"/>
          <p:cNvSpPr txBox="1">
            <a:spLocks noChangeArrowheads="1"/>
          </p:cNvSpPr>
          <p:nvPr/>
        </p:nvSpPr>
        <p:spPr bwMode="auto">
          <a:xfrm>
            <a:off x="827088" y="1052513"/>
            <a:ext cx="7947025" cy="369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複数の異なる形状の対象物が、四角形や円などの既知の近い図形を推定できる</a:t>
            </a:r>
          </a:p>
        </p:txBody>
      </p:sp>
      <p:grpSp>
        <p:nvGrpSpPr>
          <p:cNvPr id="22533" name="グループ化 14"/>
          <p:cNvGrpSpPr>
            <a:grpSpLocks/>
          </p:cNvGrpSpPr>
          <p:nvPr/>
        </p:nvGrpSpPr>
        <p:grpSpPr bwMode="auto">
          <a:xfrm>
            <a:off x="2411413" y="1584325"/>
            <a:ext cx="2786062" cy="4286250"/>
            <a:chOff x="1558806" y="1850520"/>
            <a:chExt cx="2227376" cy="3292992"/>
          </a:xfrm>
        </p:grpSpPr>
        <p:pic>
          <p:nvPicPr>
            <p:cNvPr id="225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2214554"/>
              <a:ext cx="1028700" cy="246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正方形/長方形 40"/>
            <p:cNvSpPr/>
            <p:nvPr/>
          </p:nvSpPr>
          <p:spPr>
            <a:xfrm>
              <a:off x="2071547" y="2071273"/>
              <a:ext cx="1214586" cy="214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 rot="157733">
              <a:off x="1558806" y="2227385"/>
              <a:ext cx="643464" cy="2572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571498" y="2357885"/>
              <a:ext cx="643464" cy="2570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071645" y="2143230"/>
              <a:ext cx="428976" cy="642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142718" y="2571320"/>
              <a:ext cx="643464" cy="2572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57058" y="2213969"/>
              <a:ext cx="428976" cy="643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 rot="20108008">
              <a:off x="3071645" y="2071273"/>
              <a:ext cx="428976" cy="642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 rot="2155943">
              <a:off x="1933208" y="1850520"/>
              <a:ext cx="428976" cy="642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2534" name="グループ化 48"/>
          <p:cNvGrpSpPr>
            <a:grpSpLocks/>
          </p:cNvGrpSpPr>
          <p:nvPr/>
        </p:nvGrpSpPr>
        <p:grpSpPr bwMode="auto">
          <a:xfrm>
            <a:off x="871538" y="2284413"/>
            <a:ext cx="1762125" cy="3071812"/>
            <a:chOff x="5143504" y="1928802"/>
            <a:chExt cx="1761766" cy="3071834"/>
          </a:xfrm>
        </p:grpSpPr>
        <p:sp>
          <p:nvSpPr>
            <p:cNvPr id="50" name="正方形/長方形 49"/>
            <p:cNvSpPr/>
            <p:nvPr/>
          </p:nvSpPr>
          <p:spPr>
            <a:xfrm>
              <a:off x="5143504" y="1928802"/>
              <a:ext cx="571384" cy="3071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072002" y="1928802"/>
              <a:ext cx="357115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 rot="18497027">
              <a:off x="6524311" y="1916145"/>
              <a:ext cx="349253" cy="412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 rot="3092471">
              <a:off x="5595812" y="1916145"/>
              <a:ext cx="349253" cy="412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 rot="2668355">
              <a:off x="6541806" y="4484695"/>
              <a:ext cx="349179" cy="465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5" name="正方形/長方形 54"/>
            <p:cNvSpPr/>
            <p:nvPr/>
          </p:nvSpPr>
          <p:spPr>
            <a:xfrm rot="19775009">
              <a:off x="5522839" y="4486282"/>
              <a:ext cx="349179" cy="46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072002" y="4714884"/>
              <a:ext cx="263471" cy="228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2535" name="グループ化 26"/>
          <p:cNvGrpSpPr>
            <a:grpSpLocks/>
          </p:cNvGrpSpPr>
          <p:nvPr/>
        </p:nvGrpSpPr>
        <p:grpSpPr bwMode="auto">
          <a:xfrm>
            <a:off x="4932363" y="2520950"/>
            <a:ext cx="1762125" cy="3071813"/>
            <a:chOff x="5143504" y="1928802"/>
            <a:chExt cx="1761766" cy="3071834"/>
          </a:xfrm>
        </p:grpSpPr>
        <p:pic>
          <p:nvPicPr>
            <p:cNvPr id="225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2143116"/>
              <a:ext cx="1082675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正方形/長方形 28"/>
            <p:cNvSpPr/>
            <p:nvPr/>
          </p:nvSpPr>
          <p:spPr>
            <a:xfrm>
              <a:off x="5143504" y="1928802"/>
              <a:ext cx="571384" cy="3071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072002" y="1928802"/>
              <a:ext cx="357115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 rot="18497027">
              <a:off x="6524311" y="1916145"/>
              <a:ext cx="349252" cy="412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 rot="3092471">
              <a:off x="5595812" y="1916145"/>
              <a:ext cx="349252" cy="412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 rot="2668355">
              <a:off x="6541806" y="4484694"/>
              <a:ext cx="349179" cy="465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 rot="19775009">
              <a:off x="5522839" y="4486282"/>
              <a:ext cx="349179" cy="46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072002" y="4714884"/>
              <a:ext cx="263471" cy="228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2536" name="グループ化 149"/>
          <p:cNvGrpSpPr>
            <a:grpSpLocks/>
          </p:cNvGrpSpPr>
          <p:nvPr/>
        </p:nvGrpSpPr>
        <p:grpSpPr bwMode="auto">
          <a:xfrm>
            <a:off x="5556250" y="3071813"/>
            <a:ext cx="928688" cy="2071687"/>
            <a:chOff x="7000892" y="1857364"/>
            <a:chExt cx="928694" cy="2071702"/>
          </a:xfrm>
        </p:grpSpPr>
        <p:sp>
          <p:nvSpPr>
            <p:cNvPr id="151" name="正方形/長方形 150"/>
            <p:cNvSpPr/>
            <p:nvPr/>
          </p:nvSpPr>
          <p:spPr>
            <a:xfrm>
              <a:off x="7000892" y="1857364"/>
              <a:ext cx="928694" cy="207170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52" name="直線矢印コネクタ 151"/>
            <p:cNvCxnSpPr/>
            <p:nvPr/>
          </p:nvCxnSpPr>
          <p:spPr>
            <a:xfrm>
              <a:off x="7000892" y="2428868"/>
              <a:ext cx="928694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8" name="テキスト ボックス 152"/>
            <p:cNvSpPr txBox="1">
              <a:spLocks noChangeArrowheads="1"/>
            </p:cNvSpPr>
            <p:nvPr/>
          </p:nvSpPr>
          <p:spPr bwMode="auto">
            <a:xfrm>
              <a:off x="7358082" y="2428868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22</a:t>
              </a:r>
              <a:endParaRPr lang="ja-JP" altLang="en-US"/>
            </a:p>
          </p:txBody>
        </p:sp>
        <p:sp>
          <p:nvSpPr>
            <p:cNvPr id="22549" name="テキスト ボックス 153"/>
            <p:cNvSpPr txBox="1">
              <a:spLocks noChangeArrowheads="1"/>
            </p:cNvSpPr>
            <p:nvPr/>
          </p:nvSpPr>
          <p:spPr bwMode="auto">
            <a:xfrm>
              <a:off x="7215206" y="2928934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58</a:t>
              </a:r>
              <a:endParaRPr lang="ja-JP" altLang="en-US"/>
            </a:p>
          </p:txBody>
        </p:sp>
        <p:cxnSp>
          <p:nvCxnSpPr>
            <p:cNvPr id="155" name="直線矢印コネクタ 154"/>
            <p:cNvCxnSpPr/>
            <p:nvPr/>
          </p:nvCxnSpPr>
          <p:spPr>
            <a:xfrm rot="5400000">
              <a:off x="6180149" y="2892421"/>
              <a:ext cx="2071702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正方形/長方形 139"/>
          <p:cNvSpPr/>
          <p:nvPr/>
        </p:nvSpPr>
        <p:spPr>
          <a:xfrm>
            <a:off x="3203575" y="1868488"/>
            <a:ext cx="1143000" cy="35718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1" name="直線矢印コネクタ 140"/>
          <p:cNvCxnSpPr/>
          <p:nvPr/>
        </p:nvCxnSpPr>
        <p:spPr>
          <a:xfrm>
            <a:off x="3203575" y="1725613"/>
            <a:ext cx="11430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rot="5400000" flipH="1" flipV="1">
            <a:off x="2713831" y="3655219"/>
            <a:ext cx="3560763" cy="95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テキスト ボックス 142"/>
          <p:cNvSpPr txBox="1">
            <a:spLocks noChangeArrowheads="1"/>
          </p:cNvSpPr>
          <p:nvPr/>
        </p:nvSpPr>
        <p:spPr bwMode="auto">
          <a:xfrm>
            <a:off x="3632200" y="14398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30</a:t>
            </a:r>
            <a:endParaRPr lang="ja-JP" altLang="en-US"/>
          </a:p>
        </p:txBody>
      </p:sp>
      <p:sp>
        <p:nvSpPr>
          <p:cNvPr id="22541" name="テキスト ボックス 143"/>
          <p:cNvSpPr txBox="1">
            <a:spLocks noChangeArrowheads="1"/>
          </p:cNvSpPr>
          <p:nvPr/>
        </p:nvSpPr>
        <p:spPr bwMode="auto">
          <a:xfrm>
            <a:off x="4500563" y="3384550"/>
            <a:ext cx="417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99</a:t>
            </a:r>
            <a:endParaRPr lang="ja-JP" altLang="en-US"/>
          </a:p>
        </p:txBody>
      </p:sp>
      <p:cxnSp>
        <p:nvCxnSpPr>
          <p:cNvPr id="59" name="曲線コネクタ 58"/>
          <p:cNvCxnSpPr/>
          <p:nvPr/>
        </p:nvCxnSpPr>
        <p:spPr>
          <a:xfrm flipV="1">
            <a:off x="2339975" y="2420938"/>
            <a:ext cx="863600" cy="28733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/>
          <p:nvPr/>
        </p:nvCxnSpPr>
        <p:spPr>
          <a:xfrm rot="16200000" flipH="1">
            <a:off x="5328444" y="2529681"/>
            <a:ext cx="719138" cy="35877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テキスト ボックス 61"/>
          <p:cNvSpPr txBox="1">
            <a:spLocks noChangeArrowheads="1"/>
          </p:cNvSpPr>
          <p:nvPr/>
        </p:nvSpPr>
        <p:spPr bwMode="auto">
          <a:xfrm>
            <a:off x="1258888" y="249237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推定結果</a:t>
            </a:r>
          </a:p>
        </p:txBody>
      </p:sp>
      <p:sp>
        <p:nvSpPr>
          <p:cNvPr id="22545" name="テキスト ボックス 62"/>
          <p:cNvSpPr txBox="1">
            <a:spLocks noChangeArrowheads="1"/>
          </p:cNvSpPr>
          <p:nvPr/>
        </p:nvSpPr>
        <p:spPr bwMode="auto">
          <a:xfrm>
            <a:off x="5219700" y="1989138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推定結果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65188"/>
          </a:xfrm>
        </p:spPr>
        <p:txBody>
          <a:bodyPr/>
          <a:lstStyle/>
          <a:p>
            <a:r>
              <a:rPr lang="ja-JP" altLang="en-US" sz="3200" smtClean="0"/>
              <a:t>ペアライン型複合センサノードによる形状推定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628775"/>
            <a:ext cx="310515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グループ化 67"/>
          <p:cNvGrpSpPr>
            <a:grpSpLocks/>
          </p:cNvGrpSpPr>
          <p:nvPr/>
        </p:nvGrpSpPr>
        <p:grpSpPr bwMode="auto">
          <a:xfrm rot="5400000">
            <a:off x="323850" y="2492376"/>
            <a:ext cx="4752975" cy="3168650"/>
            <a:chOff x="982412" y="494327"/>
            <a:chExt cx="7958791" cy="5613422"/>
          </a:xfrm>
        </p:grpSpPr>
        <p:sp>
          <p:nvSpPr>
            <p:cNvPr id="5" name="正方形/長方形 4"/>
            <p:cNvSpPr/>
            <p:nvPr/>
          </p:nvSpPr>
          <p:spPr>
            <a:xfrm>
              <a:off x="1912797" y="3137921"/>
              <a:ext cx="4346233" cy="683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6" name="二等辺三角形 5"/>
            <p:cNvSpPr/>
            <p:nvPr/>
          </p:nvSpPr>
          <p:spPr>
            <a:xfrm rot="5400000">
              <a:off x="7058009" y="2465499"/>
              <a:ext cx="430286" cy="202824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7" name="二等辺三角形 6"/>
            <p:cNvSpPr/>
            <p:nvPr/>
          </p:nvSpPr>
          <p:spPr>
            <a:xfrm rot="16200000">
              <a:off x="6822294" y="3014428"/>
              <a:ext cx="1999572" cy="93038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642316" y="2693572"/>
              <a:ext cx="1073932" cy="5709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642316" y="3644141"/>
              <a:ext cx="1002160" cy="556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10" name="直角三角形 9"/>
            <p:cNvSpPr/>
            <p:nvPr/>
          </p:nvSpPr>
          <p:spPr>
            <a:xfrm rot="16902119">
              <a:off x="3349199" y="1317549"/>
              <a:ext cx="2730779" cy="118557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565" name="テキスト ボックス 10"/>
            <p:cNvSpPr txBox="1">
              <a:spLocks noChangeArrowheads="1"/>
            </p:cNvSpPr>
            <p:nvPr/>
          </p:nvSpPr>
          <p:spPr bwMode="auto">
            <a:xfrm>
              <a:off x="3485630" y="4416079"/>
              <a:ext cx="70589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1000</a:t>
              </a:r>
              <a:endParaRPr lang="ja-JP" altLang="en-US" sz="1000"/>
            </a:p>
          </p:txBody>
        </p:sp>
        <p:sp>
          <p:nvSpPr>
            <p:cNvPr id="12" name="直角三角形 11"/>
            <p:cNvSpPr/>
            <p:nvPr/>
          </p:nvSpPr>
          <p:spPr>
            <a:xfrm rot="4697881" flipV="1">
              <a:off x="3277429" y="4200193"/>
              <a:ext cx="2730777" cy="118557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572543" y="4836573"/>
              <a:ext cx="6999163" cy="281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5400000">
              <a:off x="2000828" y="3478292"/>
              <a:ext cx="570905" cy="265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9" name="テキスト ボックス 14"/>
            <p:cNvSpPr txBox="1">
              <a:spLocks noChangeArrowheads="1"/>
            </p:cNvSpPr>
            <p:nvPr/>
          </p:nvSpPr>
          <p:spPr bwMode="auto">
            <a:xfrm>
              <a:off x="2268297" y="3201630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90</a:t>
              </a:r>
              <a:endParaRPr lang="ja-JP" altLang="en-US" sz="100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1856974" y="3857880"/>
              <a:ext cx="20707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4071294" y="3857880"/>
              <a:ext cx="9995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5642317" y="4335977"/>
              <a:ext cx="1002160" cy="281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6213840" y="3765072"/>
              <a:ext cx="1286591" cy="28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5070795" y="3857880"/>
              <a:ext cx="5715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>
              <a:endCxn id="7" idx="3"/>
            </p:cNvCxnSpPr>
            <p:nvPr/>
          </p:nvCxnSpPr>
          <p:spPr>
            <a:xfrm>
              <a:off x="7428660" y="3430405"/>
              <a:ext cx="8586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5400000">
              <a:off x="6430796" y="3980217"/>
              <a:ext cx="5709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endCxn id="12" idx="4"/>
            </p:cNvCxnSpPr>
            <p:nvPr/>
          </p:nvCxnSpPr>
          <p:spPr>
            <a:xfrm rot="16200000" flipH="1">
              <a:off x="4379982" y="4837247"/>
              <a:ext cx="2171123" cy="7177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8" name="テキスト ボックス 23"/>
            <p:cNvSpPr txBox="1">
              <a:spLocks noChangeArrowheads="1"/>
            </p:cNvSpPr>
            <p:nvPr/>
          </p:nvSpPr>
          <p:spPr bwMode="auto">
            <a:xfrm>
              <a:off x="2626929" y="3844576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340</a:t>
              </a:r>
              <a:endParaRPr lang="ja-JP" altLang="en-US" sz="1000"/>
            </a:p>
          </p:txBody>
        </p:sp>
        <p:sp>
          <p:nvSpPr>
            <p:cNvPr id="23579" name="テキスト ボックス 24"/>
            <p:cNvSpPr txBox="1">
              <a:spLocks noChangeArrowheads="1"/>
            </p:cNvSpPr>
            <p:nvPr/>
          </p:nvSpPr>
          <p:spPr bwMode="auto">
            <a:xfrm>
              <a:off x="4270003" y="3844576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155</a:t>
              </a:r>
              <a:endParaRPr lang="ja-JP" altLang="en-US" sz="1000"/>
            </a:p>
          </p:txBody>
        </p:sp>
        <p:sp>
          <p:nvSpPr>
            <p:cNvPr id="23580" name="テキスト ボックス 25"/>
            <p:cNvSpPr txBox="1">
              <a:spLocks noChangeArrowheads="1"/>
            </p:cNvSpPr>
            <p:nvPr/>
          </p:nvSpPr>
          <p:spPr bwMode="auto">
            <a:xfrm>
              <a:off x="5054378" y="3773137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90</a:t>
              </a:r>
              <a:endParaRPr lang="ja-JP" altLang="en-US" sz="1000"/>
            </a:p>
          </p:txBody>
        </p:sp>
        <p:sp>
          <p:nvSpPr>
            <p:cNvPr id="23581" name="テキスト ボックス 26"/>
            <p:cNvSpPr txBox="1">
              <a:spLocks noChangeArrowheads="1"/>
            </p:cNvSpPr>
            <p:nvPr/>
          </p:nvSpPr>
          <p:spPr bwMode="auto">
            <a:xfrm>
              <a:off x="5841641" y="4201765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155</a:t>
              </a:r>
              <a:endParaRPr lang="ja-JP" altLang="en-US" sz="1000"/>
            </a:p>
          </p:txBody>
        </p:sp>
        <p:sp>
          <p:nvSpPr>
            <p:cNvPr id="23582" name="テキスト ボックス 27"/>
            <p:cNvSpPr txBox="1">
              <a:spLocks noChangeArrowheads="1"/>
            </p:cNvSpPr>
            <p:nvPr/>
          </p:nvSpPr>
          <p:spPr bwMode="auto">
            <a:xfrm>
              <a:off x="6841771" y="3630262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170</a:t>
              </a:r>
              <a:endParaRPr lang="ja-JP" altLang="en-US" sz="1000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5642317" y="3765073"/>
              <a:ext cx="571524" cy="28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4" name="テキスト ボックス 29"/>
            <p:cNvSpPr txBox="1">
              <a:spLocks noChangeArrowheads="1"/>
            </p:cNvSpPr>
            <p:nvPr/>
          </p:nvSpPr>
          <p:spPr bwMode="auto">
            <a:xfrm>
              <a:off x="5697321" y="3630260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75</a:t>
              </a:r>
              <a:endParaRPr lang="ja-JP" altLang="en-US" sz="1000"/>
            </a:p>
          </p:txBody>
        </p:sp>
        <p:sp>
          <p:nvSpPr>
            <p:cNvPr id="23585" name="テキスト ボックス 30"/>
            <p:cNvSpPr txBox="1">
              <a:spLocks noChangeArrowheads="1"/>
            </p:cNvSpPr>
            <p:nvPr/>
          </p:nvSpPr>
          <p:spPr bwMode="auto">
            <a:xfrm>
              <a:off x="7627589" y="3344509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125</a:t>
              </a:r>
              <a:endParaRPr lang="ja-JP" altLang="en-US" sz="1000"/>
            </a:p>
          </p:txBody>
        </p:sp>
        <p:sp>
          <p:nvSpPr>
            <p:cNvPr id="23586" name="テキスト ボックス 31"/>
            <p:cNvSpPr txBox="1">
              <a:spLocks noChangeArrowheads="1"/>
            </p:cNvSpPr>
            <p:nvPr/>
          </p:nvSpPr>
          <p:spPr bwMode="auto">
            <a:xfrm>
              <a:off x="6626014" y="3773137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60</a:t>
              </a:r>
              <a:endParaRPr lang="ja-JP" altLang="en-US" sz="1000"/>
            </a:p>
          </p:txBody>
        </p:sp>
        <p:sp>
          <p:nvSpPr>
            <p:cNvPr id="23587" name="テキスト ボックス 32"/>
            <p:cNvSpPr txBox="1">
              <a:spLocks noChangeArrowheads="1"/>
            </p:cNvSpPr>
            <p:nvPr/>
          </p:nvSpPr>
          <p:spPr bwMode="auto">
            <a:xfrm>
              <a:off x="5413011" y="4844706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340</a:t>
              </a:r>
              <a:endParaRPr lang="ja-JP" altLang="en-US" sz="1000"/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5070795" y="3838194"/>
              <a:ext cx="348229" cy="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9" name="テキスト ボックス 34"/>
            <p:cNvSpPr txBox="1">
              <a:spLocks noChangeArrowheads="1"/>
            </p:cNvSpPr>
            <p:nvPr/>
          </p:nvSpPr>
          <p:spPr bwMode="auto">
            <a:xfrm>
              <a:off x="5054378" y="3415946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30</a:t>
              </a:r>
              <a:endParaRPr lang="ja-JP" altLang="en-US" sz="1000"/>
            </a:p>
          </p:txBody>
        </p:sp>
        <p:sp>
          <p:nvSpPr>
            <p:cNvPr id="36" name="円弧 35"/>
            <p:cNvSpPr/>
            <p:nvPr/>
          </p:nvSpPr>
          <p:spPr>
            <a:xfrm>
              <a:off x="4858134" y="2837002"/>
              <a:ext cx="499750" cy="486533"/>
            </a:xfrm>
            <a:prstGeom prst="arc">
              <a:avLst>
                <a:gd name="adj1" fmla="val 699573"/>
                <a:gd name="adj2" fmla="val 16072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591" name="テキスト ボックス 36"/>
            <p:cNvSpPr txBox="1">
              <a:spLocks noChangeArrowheads="1"/>
            </p:cNvSpPr>
            <p:nvPr/>
          </p:nvSpPr>
          <p:spPr bwMode="auto">
            <a:xfrm>
              <a:off x="4485556" y="3201630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4.80</a:t>
              </a:r>
              <a:endParaRPr lang="ja-JP" altLang="en-US" sz="1000"/>
            </a:p>
          </p:txBody>
        </p:sp>
        <p:sp>
          <p:nvSpPr>
            <p:cNvPr id="38" name="円弧 37"/>
            <p:cNvSpPr/>
            <p:nvPr/>
          </p:nvSpPr>
          <p:spPr>
            <a:xfrm>
              <a:off x="3643315" y="2837002"/>
              <a:ext cx="499750" cy="486533"/>
            </a:xfrm>
            <a:prstGeom prst="arc">
              <a:avLst>
                <a:gd name="adj1" fmla="val 19019075"/>
                <a:gd name="adj2" fmla="val 930561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593" name="テキスト ボックス 38"/>
            <p:cNvSpPr txBox="1">
              <a:spLocks noChangeArrowheads="1"/>
            </p:cNvSpPr>
            <p:nvPr/>
          </p:nvSpPr>
          <p:spPr bwMode="auto">
            <a:xfrm>
              <a:off x="7771703" y="3701699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0.69</a:t>
              </a:r>
              <a:endParaRPr lang="ja-JP" altLang="en-US" sz="1000"/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rot="5400000">
              <a:off x="7431033" y="3479621"/>
              <a:ext cx="19995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5" name="テキスト ボックス 40"/>
            <p:cNvSpPr txBox="1">
              <a:spLocks noChangeArrowheads="1"/>
            </p:cNvSpPr>
            <p:nvPr/>
          </p:nvSpPr>
          <p:spPr bwMode="auto">
            <a:xfrm>
              <a:off x="8341970" y="3273072"/>
              <a:ext cx="59923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300</a:t>
              </a:r>
              <a:endParaRPr lang="ja-JP" altLang="en-US" sz="1000"/>
            </a:p>
          </p:txBody>
        </p:sp>
        <p:sp>
          <p:nvSpPr>
            <p:cNvPr id="42" name="円弧 41"/>
            <p:cNvSpPr/>
            <p:nvPr/>
          </p:nvSpPr>
          <p:spPr>
            <a:xfrm>
              <a:off x="7928409" y="4122239"/>
              <a:ext cx="502409" cy="486535"/>
            </a:xfrm>
            <a:prstGeom prst="arc">
              <a:avLst>
                <a:gd name="adj1" fmla="val 13249188"/>
                <a:gd name="adj2" fmla="val 1767555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597" name="テキスト ボックス 42"/>
            <p:cNvSpPr txBox="1">
              <a:spLocks noChangeArrowheads="1"/>
            </p:cNvSpPr>
            <p:nvPr/>
          </p:nvSpPr>
          <p:spPr bwMode="auto">
            <a:xfrm>
              <a:off x="3771175" y="3201630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4.21</a:t>
              </a:r>
              <a:endParaRPr lang="ja-JP" altLang="en-US" sz="1000"/>
            </a:p>
          </p:txBody>
        </p:sp>
        <p:sp>
          <p:nvSpPr>
            <p:cNvPr id="44" name="円弧 43"/>
            <p:cNvSpPr/>
            <p:nvPr/>
          </p:nvSpPr>
          <p:spPr>
            <a:xfrm>
              <a:off x="7000681" y="3264477"/>
              <a:ext cx="499750" cy="486533"/>
            </a:xfrm>
            <a:prstGeom prst="arc">
              <a:avLst>
                <a:gd name="adj1" fmla="val 9713198"/>
                <a:gd name="adj2" fmla="val 1324785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599" name="テキスト ボックス 44"/>
            <p:cNvSpPr txBox="1">
              <a:spLocks noChangeArrowheads="1"/>
            </p:cNvSpPr>
            <p:nvPr/>
          </p:nvSpPr>
          <p:spPr bwMode="auto">
            <a:xfrm>
              <a:off x="6342943" y="3201630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0.30</a:t>
              </a:r>
              <a:endParaRPr lang="ja-JP" altLang="en-US" sz="1000"/>
            </a:p>
          </p:txBody>
        </p:sp>
        <p:sp>
          <p:nvSpPr>
            <p:cNvPr id="46" name="円弧 45"/>
            <p:cNvSpPr/>
            <p:nvPr/>
          </p:nvSpPr>
          <p:spPr>
            <a:xfrm>
              <a:off x="5070795" y="713688"/>
              <a:ext cx="786841" cy="629963"/>
            </a:xfrm>
            <a:prstGeom prst="arc">
              <a:avLst>
                <a:gd name="adj1" fmla="val 5965120"/>
                <a:gd name="adj2" fmla="val 83586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01" name="テキスト ボックス 46"/>
            <p:cNvSpPr txBox="1">
              <a:spLocks noChangeArrowheads="1"/>
            </p:cNvSpPr>
            <p:nvPr/>
          </p:nvSpPr>
          <p:spPr bwMode="auto">
            <a:xfrm>
              <a:off x="4842745" y="1415683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0.37</a:t>
              </a:r>
              <a:endParaRPr lang="ja-JP" altLang="en-US" sz="100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5642318" y="3121049"/>
              <a:ext cx="1358365" cy="2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285612" y="3264477"/>
              <a:ext cx="715069" cy="28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4" name="テキスト ボックス 49"/>
            <p:cNvSpPr txBox="1">
              <a:spLocks noChangeArrowheads="1"/>
            </p:cNvSpPr>
            <p:nvPr/>
          </p:nvSpPr>
          <p:spPr bwMode="auto">
            <a:xfrm>
              <a:off x="6840328" y="2915879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10</a:t>
              </a:r>
              <a:endParaRPr lang="ja-JP" altLang="en-US" sz="1000"/>
            </a:p>
          </p:txBody>
        </p:sp>
        <p:sp>
          <p:nvSpPr>
            <p:cNvPr id="51" name="円弧 50"/>
            <p:cNvSpPr/>
            <p:nvPr/>
          </p:nvSpPr>
          <p:spPr>
            <a:xfrm>
              <a:off x="5429657" y="2406714"/>
              <a:ext cx="499750" cy="486535"/>
            </a:xfrm>
            <a:prstGeom prst="arc">
              <a:avLst>
                <a:gd name="adj1" fmla="val 845183"/>
                <a:gd name="adj2" fmla="val 58104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06" name="テキスト ボックス 51"/>
            <p:cNvSpPr txBox="1">
              <a:spLocks noChangeArrowheads="1"/>
            </p:cNvSpPr>
            <p:nvPr/>
          </p:nvSpPr>
          <p:spPr bwMode="auto">
            <a:xfrm>
              <a:off x="5914315" y="2630127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1.57</a:t>
              </a:r>
              <a:endParaRPr lang="ja-JP" altLang="en-US" sz="1000"/>
            </a:p>
          </p:txBody>
        </p:sp>
        <p:sp>
          <p:nvSpPr>
            <p:cNvPr id="53" name="円弧 52"/>
            <p:cNvSpPr/>
            <p:nvPr/>
          </p:nvSpPr>
          <p:spPr>
            <a:xfrm>
              <a:off x="7144226" y="3264477"/>
              <a:ext cx="499750" cy="486533"/>
            </a:xfrm>
            <a:prstGeom prst="arc">
              <a:avLst>
                <a:gd name="adj1" fmla="val 19019075"/>
                <a:gd name="adj2" fmla="val 257903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08" name="テキスト ボックス 53"/>
            <p:cNvSpPr txBox="1">
              <a:spLocks noChangeArrowheads="1"/>
            </p:cNvSpPr>
            <p:nvPr/>
          </p:nvSpPr>
          <p:spPr bwMode="auto">
            <a:xfrm>
              <a:off x="7557390" y="3058755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1.76</a:t>
              </a:r>
              <a:endParaRPr lang="ja-JP" altLang="en-US" sz="1000"/>
            </a:p>
          </p:txBody>
        </p:sp>
        <p:sp>
          <p:nvSpPr>
            <p:cNvPr id="55" name="円弧 54"/>
            <p:cNvSpPr/>
            <p:nvPr/>
          </p:nvSpPr>
          <p:spPr>
            <a:xfrm>
              <a:off x="5429657" y="2907310"/>
              <a:ext cx="427979" cy="430288"/>
            </a:xfrm>
            <a:prstGeom prst="arc">
              <a:avLst>
                <a:gd name="adj1" fmla="val 16824888"/>
                <a:gd name="adj2" fmla="val 1090757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10" name="テキスト ボックス 55"/>
            <p:cNvSpPr txBox="1">
              <a:spLocks noChangeArrowheads="1"/>
            </p:cNvSpPr>
            <p:nvPr/>
          </p:nvSpPr>
          <p:spPr bwMode="auto">
            <a:xfrm>
              <a:off x="5628563" y="3130193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4.71</a:t>
              </a:r>
              <a:endParaRPr lang="ja-JP" altLang="en-US" sz="1000"/>
            </a:p>
          </p:txBody>
        </p:sp>
        <p:sp>
          <p:nvSpPr>
            <p:cNvPr id="57" name="円弧 56"/>
            <p:cNvSpPr/>
            <p:nvPr/>
          </p:nvSpPr>
          <p:spPr>
            <a:xfrm>
              <a:off x="6213842" y="3551337"/>
              <a:ext cx="430636" cy="357166"/>
            </a:xfrm>
            <a:prstGeom prst="arc">
              <a:avLst>
                <a:gd name="adj1" fmla="val 699573"/>
                <a:gd name="adj2" fmla="val 200534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12" name="テキスト ボックス 57"/>
            <p:cNvSpPr txBox="1">
              <a:spLocks noChangeArrowheads="1"/>
            </p:cNvSpPr>
            <p:nvPr/>
          </p:nvSpPr>
          <p:spPr bwMode="auto">
            <a:xfrm>
              <a:off x="5709524" y="3354032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6.02</a:t>
              </a:r>
              <a:endParaRPr lang="ja-JP" altLang="en-US" sz="1000"/>
            </a:p>
          </p:txBody>
        </p:sp>
        <p:sp>
          <p:nvSpPr>
            <p:cNvPr id="59" name="台形 58"/>
            <p:cNvSpPr/>
            <p:nvPr/>
          </p:nvSpPr>
          <p:spPr>
            <a:xfrm rot="16200000">
              <a:off x="1392071" y="3301518"/>
              <a:ext cx="717146" cy="356205"/>
            </a:xfrm>
            <a:prstGeom prst="trapezoid">
              <a:avLst>
                <a:gd name="adj" fmla="val 559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>
              <a:off x="1572543" y="3857880"/>
              <a:ext cx="3562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15" name="テキスト ボックス 60"/>
            <p:cNvSpPr txBox="1">
              <a:spLocks noChangeArrowheads="1"/>
            </p:cNvSpPr>
            <p:nvPr/>
          </p:nvSpPr>
          <p:spPr bwMode="auto">
            <a:xfrm>
              <a:off x="1482479" y="3844574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45</a:t>
              </a:r>
              <a:endParaRPr lang="ja-JP" altLang="en-US" sz="1000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rot="5400000">
              <a:off x="1286974" y="3479621"/>
              <a:ext cx="28404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17" name="テキスト ボックス 62"/>
            <p:cNvSpPr txBox="1">
              <a:spLocks noChangeArrowheads="1"/>
            </p:cNvSpPr>
            <p:nvPr/>
          </p:nvSpPr>
          <p:spPr bwMode="auto">
            <a:xfrm>
              <a:off x="982412" y="3201630"/>
              <a:ext cx="492574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40</a:t>
              </a:r>
              <a:endParaRPr lang="ja-JP" altLang="en-US" sz="1000"/>
            </a:p>
          </p:txBody>
        </p:sp>
        <p:sp>
          <p:nvSpPr>
            <p:cNvPr id="64" name="円弧 63"/>
            <p:cNvSpPr/>
            <p:nvPr/>
          </p:nvSpPr>
          <p:spPr>
            <a:xfrm>
              <a:off x="1644314" y="3621643"/>
              <a:ext cx="499750" cy="486535"/>
            </a:xfrm>
            <a:prstGeom prst="arc">
              <a:avLst>
                <a:gd name="adj1" fmla="val 13249188"/>
                <a:gd name="adj2" fmla="val 2041794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19" name="テキスト ボックス 64"/>
            <p:cNvSpPr txBox="1">
              <a:spLocks noChangeArrowheads="1"/>
            </p:cNvSpPr>
            <p:nvPr/>
          </p:nvSpPr>
          <p:spPr bwMode="auto">
            <a:xfrm>
              <a:off x="1628037" y="3273071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2.63</a:t>
              </a:r>
              <a:endParaRPr lang="ja-JP" altLang="en-US" sz="1000"/>
            </a:p>
          </p:txBody>
        </p:sp>
        <p:sp>
          <p:nvSpPr>
            <p:cNvPr id="66" name="円弧 65"/>
            <p:cNvSpPr/>
            <p:nvPr/>
          </p:nvSpPr>
          <p:spPr>
            <a:xfrm>
              <a:off x="1285451" y="2929809"/>
              <a:ext cx="499750" cy="483722"/>
            </a:xfrm>
            <a:prstGeom prst="arc">
              <a:avLst>
                <a:gd name="adj1" fmla="val 21219680"/>
                <a:gd name="adj2" fmla="val 48355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23621" name="テキスト ボックス 66"/>
            <p:cNvSpPr txBox="1">
              <a:spLocks noChangeArrowheads="1"/>
            </p:cNvSpPr>
            <p:nvPr/>
          </p:nvSpPr>
          <p:spPr bwMode="auto">
            <a:xfrm>
              <a:off x="1699474" y="3058755"/>
              <a:ext cx="652563" cy="41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2.08</a:t>
              </a:r>
              <a:endParaRPr lang="ja-JP" altLang="en-US" sz="1000"/>
            </a:p>
          </p:txBody>
        </p:sp>
      </p:grpSp>
      <p:sp>
        <p:nvSpPr>
          <p:cNvPr id="23557" name="テキスト ボックス 68"/>
          <p:cNvSpPr txBox="1">
            <a:spLocks noChangeArrowheads="1"/>
          </p:cNvSpPr>
          <p:nvPr/>
        </p:nvSpPr>
        <p:spPr bwMode="auto">
          <a:xfrm>
            <a:off x="250825" y="6119813"/>
            <a:ext cx="8569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/>
              <a:t>Copyright: 2011 IEEE</a:t>
            </a:r>
          </a:p>
          <a:p>
            <a:r>
              <a:rPr lang="en-US" altLang="ja-JP" sz="1400"/>
              <a:t>Source: H. Saito, S. Tanaka, and S. Shioda, Stochastic Geometric Filter and Its Application to Shape Estimation for Target Objects, IEEE Trans. Signal Processing, 59, 10, pp. 4971-4984, October, 2011.</a:t>
            </a:r>
            <a:endParaRPr lang="ja-JP" altLang="en-US" sz="1400"/>
          </a:p>
        </p:txBody>
      </p:sp>
      <p:sp>
        <p:nvSpPr>
          <p:cNvPr id="23558" name="テキスト ボックス 2"/>
          <p:cNvSpPr txBox="1">
            <a:spLocks noChangeArrowheads="1"/>
          </p:cNvSpPr>
          <p:nvPr/>
        </p:nvSpPr>
        <p:spPr bwMode="auto">
          <a:xfrm>
            <a:off x="323850" y="1052513"/>
            <a:ext cx="8496300" cy="6461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対象物の大きさ、周長に加えて、角の数と角度数、対象物の数が推定可能となる。</a:t>
            </a:r>
            <a:endParaRPr lang="en-US" altLang="ja-JP"/>
          </a:p>
          <a:p>
            <a:r>
              <a:rPr lang="ja-JP" altLang="en-US"/>
              <a:t>ある角度をもった角があることを検出できるので「</a:t>
            </a:r>
            <a:r>
              <a:rPr lang="en-US" altLang="ja-JP"/>
              <a:t>stochastic geometric filter</a:t>
            </a:r>
            <a:r>
              <a:rPr lang="ja-JP" altLang="en-US"/>
              <a:t>」と呼ぶ。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実際のセンサを用いた実験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5288" y="1700213"/>
          <a:ext cx="3816350" cy="2992437"/>
        </p:xfrm>
        <a:graphic>
          <a:graphicData uri="http://schemas.openxmlformats.org/presentationml/2006/ole">
            <p:oleObj spid="_x0000_s3074" name="Acrobat Document" r:id="rId3" imgW="3634698" imgH="2849666" progId="AcroExch.Document.7">
              <p:embed/>
            </p:oleObj>
          </a:graphicData>
        </a:graphic>
      </p:graphicFrame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1187450" y="4581525"/>
            <a:ext cx="188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センサ、ハブ、</a:t>
            </a:r>
            <a:r>
              <a:rPr lang="en-US" altLang="ja-JP"/>
              <a:t>PC</a:t>
            </a:r>
            <a:endParaRPr lang="ja-JP" altLang="en-US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256088" y="1700213"/>
          <a:ext cx="4564062" cy="3116262"/>
        </p:xfrm>
        <a:graphic>
          <a:graphicData uri="http://schemas.openxmlformats.org/presentationml/2006/ole">
            <p:oleObj spid="_x0000_s3075" name="Acrobat Document" r:id="rId4" imgW="3771841" imgH="2575489" progId="AcroExch.Document.7">
              <p:embed/>
            </p:oleObj>
          </a:graphicData>
        </a:graphic>
      </p:graphicFrame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5724525" y="4581525"/>
            <a:ext cx="1697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  <a:r>
              <a:rPr lang="ja-JP" altLang="en-US"/>
              <a:t>回の実験結果</a:t>
            </a:r>
          </a:p>
        </p:txBody>
      </p:sp>
      <p:sp>
        <p:nvSpPr>
          <p:cNvPr id="3079" name="正方形/長方形 7"/>
          <p:cNvSpPr>
            <a:spLocks noChangeArrowheads="1"/>
          </p:cNvSpPr>
          <p:nvPr/>
        </p:nvSpPr>
        <p:spPr bwMode="auto">
          <a:xfrm>
            <a:off x="4067175" y="5084763"/>
            <a:ext cx="482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altLang="ja-JP" sz="1400" dirty="0">
                <a:latin typeface="+mj-lt"/>
              </a:rPr>
              <a:t>copyright: IEEE</a:t>
            </a:r>
          </a:p>
          <a:p>
            <a:pPr>
              <a:defRPr/>
            </a:pPr>
            <a:r>
              <a:rPr lang="fi-FI" altLang="ja-JP" sz="1400" dirty="0"/>
              <a:t>Source: Saito, H.; Arakawa, Y.; Kei, T., Shioda, S., </a:t>
            </a:r>
            <a:r>
              <a:rPr lang="en-US" altLang="ja-JP" sz="1400" dirty="0"/>
              <a:t>Experiments on Binary Sensor Networks for Estimation of Target Perimeter and Size</a:t>
            </a:r>
            <a:r>
              <a:rPr lang="fi-FI" altLang="ja-JP" sz="1400" dirty="0"/>
              <a:t>, SECON workshops ’09. </a:t>
            </a:r>
            <a:endParaRPr lang="ja-JP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ja-JP" altLang="en-US" smtClean="0"/>
              <a:t>実験結果</a:t>
            </a:r>
          </a:p>
        </p:txBody>
      </p:sp>
      <p:sp>
        <p:nvSpPr>
          <p:cNvPr id="24579" name="テキスト ボックス 2"/>
          <p:cNvSpPr txBox="1">
            <a:spLocks noChangeArrowheads="1"/>
          </p:cNvSpPr>
          <p:nvPr/>
        </p:nvSpPr>
        <p:spPr bwMode="auto">
          <a:xfrm>
            <a:off x="323850" y="1125538"/>
            <a:ext cx="3825875" cy="17541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条件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実験エリア：</a:t>
            </a:r>
            <a:r>
              <a:rPr lang="en-US" altLang="ja-JP"/>
              <a:t>	18m×3m</a:t>
            </a:r>
          </a:p>
          <a:p>
            <a:pPr>
              <a:buFont typeface="Arial" charset="0"/>
              <a:buChar char="•"/>
            </a:pPr>
            <a:r>
              <a:rPr lang="ja-JP" altLang="en-US"/>
              <a:t>対象物：</a:t>
            </a:r>
            <a:r>
              <a:rPr lang="en-US" altLang="ja-JP"/>
              <a:t>		</a:t>
            </a:r>
            <a:r>
              <a:rPr lang="ja-JP" altLang="en-US"/>
              <a:t>段ボール箱</a:t>
            </a:r>
          </a:p>
          <a:p>
            <a:pPr>
              <a:buFont typeface="Arial" charset="0"/>
              <a:buChar char="•"/>
            </a:pPr>
            <a:r>
              <a:rPr lang="ja-JP" altLang="en-US"/>
              <a:t>センサ：</a:t>
            </a:r>
            <a:r>
              <a:rPr lang="en-US" altLang="ja-JP"/>
              <a:t>		</a:t>
            </a:r>
            <a:r>
              <a:rPr lang="ja-JP" altLang="en-US"/>
              <a:t>赤外線距離センサ</a:t>
            </a:r>
            <a:endParaRPr lang="en-US" altLang="ja-JP"/>
          </a:p>
          <a:p>
            <a:pPr>
              <a:buFont typeface="Arial" charset="0"/>
              <a:buChar char="•"/>
            </a:pPr>
            <a:r>
              <a:rPr lang="ja-JP" altLang="en-US"/>
              <a:t>センサ数</a:t>
            </a:r>
            <a:r>
              <a:rPr lang="en-US" altLang="ja-JP"/>
              <a:t>:	38</a:t>
            </a:r>
          </a:p>
          <a:p>
            <a:pPr>
              <a:buFont typeface="Arial" charset="0"/>
              <a:buChar char="•"/>
            </a:pPr>
            <a:r>
              <a:rPr lang="ja-JP" altLang="en-US"/>
              <a:t>実験回数</a:t>
            </a:r>
            <a:r>
              <a:rPr lang="en-US" altLang="ja-JP"/>
              <a:t>/1</a:t>
            </a:r>
            <a:r>
              <a:rPr lang="ja-JP" altLang="en-US"/>
              <a:t>条件</a:t>
            </a:r>
            <a:r>
              <a:rPr lang="en-US" altLang="ja-JP"/>
              <a:t>:	21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2492375"/>
            <a:ext cx="60166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563938" y="6092825"/>
            <a:ext cx="46085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j-lt"/>
              </a:rPr>
              <a:t>(a) Perimeter length                                     (b) Size</a:t>
            </a:r>
            <a:endParaRPr lang="ja-JP" altLang="en-US" sz="1400" dirty="0">
              <a:latin typeface="+mj-lt"/>
            </a:endParaRPr>
          </a:p>
        </p:txBody>
      </p:sp>
      <p:sp>
        <p:nvSpPr>
          <p:cNvPr id="24582" name="テキスト ボックス 6"/>
          <p:cNvSpPr txBox="1">
            <a:spLocks noChangeArrowheads="1"/>
          </p:cNvSpPr>
          <p:nvPr/>
        </p:nvSpPr>
        <p:spPr bwMode="auto">
          <a:xfrm>
            <a:off x="107950" y="5949950"/>
            <a:ext cx="295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x</a:t>
            </a:r>
            <a:r>
              <a:rPr lang="ja-JP" altLang="en-US" sz="1400"/>
              <a:t>軸</a:t>
            </a:r>
            <a:r>
              <a:rPr lang="en-US" altLang="ja-JP" sz="1400"/>
              <a:t>:</a:t>
            </a:r>
            <a:r>
              <a:rPr lang="ja-JP" altLang="en-US" sz="1400"/>
              <a:t>閾値電圧</a:t>
            </a:r>
            <a:endParaRPr lang="en-US" altLang="ja-JP" sz="1400"/>
          </a:p>
          <a:p>
            <a:r>
              <a:rPr lang="ja-JP" altLang="en-US" sz="1400"/>
              <a:t>⇒低い（小さい）とセンシングエリア大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4318000" y="1412875"/>
            <a:ext cx="482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i-FI" altLang="ja-JP" sz="1400" dirty="0">
                <a:latin typeface="+mj-lt"/>
              </a:rPr>
              <a:t>copyright: 2009 IEEE</a:t>
            </a:r>
          </a:p>
          <a:p>
            <a:pPr>
              <a:defRPr/>
            </a:pPr>
            <a:r>
              <a:rPr lang="fi-FI" altLang="ja-JP" sz="1400" dirty="0"/>
              <a:t>Source: Saito, H.; Arakawa, Y.; Kei, T., Shioda, S., </a:t>
            </a:r>
            <a:r>
              <a:rPr lang="en-US" altLang="ja-JP" sz="1400" dirty="0"/>
              <a:t>Experiments on Binary Sensor Networks for Estimation of Target Perimeter and Size</a:t>
            </a:r>
            <a:r>
              <a:rPr lang="fi-FI" altLang="ja-JP" sz="1400" dirty="0"/>
              <a:t>, SECON workshops ’09. </a:t>
            </a:r>
            <a:endParaRPr lang="ja-JP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ja-JP" altLang="en-US" smtClean="0"/>
              <a:t>はじめに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750" y="981075"/>
            <a:ext cx="7848600" cy="563245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dirty="0"/>
              <a:t>ユビキタスネットワーク時代⇒実空間情報の収集、利用が可能に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/>
              <a:t>携帯・モバイル</a:t>
            </a:r>
            <a:r>
              <a:rPr lang="en-US" altLang="ja-JP" sz="2000" dirty="0"/>
              <a:t>PC</a:t>
            </a:r>
            <a:r>
              <a:rPr lang="ja-JP" altLang="en-US" sz="2000" dirty="0"/>
              <a:t>によるユビキタスネットワーク</a:t>
            </a:r>
            <a:endParaRPr lang="en-US" altLang="ja-JP" sz="2000" dirty="0"/>
          </a:p>
          <a:p>
            <a:pPr>
              <a:defRPr/>
            </a:pPr>
            <a:endParaRPr lang="en-US" altLang="ja-JP" sz="2000" dirty="0"/>
          </a:p>
          <a:p>
            <a:pPr>
              <a:defRPr/>
            </a:pPr>
            <a:endParaRPr lang="en-US" altLang="ja-JP" sz="2000" dirty="0"/>
          </a:p>
          <a:p>
            <a:pPr>
              <a:defRPr/>
            </a:pPr>
            <a:r>
              <a:rPr lang="en-US" altLang="ja-JP" sz="2000" dirty="0"/>
              <a:t>smart dust</a:t>
            </a:r>
            <a:r>
              <a:rPr lang="ja-JP" altLang="en-US" sz="2000" dirty="0"/>
              <a:t>型ユビキタスネットワーク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小さく、単機能、低能力のセンサー端末が無数に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en-US" altLang="ja-JP" sz="2000" dirty="0"/>
              <a:t>GPS</a:t>
            </a:r>
            <a:r>
              <a:rPr lang="ja-JP" altLang="en-US" sz="2000" dirty="0"/>
              <a:t>は消費電力、</a:t>
            </a:r>
            <a:r>
              <a:rPr lang="en-US" altLang="ja-JP" sz="2000" dirty="0"/>
              <a:t>CPU</a:t>
            </a:r>
            <a:r>
              <a:rPr lang="ja-JP" altLang="en-US" sz="2000" dirty="0"/>
              <a:t>リソースなどの負担大。高価。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個々の端末の置局設計は非現実的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端末をランダムにばらまく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携帯・モバイル</a:t>
            </a:r>
            <a:r>
              <a:rPr lang="en-US" altLang="ja-JP" sz="2000" dirty="0"/>
              <a:t>PC</a:t>
            </a:r>
            <a:r>
              <a:rPr lang="ja-JP" altLang="en-US" sz="2000" dirty="0"/>
              <a:t>によるユビキタスネットワークでの実空間情報の収集、利用と本質的に異なる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個々の端末からもたらされる情報は些細でも、全体として、何か有益な情報が得られるか（集合知）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en-US" altLang="ja-JP" sz="2000" dirty="0"/>
              <a:t>smart dust</a:t>
            </a:r>
            <a:r>
              <a:rPr lang="ja-JP" altLang="en-US" sz="2000" dirty="0"/>
              <a:t>型ユビキタスネットワークの適用範囲の拡大可否</a:t>
            </a:r>
            <a:endParaRPr lang="en-US" altLang="ja-JP" sz="2000" dirty="0"/>
          </a:p>
        </p:txBody>
      </p:sp>
      <p:sp>
        <p:nvSpPr>
          <p:cNvPr id="4" name="下矢印 3"/>
          <p:cNvSpPr/>
          <p:nvPr/>
        </p:nvSpPr>
        <p:spPr>
          <a:xfrm>
            <a:off x="2268538" y="1628775"/>
            <a:ext cx="86360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2268538" y="3573463"/>
            <a:ext cx="8636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2339975" y="5013325"/>
            <a:ext cx="8636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ja-JP" altLang="en-US" smtClean="0"/>
              <a:t>あとがき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650" y="1484313"/>
            <a:ext cx="7848600" cy="2246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ja-JP" sz="2000" dirty="0"/>
              <a:t>smart dust</a:t>
            </a:r>
            <a:r>
              <a:rPr lang="ja-JP" altLang="en-US" sz="2000" dirty="0"/>
              <a:t>型ユビキタスネットワークでの実空間情報の収集、利用を形状推定問題を例題に検討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集合知については、一部成立（外周長が推定可能、等）。頑健性あり。</a:t>
            </a: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補完技術として、複合センサノードを提案</a:t>
            </a:r>
            <a:endParaRPr lang="en-US" altLang="ja-JP" sz="2000" dirty="0"/>
          </a:p>
          <a:p>
            <a:pPr marL="176213" indent="-176213">
              <a:defRPr/>
            </a:pPr>
            <a:r>
              <a:rPr lang="ja-JP" altLang="en-US" sz="2000" dirty="0"/>
              <a:t>　⇒対象とする特徴量に合わせた多様な複合センサがありそう</a:t>
            </a:r>
            <a:endParaRPr lang="en-US" altLang="ja-JP" sz="2000" dirty="0"/>
          </a:p>
          <a:p>
            <a:pPr marL="176213" indent="-176213">
              <a:defRPr/>
            </a:pPr>
            <a:endParaRPr lang="en-US" altLang="ja-JP" sz="2000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sz="2000" dirty="0"/>
              <a:t>ネットワークが直接、実空間情報を使う例の提案</a:t>
            </a:r>
            <a:endParaRPr lang="en-US" altLang="ja-JP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ja-JP" altLang="en-US" smtClean="0"/>
              <a:t>具体的な問題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95288" y="1268413"/>
            <a:ext cx="8320087" cy="203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n-US" altLang="ja-JP" dirty="0">
                <a:latin typeface="+mn-ea"/>
                <a:ea typeface="+mn-ea"/>
              </a:rPr>
              <a:t>[</a:t>
            </a:r>
            <a:r>
              <a:rPr lang="ja-JP" altLang="en-US" dirty="0">
                <a:latin typeface="+mn-ea"/>
                <a:ea typeface="+mn-ea"/>
              </a:rPr>
              <a:t>条件</a:t>
            </a:r>
            <a:r>
              <a:rPr lang="en-US" altLang="ja-JP" dirty="0">
                <a:latin typeface="+mn-ea"/>
                <a:ea typeface="+mn-ea"/>
              </a:rPr>
              <a:t>]</a:t>
            </a: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ja-JP" altLang="en-US" dirty="0">
                <a:latin typeface="+mn-ea"/>
                <a:ea typeface="+mn-ea"/>
              </a:rPr>
              <a:t>対象物の有無をセンサにて検出（</a:t>
            </a:r>
            <a:r>
              <a:rPr lang="en-US" altLang="ja-JP" dirty="0">
                <a:latin typeface="+mn-ea"/>
                <a:ea typeface="+mn-ea"/>
              </a:rPr>
              <a:t>Binary sensor, Boolean sensing model)</a:t>
            </a:r>
            <a:r>
              <a:rPr lang="ja-JP" altLang="en-US" dirty="0" err="1">
                <a:latin typeface="+mn-ea"/>
                <a:ea typeface="+mn-ea"/>
              </a:rPr>
              <a:t>。</a:t>
            </a:r>
            <a:endParaRPr lang="en-US" altLang="ja-JP" dirty="0">
              <a:latin typeface="+mn-ea"/>
              <a:ea typeface="+mn-ea"/>
            </a:endParaRP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ja-JP" altLang="en-US" dirty="0">
                <a:latin typeface="+mn-ea"/>
                <a:ea typeface="+mn-ea"/>
              </a:rPr>
              <a:t>センサノードの位置は未知。平均密度は既知。</a:t>
            </a:r>
            <a:endParaRPr lang="en-US" altLang="ja-JP" dirty="0">
              <a:latin typeface="+mn-ea"/>
              <a:ea typeface="+mn-ea"/>
            </a:endParaRP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ja-JP" altLang="en-US" dirty="0">
                <a:latin typeface="+mn-ea"/>
                <a:ea typeface="+mn-ea"/>
              </a:rPr>
              <a:t>センシングエリアの大きさや形状は既知。センシングエリアの角度は未知。</a:t>
            </a:r>
            <a:endParaRPr lang="en-US" altLang="ja-JP" dirty="0">
              <a:latin typeface="+mn-ea"/>
              <a:ea typeface="+mn-ea"/>
            </a:endParaRPr>
          </a:p>
          <a:p>
            <a:pPr marL="342900" indent="-342900">
              <a:buFont typeface="Wingdings" pitchFamily="2" charset="2"/>
              <a:buChar char="l"/>
              <a:defRPr/>
            </a:pPr>
            <a:r>
              <a:rPr lang="ja-JP" altLang="en-US" dirty="0">
                <a:latin typeface="+mn-ea"/>
                <a:ea typeface="+mn-ea"/>
              </a:rPr>
              <a:t>全センサからの検出結果を入手。</a:t>
            </a:r>
            <a:endParaRPr lang="en-US" altLang="ja-JP" dirty="0">
              <a:latin typeface="+mn-ea"/>
              <a:ea typeface="+mn-ea"/>
            </a:endParaRPr>
          </a:p>
          <a:p>
            <a:pPr marL="342900" indent="-342900">
              <a:defRPr/>
            </a:pPr>
            <a:r>
              <a:rPr lang="en-US" altLang="ja-JP" dirty="0">
                <a:latin typeface="+mn-ea"/>
                <a:ea typeface="+mn-ea"/>
              </a:rPr>
              <a:t>[</a:t>
            </a:r>
            <a:r>
              <a:rPr lang="ja-JP" altLang="en-US" dirty="0">
                <a:latin typeface="+mn-ea"/>
                <a:ea typeface="+mn-ea"/>
              </a:rPr>
              <a:t>目的</a:t>
            </a:r>
            <a:r>
              <a:rPr lang="en-US" altLang="ja-JP" dirty="0">
                <a:latin typeface="+mn-ea"/>
                <a:ea typeface="+mn-ea"/>
              </a:rPr>
              <a:t>]</a:t>
            </a:r>
          </a:p>
          <a:p>
            <a:pPr marL="342900" indent="-342900">
              <a:buFont typeface="Wingdings" pitchFamily="2" charset="2"/>
              <a:buChar char="n"/>
              <a:defRPr/>
            </a:pPr>
            <a:r>
              <a:rPr lang="ja-JP" altLang="en-US" dirty="0">
                <a:latin typeface="+mn-ea"/>
                <a:ea typeface="+mn-ea"/>
              </a:rPr>
              <a:t>対象物の形状（に関するパラメータ）の推定。</a:t>
            </a:r>
            <a:endParaRPr lang="en-US" altLang="ja-JP" dirty="0">
              <a:latin typeface="+mn-ea"/>
              <a:ea typeface="+mn-ea"/>
            </a:endParaRPr>
          </a:p>
        </p:txBody>
      </p:sp>
      <p:grpSp>
        <p:nvGrpSpPr>
          <p:cNvPr id="9220" name="グループ化 6"/>
          <p:cNvGrpSpPr>
            <a:grpSpLocks/>
          </p:cNvGrpSpPr>
          <p:nvPr/>
        </p:nvGrpSpPr>
        <p:grpSpPr bwMode="auto">
          <a:xfrm>
            <a:off x="2571750" y="4143375"/>
            <a:ext cx="1643063" cy="1500188"/>
            <a:chOff x="2571736" y="4143380"/>
            <a:chExt cx="1643074" cy="1500198"/>
          </a:xfrm>
        </p:grpSpPr>
        <p:sp>
          <p:nvSpPr>
            <p:cNvPr id="8" name="円/楕円 7"/>
            <p:cNvSpPr/>
            <p:nvPr/>
          </p:nvSpPr>
          <p:spPr>
            <a:xfrm>
              <a:off x="2571736" y="4143380"/>
              <a:ext cx="1643074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38" name="テキスト ボックス 8"/>
            <p:cNvSpPr txBox="1">
              <a:spLocks noChangeArrowheads="1"/>
            </p:cNvSpPr>
            <p:nvPr/>
          </p:nvSpPr>
          <p:spPr bwMode="auto">
            <a:xfrm>
              <a:off x="3214678" y="4714884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/>
                <a:t>●</a:t>
              </a:r>
            </a:p>
          </p:txBody>
        </p:sp>
      </p:grpSp>
      <p:grpSp>
        <p:nvGrpSpPr>
          <p:cNvPr id="9221" name="グループ化 9"/>
          <p:cNvGrpSpPr>
            <a:grpSpLocks/>
          </p:cNvGrpSpPr>
          <p:nvPr/>
        </p:nvGrpSpPr>
        <p:grpSpPr bwMode="auto">
          <a:xfrm>
            <a:off x="3500438" y="3643313"/>
            <a:ext cx="1643062" cy="1500187"/>
            <a:chOff x="2571736" y="4143380"/>
            <a:chExt cx="1643074" cy="1500198"/>
          </a:xfrm>
        </p:grpSpPr>
        <p:sp>
          <p:nvSpPr>
            <p:cNvPr id="11" name="円/楕円 10"/>
            <p:cNvSpPr/>
            <p:nvPr/>
          </p:nvSpPr>
          <p:spPr>
            <a:xfrm>
              <a:off x="2571736" y="4143380"/>
              <a:ext cx="1643074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36" name="テキスト ボックス 11"/>
            <p:cNvSpPr txBox="1">
              <a:spLocks noChangeArrowheads="1"/>
            </p:cNvSpPr>
            <p:nvPr/>
          </p:nvSpPr>
          <p:spPr bwMode="auto">
            <a:xfrm>
              <a:off x="3214678" y="4714884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/>
                <a:t>●</a:t>
              </a:r>
            </a:p>
          </p:txBody>
        </p:sp>
      </p:grpSp>
      <p:grpSp>
        <p:nvGrpSpPr>
          <p:cNvPr id="9222" name="グループ化 12"/>
          <p:cNvGrpSpPr>
            <a:grpSpLocks/>
          </p:cNvGrpSpPr>
          <p:nvPr/>
        </p:nvGrpSpPr>
        <p:grpSpPr bwMode="auto">
          <a:xfrm>
            <a:off x="4714875" y="5072063"/>
            <a:ext cx="1643063" cy="1500187"/>
            <a:chOff x="2571736" y="4143380"/>
            <a:chExt cx="1643074" cy="1500198"/>
          </a:xfrm>
        </p:grpSpPr>
        <p:sp>
          <p:nvSpPr>
            <p:cNvPr id="14" name="円/楕円 13"/>
            <p:cNvSpPr/>
            <p:nvPr/>
          </p:nvSpPr>
          <p:spPr>
            <a:xfrm>
              <a:off x="2571736" y="4143380"/>
              <a:ext cx="1643074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34" name="テキスト ボックス 14"/>
            <p:cNvSpPr txBox="1">
              <a:spLocks noChangeArrowheads="1"/>
            </p:cNvSpPr>
            <p:nvPr/>
          </p:nvSpPr>
          <p:spPr bwMode="auto">
            <a:xfrm>
              <a:off x="3214678" y="4714884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/>
                <a:t>●</a:t>
              </a:r>
            </a:p>
          </p:txBody>
        </p:sp>
      </p:grpSp>
      <p:sp>
        <p:nvSpPr>
          <p:cNvPr id="20" name="二等辺三角形 19"/>
          <p:cNvSpPr/>
          <p:nvPr/>
        </p:nvSpPr>
        <p:spPr>
          <a:xfrm rot="5400000">
            <a:off x="5323682" y="3901281"/>
            <a:ext cx="642938" cy="1571625"/>
          </a:xfrm>
          <a:prstGeom prst="triangle">
            <a:avLst>
              <a:gd name="adj" fmla="val 485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対象物</a:t>
            </a:r>
          </a:p>
        </p:txBody>
      </p:sp>
      <p:sp>
        <p:nvSpPr>
          <p:cNvPr id="9224" name="テキスト ボックス 25"/>
          <p:cNvSpPr txBox="1">
            <a:spLocks noChangeArrowheads="1"/>
          </p:cNvSpPr>
          <p:nvPr/>
        </p:nvSpPr>
        <p:spPr bwMode="auto">
          <a:xfrm>
            <a:off x="3924300" y="3860800"/>
            <a:ext cx="80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“</a:t>
            </a:r>
            <a:r>
              <a:rPr lang="ja-JP" altLang="en-US"/>
              <a:t>検出</a:t>
            </a:r>
            <a:r>
              <a:rPr lang="en-US" altLang="ja-JP"/>
              <a:t>”</a:t>
            </a:r>
            <a:endParaRPr lang="ja-JP" altLang="en-US"/>
          </a:p>
        </p:txBody>
      </p:sp>
      <p:sp>
        <p:nvSpPr>
          <p:cNvPr id="9225" name="テキスト ボックス 26"/>
          <p:cNvSpPr txBox="1">
            <a:spLocks noChangeArrowheads="1"/>
          </p:cNvSpPr>
          <p:nvPr/>
        </p:nvSpPr>
        <p:spPr bwMode="auto">
          <a:xfrm>
            <a:off x="2916238" y="5084763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“</a:t>
            </a:r>
            <a:r>
              <a:rPr lang="ja-JP" altLang="en-US"/>
              <a:t>不検出</a:t>
            </a:r>
            <a:r>
              <a:rPr lang="en-US" altLang="ja-JP"/>
              <a:t>”</a:t>
            </a:r>
            <a:endParaRPr lang="ja-JP" altLang="en-US"/>
          </a:p>
        </p:txBody>
      </p:sp>
      <p:sp>
        <p:nvSpPr>
          <p:cNvPr id="9226" name="テキスト ボックス 27"/>
          <p:cNvSpPr txBox="1">
            <a:spLocks noChangeArrowheads="1"/>
          </p:cNvSpPr>
          <p:nvPr/>
        </p:nvSpPr>
        <p:spPr bwMode="auto">
          <a:xfrm>
            <a:off x="5003800" y="522922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“</a:t>
            </a:r>
            <a:r>
              <a:rPr lang="ja-JP" altLang="en-US"/>
              <a:t>不検出</a:t>
            </a:r>
            <a:r>
              <a:rPr lang="en-US" altLang="ja-JP"/>
              <a:t>”</a:t>
            </a: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403350" y="3644900"/>
            <a:ext cx="9366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センタ</a:t>
            </a:r>
          </a:p>
        </p:txBody>
      </p:sp>
      <p:cxnSp>
        <p:nvCxnSpPr>
          <p:cNvPr id="23" name="直線コネクタ 22"/>
          <p:cNvCxnSpPr>
            <a:stCxn id="21" idx="3"/>
          </p:cNvCxnSpPr>
          <p:nvPr/>
        </p:nvCxnSpPr>
        <p:spPr>
          <a:xfrm>
            <a:off x="2339975" y="3860800"/>
            <a:ext cx="2016125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1" idx="3"/>
          </p:cNvCxnSpPr>
          <p:nvPr/>
        </p:nvCxnSpPr>
        <p:spPr>
          <a:xfrm>
            <a:off x="2339975" y="3860800"/>
            <a:ext cx="1079500" cy="1008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1" idx="3"/>
          </p:cNvCxnSpPr>
          <p:nvPr/>
        </p:nvCxnSpPr>
        <p:spPr>
          <a:xfrm>
            <a:off x="2339975" y="3860800"/>
            <a:ext cx="3240088" cy="1944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吹き出し 27"/>
          <p:cNvSpPr/>
          <p:nvPr/>
        </p:nvSpPr>
        <p:spPr>
          <a:xfrm>
            <a:off x="6659563" y="5229225"/>
            <a:ext cx="1873250" cy="360363"/>
          </a:xfrm>
          <a:prstGeom prst="wedgeRectCallout">
            <a:avLst>
              <a:gd name="adj1" fmla="val -66453"/>
              <a:gd name="adj2" fmla="val 1322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センシングエリア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6443663" y="6021388"/>
            <a:ext cx="865187" cy="360362"/>
          </a:xfrm>
          <a:prstGeom prst="wedgeRectCallout">
            <a:avLst>
              <a:gd name="adj1" fmla="val -144545"/>
              <a:gd name="adj2" fmla="val -937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センサ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-0.00347 L 0.74531 -0.03492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数学的道具立て</a:t>
            </a:r>
          </a:p>
        </p:txBody>
      </p:sp>
      <p:sp>
        <p:nvSpPr>
          <p:cNvPr id="10243" name="テキスト ボックス 2"/>
          <p:cNvSpPr txBox="1">
            <a:spLocks noChangeArrowheads="1"/>
          </p:cNvSpPr>
          <p:nvPr/>
        </p:nvSpPr>
        <p:spPr bwMode="auto">
          <a:xfrm>
            <a:off x="1258888" y="1341438"/>
            <a:ext cx="6129337" cy="6461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ユビキタスネットワーク関連の実空間の解析に使う２つの分野</a:t>
            </a:r>
            <a:endParaRPr lang="en-US" altLang="ja-JP"/>
          </a:p>
          <a:p>
            <a:r>
              <a:rPr lang="ja-JP" altLang="en-US"/>
              <a:t>「</a:t>
            </a:r>
            <a:r>
              <a:rPr lang="en-US" altLang="ja-JP"/>
              <a:t>Stochastic Geometry</a:t>
            </a:r>
            <a:r>
              <a:rPr lang="ja-JP" altLang="en-US"/>
              <a:t>」と「</a:t>
            </a:r>
            <a:r>
              <a:rPr lang="en-US" altLang="ja-JP"/>
              <a:t>Integral Geometry</a:t>
            </a:r>
            <a:r>
              <a:rPr lang="ja-JP" altLang="en-US"/>
              <a:t>」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95288" y="2349500"/>
            <a:ext cx="3889375" cy="28622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/>
              <a:t>[Stochastic Geometry]</a:t>
            </a:r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dirty="0"/>
              <a:t>（時間軸上でなく）空間上の確率過程論</a:t>
            </a:r>
            <a:endParaRPr lang="en-US" altLang="ja-JP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dirty="0"/>
              <a:t>近年、無線システムの解析での利用増加</a:t>
            </a:r>
            <a:r>
              <a:rPr lang="en-US" altLang="ja-JP" dirty="0"/>
              <a:t>(ad-hoc</a:t>
            </a:r>
            <a:r>
              <a:rPr lang="ja-JP" altLang="en-US" dirty="0"/>
              <a:t>ネットワークの干渉）</a:t>
            </a:r>
            <a:endParaRPr lang="en-US" altLang="ja-JP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en-US" altLang="ja-JP" dirty="0"/>
              <a:t>D. </a:t>
            </a:r>
            <a:r>
              <a:rPr lang="en-US" altLang="ja-JP" dirty="0" err="1"/>
              <a:t>Stoyan</a:t>
            </a:r>
            <a:r>
              <a:rPr lang="en-US" altLang="ja-JP" dirty="0"/>
              <a:t>, Stochastic geometry and its applications, Wiley, 1989.</a:t>
            </a:r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en-US" altLang="ja-JP" dirty="0"/>
              <a:t>F. </a:t>
            </a:r>
            <a:r>
              <a:rPr lang="en-US" altLang="ja-JP" dirty="0" err="1"/>
              <a:t>Baccelli</a:t>
            </a:r>
            <a:r>
              <a:rPr lang="en-US" altLang="ja-JP" dirty="0"/>
              <a:t> and B. </a:t>
            </a:r>
            <a:r>
              <a:rPr lang="en-US" altLang="ja-JP" dirty="0" err="1"/>
              <a:t>Blaszczyszyn</a:t>
            </a:r>
            <a:r>
              <a:rPr lang="en-US" altLang="ja-JP" dirty="0"/>
              <a:t>, Stochastic geometry and wireless networks, NOW, 2009.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716463" y="2349500"/>
            <a:ext cx="3887787" cy="31384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/>
              <a:t>[Integral Geometry]</a:t>
            </a:r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dirty="0"/>
              <a:t>条件を満たす図形の測度、確率</a:t>
            </a:r>
            <a:r>
              <a:rPr lang="en-US" altLang="ja-JP" dirty="0"/>
              <a:t>(geometric probability)</a:t>
            </a:r>
            <a:r>
              <a:rPr lang="ja-JP" altLang="en-US" dirty="0"/>
              <a:t>の理論</a:t>
            </a:r>
            <a:endParaRPr lang="en-US" altLang="ja-JP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dirty="0"/>
              <a:t>産業上の利用、特に、ネットワーク分野での利用は多くない</a:t>
            </a:r>
            <a:endParaRPr lang="en-US" altLang="ja-JP" dirty="0"/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en-US" altLang="ja-JP" dirty="0"/>
              <a:t>L. </a:t>
            </a:r>
            <a:r>
              <a:rPr lang="en-US" altLang="ja-JP" dirty="0" err="1"/>
              <a:t>Santalo</a:t>
            </a:r>
            <a:r>
              <a:rPr lang="en-US" altLang="ja-JP" dirty="0"/>
              <a:t>, Integral geometry and geometric probability, 2</a:t>
            </a:r>
            <a:r>
              <a:rPr lang="en-US" altLang="ja-JP" baseline="30000" dirty="0"/>
              <a:t>nd</a:t>
            </a:r>
            <a:r>
              <a:rPr lang="en-US" altLang="ja-JP" dirty="0"/>
              <a:t> Edition, Cambridge University Press, 2004.</a:t>
            </a:r>
          </a:p>
          <a:p>
            <a:pPr marL="176213" indent="-176213">
              <a:buFont typeface="Wingdings" pitchFamily="2" charset="2"/>
              <a:buChar char="l"/>
              <a:defRPr/>
            </a:pPr>
            <a:r>
              <a:rPr lang="ja-JP" altLang="en-US" dirty="0"/>
              <a:t>腰塚武志、積分幾何について</a:t>
            </a:r>
            <a:r>
              <a:rPr lang="en-US" altLang="ja-JP" dirty="0"/>
              <a:t>(1)-(5)</a:t>
            </a:r>
            <a:r>
              <a:rPr lang="ja-JP" altLang="en-US" dirty="0" err="1"/>
              <a:t>、</a:t>
            </a:r>
            <a:r>
              <a:rPr lang="ja-JP" altLang="en-US" dirty="0"/>
              <a:t>オペレーションズ・リサーチ、</a:t>
            </a:r>
            <a:r>
              <a:rPr lang="en-US" altLang="ja-JP" dirty="0"/>
              <a:t>1976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~1977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</a:t>
            </a:r>
          </a:p>
        </p:txBody>
      </p:sp>
      <p:sp>
        <p:nvSpPr>
          <p:cNvPr id="6" name="下矢印 5"/>
          <p:cNvSpPr/>
          <p:nvPr/>
        </p:nvSpPr>
        <p:spPr>
          <a:xfrm>
            <a:off x="6084888" y="5516563"/>
            <a:ext cx="10795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47" name="テキスト ボックス 6"/>
          <p:cNvSpPr txBox="1">
            <a:spLocks noChangeArrowheads="1"/>
          </p:cNvSpPr>
          <p:nvPr/>
        </p:nvSpPr>
        <p:spPr bwMode="auto">
          <a:xfrm>
            <a:off x="5940425" y="6092825"/>
            <a:ext cx="144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今回はこちら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ja-JP" smtClean="0"/>
              <a:t>Integral</a:t>
            </a:r>
            <a:r>
              <a:rPr lang="ja-JP" altLang="en-US" smtClean="0"/>
              <a:t> </a:t>
            </a:r>
            <a:r>
              <a:rPr lang="en-US" altLang="ja-JP" smtClean="0"/>
              <a:t>geometry</a:t>
            </a:r>
            <a:r>
              <a:rPr lang="ja-JP" altLang="en-US" smtClean="0"/>
              <a:t>の</a:t>
            </a:r>
            <a:r>
              <a:rPr lang="en-US" altLang="ja-JP" smtClean="0"/>
              <a:t>NW</a:t>
            </a:r>
            <a:r>
              <a:rPr lang="ja-JP" altLang="en-US" smtClean="0"/>
              <a:t>分野への応用例</a:t>
            </a:r>
          </a:p>
        </p:txBody>
      </p:sp>
      <p:sp>
        <p:nvSpPr>
          <p:cNvPr id="11267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8064500" cy="48021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u="sng"/>
              <a:t>１．直線上の移動対象物の検出解析</a:t>
            </a:r>
            <a:endParaRPr lang="en-US" altLang="ja-JP" u="sng"/>
          </a:p>
          <a:p>
            <a:r>
              <a:rPr lang="en-US" altLang="ja-JP"/>
              <a:t>L. Lazos, R. Poovendran, J. A. Ritcey, Probabilistic Detection of Mobile Targets in Heterogeneous Sensor Networks, IPSN07, pp. 519--528, 2007. </a:t>
            </a:r>
          </a:p>
          <a:p>
            <a:endParaRPr lang="en-US" altLang="ja-JP"/>
          </a:p>
          <a:p>
            <a:r>
              <a:rPr lang="ja-JP" altLang="en-US" u="sng"/>
              <a:t>２．センサネットワークの</a:t>
            </a:r>
            <a:r>
              <a:rPr lang="en-US" altLang="ja-JP" u="sng"/>
              <a:t>k-coverage</a:t>
            </a:r>
            <a:r>
              <a:rPr lang="ja-JP" altLang="en-US" u="sng"/>
              <a:t>評価</a:t>
            </a:r>
            <a:endParaRPr lang="en-US" altLang="ja-JP" u="sng"/>
          </a:p>
          <a:p>
            <a:r>
              <a:rPr lang="en-US" altLang="ja-JP"/>
              <a:t>L. Lazos and R. Poovendran, Stochastic Coverage in Heterogeneous Sensor Networks, ACM Transactions on Sensor Networks, 2, 3, pp. 325--358, 2006. </a:t>
            </a:r>
          </a:p>
          <a:p>
            <a:endParaRPr lang="en-US" altLang="ja-JP"/>
          </a:p>
          <a:p>
            <a:r>
              <a:rPr lang="ja-JP" altLang="en-US" u="sng"/>
              <a:t>３．</a:t>
            </a:r>
            <a:r>
              <a:rPr lang="en-US" altLang="ja-JP" u="sng"/>
              <a:t>Straight line routing (shortest path routing</a:t>
            </a:r>
            <a:r>
              <a:rPr lang="ja-JP" altLang="en-US" u="sng"/>
              <a:t>の近似</a:t>
            </a:r>
            <a:r>
              <a:rPr lang="en-US" altLang="ja-JP" u="sng"/>
              <a:t>)</a:t>
            </a:r>
            <a:r>
              <a:rPr lang="ja-JP" altLang="en-US" u="sng"/>
              <a:t>解析</a:t>
            </a:r>
            <a:endParaRPr lang="en-US" altLang="ja-JP" u="sng"/>
          </a:p>
          <a:p>
            <a:r>
              <a:rPr lang="en-US" altLang="ja-JP"/>
              <a:t>S. Kwon and N. B. Shroff, Analysis of Shortest Path Routing for Large Multi-Hop Wireless Networks, IEEE/ACM Trans. Networking, 17, 3, pp. 857--869, 2009. </a:t>
            </a:r>
          </a:p>
          <a:p>
            <a:endParaRPr lang="en-US" altLang="ja-JP"/>
          </a:p>
          <a:p>
            <a:r>
              <a:rPr lang="ja-JP" altLang="en-US" u="sng"/>
              <a:t>４．省電力データ収集方式</a:t>
            </a:r>
            <a:endParaRPr lang="en-US" altLang="ja-JP" u="sng"/>
          </a:p>
          <a:p>
            <a:r>
              <a:rPr lang="en-US" altLang="ja-JP"/>
              <a:t>W. Choi and S. K. Das, A Novel Framework for Energy-Conserving Data Gathering in Wireless Sensor Networks, INFOCOM 2005, pp. 1985--1996, 2005.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611188" y="1484313"/>
            <a:ext cx="8353425" cy="403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r>
              <a:rPr lang="en-US" altLang="ja-JP" smtClean="0"/>
              <a:t>Integral</a:t>
            </a:r>
            <a:r>
              <a:rPr lang="ja-JP" altLang="en-US" smtClean="0"/>
              <a:t> </a:t>
            </a:r>
            <a:r>
              <a:rPr lang="en-US" altLang="ja-JP" smtClean="0"/>
              <a:t>geometry</a:t>
            </a:r>
            <a:r>
              <a:rPr lang="ja-JP" altLang="en-US" smtClean="0"/>
              <a:t>の原理</a:t>
            </a:r>
          </a:p>
        </p:txBody>
      </p:sp>
      <p:sp>
        <p:nvSpPr>
          <p:cNvPr id="12292" name="テキスト ボックス 2"/>
          <p:cNvSpPr txBox="1">
            <a:spLocks noChangeArrowheads="1"/>
          </p:cNvSpPr>
          <p:nvPr/>
        </p:nvSpPr>
        <p:spPr bwMode="auto">
          <a:xfrm>
            <a:off x="1042988" y="1700213"/>
            <a:ext cx="541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ある領域に含まれる点の集合</a:t>
            </a:r>
            <a:r>
              <a:rPr lang="en-US" altLang="ja-JP"/>
              <a:t>X</a:t>
            </a:r>
            <a:r>
              <a:rPr lang="ja-JP" altLang="en-US"/>
              <a:t>の測度を以下で定義</a:t>
            </a:r>
          </a:p>
        </p:txBody>
      </p:sp>
      <p:grpSp>
        <p:nvGrpSpPr>
          <p:cNvPr id="12293" name="グループ化 10"/>
          <p:cNvGrpSpPr>
            <a:grpSpLocks/>
          </p:cNvGrpSpPr>
          <p:nvPr/>
        </p:nvGrpSpPr>
        <p:grpSpPr bwMode="auto">
          <a:xfrm>
            <a:off x="755650" y="2708275"/>
            <a:ext cx="8064500" cy="923925"/>
            <a:chOff x="899592" y="2996952"/>
            <a:chExt cx="8064896" cy="923330"/>
          </a:xfrm>
        </p:grpSpPr>
        <p:pic>
          <p:nvPicPr>
            <p:cNvPr id="12299" name="図 4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3068960"/>
              <a:ext cx="184022" cy="19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テキスト ボックス 5"/>
            <p:cNvSpPr txBox="1">
              <a:spLocks noChangeArrowheads="1"/>
            </p:cNvSpPr>
            <p:nvPr/>
          </p:nvSpPr>
          <p:spPr bwMode="auto">
            <a:xfrm>
              <a:off x="899592" y="2996952"/>
              <a:ext cx="806489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/>
                <a:t>（　　は、外積でヤコビアンの計算等の容易化に資するが、本稿の範囲では関係ないので　　　　　　　　　　　　　　　　は、通常の積分　　　　　　　　　　　　　と同義と考えてよいが、本稿でも慣習にならい、この表記を用いる。）</a:t>
              </a:r>
            </a:p>
          </p:txBody>
        </p:sp>
        <p:pic>
          <p:nvPicPr>
            <p:cNvPr id="12301" name="図 7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1680" y="3284984"/>
              <a:ext cx="2306996" cy="31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図 9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80112" y="3284984"/>
              <a:ext cx="1972699" cy="31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4" name="グループ化 14"/>
          <p:cNvGrpSpPr>
            <a:grpSpLocks/>
          </p:cNvGrpSpPr>
          <p:nvPr/>
        </p:nvGrpSpPr>
        <p:grpSpPr bwMode="auto">
          <a:xfrm>
            <a:off x="900113" y="4292600"/>
            <a:ext cx="7829550" cy="923925"/>
            <a:chOff x="971600" y="3717032"/>
            <a:chExt cx="7830606" cy="923330"/>
          </a:xfrm>
        </p:grpSpPr>
        <p:sp>
          <p:nvSpPr>
            <p:cNvPr id="12296" name="テキスト ボックス 11"/>
            <p:cNvSpPr txBox="1">
              <a:spLocks noChangeArrowheads="1"/>
            </p:cNvSpPr>
            <p:nvPr/>
          </p:nvSpPr>
          <p:spPr bwMode="auto">
            <a:xfrm>
              <a:off x="971600" y="3717032"/>
              <a:ext cx="748883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/>
                <a:t>この測度は、合同変換で不変、という性質を持たせる。</a:t>
              </a:r>
              <a:endParaRPr lang="en-US" altLang="ja-JP"/>
            </a:p>
            <a:p>
              <a:r>
                <a:rPr lang="ja-JP" altLang="en-US"/>
                <a:t>座標軸として何をとるかに応じて、この性質を満たす　が決まり、結果的に　　が決まる</a:t>
              </a:r>
            </a:p>
          </p:txBody>
        </p:sp>
        <p:pic>
          <p:nvPicPr>
            <p:cNvPr id="12297" name="図 12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12160" y="4077072"/>
              <a:ext cx="16680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図 13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00392" y="4077072"/>
              <a:ext cx="701814" cy="25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5" name="図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2313" y="2270125"/>
            <a:ext cx="35988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r>
              <a:rPr lang="en-US" altLang="ja-JP" smtClean="0"/>
              <a:t>Integral</a:t>
            </a:r>
            <a:r>
              <a:rPr lang="ja-JP" altLang="en-US" smtClean="0"/>
              <a:t> </a:t>
            </a:r>
            <a:r>
              <a:rPr lang="en-US" altLang="ja-JP" smtClean="0"/>
              <a:t>geometry:</a:t>
            </a:r>
            <a:r>
              <a:rPr lang="ja-JP" altLang="en-US" smtClean="0"/>
              <a:t>直線の場合</a:t>
            </a:r>
          </a:p>
        </p:txBody>
      </p:sp>
      <p:sp>
        <p:nvSpPr>
          <p:cNvPr id="13315" name="テキスト ボックス 2"/>
          <p:cNvSpPr txBox="1">
            <a:spLocks noChangeArrowheads="1"/>
          </p:cNvSpPr>
          <p:nvPr/>
        </p:nvSpPr>
        <p:spPr bwMode="auto">
          <a:xfrm>
            <a:off x="827088" y="1916113"/>
            <a:ext cx="39608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直線集合</a:t>
            </a:r>
            <a:r>
              <a:rPr lang="en-US" altLang="ja-JP"/>
              <a:t>X</a:t>
            </a:r>
            <a:r>
              <a:rPr lang="ja-JP" altLang="en-US"/>
              <a:t>の測度は、座標軸を　　　　にとることにより</a:t>
            </a:r>
          </a:p>
        </p:txBody>
      </p:sp>
      <p:grpSp>
        <p:nvGrpSpPr>
          <p:cNvPr id="13316" name="グループ化 16"/>
          <p:cNvGrpSpPr>
            <a:grpSpLocks/>
          </p:cNvGrpSpPr>
          <p:nvPr/>
        </p:nvGrpSpPr>
        <p:grpSpPr bwMode="auto">
          <a:xfrm>
            <a:off x="5148263" y="1484313"/>
            <a:ext cx="3516312" cy="3573462"/>
            <a:chOff x="3000364" y="714356"/>
            <a:chExt cx="3515852" cy="3572694"/>
          </a:xfrm>
        </p:grpSpPr>
        <p:cxnSp>
          <p:nvCxnSpPr>
            <p:cNvPr id="18" name="直線矢印コネクタ 17"/>
            <p:cNvCxnSpPr/>
            <p:nvPr/>
          </p:nvCxnSpPr>
          <p:spPr>
            <a:xfrm>
              <a:off x="3000364" y="3785508"/>
              <a:ext cx="3515852" cy="31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16200000" flipV="1">
              <a:off x="1606872" y="2464989"/>
              <a:ext cx="3572694" cy="71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071792" y="1428577"/>
              <a:ext cx="2928555" cy="278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3428933" y="2785598"/>
              <a:ext cx="1071422" cy="99991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 flipH="1" flipV="1">
              <a:off x="4143222" y="2642745"/>
              <a:ext cx="214267" cy="214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16200000" flipH="1">
              <a:off x="4143220" y="2857014"/>
              <a:ext cx="142844" cy="142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弧 23"/>
            <p:cNvSpPr/>
            <p:nvPr/>
          </p:nvSpPr>
          <p:spPr>
            <a:xfrm>
              <a:off x="3286077" y="3428398"/>
              <a:ext cx="642853" cy="714221"/>
            </a:xfrm>
            <a:prstGeom prst="arc">
              <a:avLst>
                <a:gd name="adj1" fmla="val 17575845"/>
                <a:gd name="adj2" fmla="val 38057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30" name="テキスト ボックス 24"/>
            <p:cNvSpPr txBox="1">
              <a:spLocks noChangeArrowheads="1"/>
            </p:cNvSpPr>
            <p:nvPr/>
          </p:nvSpPr>
          <p:spPr bwMode="auto">
            <a:xfrm>
              <a:off x="3786182" y="2928934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p</a:t>
              </a:r>
              <a:endParaRPr lang="ja-JP" altLang="en-US"/>
            </a:p>
          </p:txBody>
        </p:sp>
        <p:sp>
          <p:nvSpPr>
            <p:cNvPr id="13331" name="テキスト ボックス 25"/>
            <p:cNvSpPr txBox="1">
              <a:spLocks noChangeArrowheads="1"/>
            </p:cNvSpPr>
            <p:nvPr/>
          </p:nvSpPr>
          <p:spPr bwMode="auto">
            <a:xfrm>
              <a:off x="3857620" y="3357562"/>
              <a:ext cx="304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f</a:t>
              </a:r>
              <a:endParaRPr lang="ja-JP" altLang="en-US">
                <a:latin typeface="Symbol" pitchFamily="18" charset="2"/>
              </a:endParaRPr>
            </a:p>
          </p:txBody>
        </p:sp>
        <p:sp>
          <p:nvSpPr>
            <p:cNvPr id="13332" name="テキスト ボックス 26"/>
            <p:cNvSpPr txBox="1">
              <a:spLocks noChangeArrowheads="1"/>
            </p:cNvSpPr>
            <p:nvPr/>
          </p:nvSpPr>
          <p:spPr bwMode="auto">
            <a:xfrm>
              <a:off x="4500562" y="2571744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H</a:t>
              </a:r>
              <a:endParaRPr lang="ja-JP" altLang="en-US"/>
            </a:p>
          </p:txBody>
        </p:sp>
        <p:sp>
          <p:nvSpPr>
            <p:cNvPr id="13333" name="テキスト ボックス 27"/>
            <p:cNvSpPr txBox="1">
              <a:spLocks noChangeArrowheads="1"/>
            </p:cNvSpPr>
            <p:nvPr/>
          </p:nvSpPr>
          <p:spPr bwMode="auto">
            <a:xfrm>
              <a:off x="6156176" y="3789040"/>
              <a:ext cx="28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x</a:t>
              </a:r>
              <a:endParaRPr lang="ja-JP" altLang="en-US"/>
            </a:p>
          </p:txBody>
        </p:sp>
        <p:sp>
          <p:nvSpPr>
            <p:cNvPr id="13334" name="テキスト ボックス 28"/>
            <p:cNvSpPr txBox="1">
              <a:spLocks noChangeArrowheads="1"/>
            </p:cNvSpPr>
            <p:nvPr/>
          </p:nvSpPr>
          <p:spPr bwMode="auto">
            <a:xfrm>
              <a:off x="3071802" y="714356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y</a:t>
              </a:r>
              <a:endParaRPr lang="ja-JP" altLang="en-US"/>
            </a:p>
          </p:txBody>
        </p:sp>
        <p:sp>
          <p:nvSpPr>
            <p:cNvPr id="13335" name="テキスト ボックス 29"/>
            <p:cNvSpPr txBox="1">
              <a:spLocks noChangeArrowheads="1"/>
            </p:cNvSpPr>
            <p:nvPr/>
          </p:nvSpPr>
          <p:spPr bwMode="auto">
            <a:xfrm>
              <a:off x="3131840" y="3717032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0</a:t>
              </a:r>
              <a:endParaRPr lang="ja-JP" altLang="en-US"/>
            </a:p>
          </p:txBody>
        </p:sp>
      </p:grpSp>
      <p:pic>
        <p:nvPicPr>
          <p:cNvPr id="13317" name="図 3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916113"/>
            <a:ext cx="7699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図 3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2781300"/>
            <a:ext cx="26685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テキスト ボックス 37"/>
          <p:cNvSpPr txBox="1">
            <a:spLocks noChangeArrowheads="1"/>
          </p:cNvSpPr>
          <p:nvPr/>
        </p:nvSpPr>
        <p:spPr bwMode="auto">
          <a:xfrm>
            <a:off x="900113" y="3357563"/>
            <a:ext cx="41036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となる。すなわち、座標軸が　　　　のときは、常に　　　　　となり、測度の計算が簡略化される。</a:t>
            </a:r>
          </a:p>
        </p:txBody>
      </p:sp>
      <p:pic>
        <p:nvPicPr>
          <p:cNvPr id="13320" name="図 3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3716338"/>
            <a:ext cx="6524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図 3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357563"/>
            <a:ext cx="7699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正方形/長方形 40"/>
          <p:cNvSpPr/>
          <p:nvPr/>
        </p:nvSpPr>
        <p:spPr>
          <a:xfrm>
            <a:off x="611188" y="1628775"/>
            <a:ext cx="4465637" cy="2736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Notation</a:t>
            </a:r>
            <a:endParaRPr lang="ja-JP" altLang="en-US" smtClean="0"/>
          </a:p>
        </p:txBody>
      </p:sp>
      <p:grpSp>
        <p:nvGrpSpPr>
          <p:cNvPr id="14339" name="Group 15"/>
          <p:cNvGrpSpPr>
            <a:grpSpLocks/>
          </p:cNvGrpSpPr>
          <p:nvPr/>
        </p:nvGrpSpPr>
        <p:grpSpPr bwMode="auto">
          <a:xfrm>
            <a:off x="827088" y="1773238"/>
            <a:ext cx="7500937" cy="4524375"/>
            <a:chOff x="720" y="765"/>
            <a:chExt cx="4725" cy="2850"/>
          </a:xfrm>
        </p:grpSpPr>
        <p:sp>
          <p:nvSpPr>
            <p:cNvPr id="14348" name="テキスト ボックス 17"/>
            <p:cNvSpPr txBox="1">
              <a:spLocks noChangeArrowheads="1"/>
            </p:cNvSpPr>
            <p:nvPr/>
          </p:nvSpPr>
          <p:spPr bwMode="auto">
            <a:xfrm>
              <a:off x="720" y="765"/>
              <a:ext cx="4725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Calibri" pitchFamily="34" charset="0"/>
                </a:rPr>
                <a:t>Target object     :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Size         .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Perimeter length        .</a:t>
              </a:r>
            </a:p>
            <a:p>
              <a:endParaRPr lang="en-US" altLang="ja-JP" sz="2400">
                <a:latin typeface="Calibri" pitchFamily="34" charset="0"/>
              </a:endParaRPr>
            </a:p>
            <a:p>
              <a:r>
                <a:rPr lang="en-US" altLang="ja-JP" sz="2400">
                  <a:latin typeface="Calibri" pitchFamily="34" charset="0"/>
                </a:rPr>
                <a:t>Sensor located at   :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Sensing area                      rotated by     .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Size          .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Perimeter length         .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Report                                                     .</a:t>
              </a:r>
            </a:p>
            <a:p>
              <a:pPr>
                <a:buFont typeface="Arial" charset="0"/>
                <a:buChar char="•"/>
              </a:pPr>
              <a:endParaRPr lang="en-US" altLang="ja-JP" sz="2400">
                <a:latin typeface="Calibri" pitchFamily="34" charset="0"/>
              </a:endParaRPr>
            </a:p>
            <a:p>
              <a:r>
                <a:rPr lang="en-US" altLang="ja-JP" sz="2400">
                  <a:latin typeface="Calibri" pitchFamily="34" charset="0"/>
                </a:rPr>
                <a:t>Detectable area                                                              :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>
                  <a:latin typeface="Calibri" pitchFamily="34" charset="0"/>
                </a:rPr>
                <a:t> Size          . </a:t>
              </a:r>
              <a:endParaRPr lang="ja-JP" altLang="en-US" sz="2400">
                <a:latin typeface="Calibri" pitchFamily="34" charset="0"/>
              </a:endParaRPr>
            </a:p>
          </p:txBody>
        </p:sp>
        <p:pic>
          <p:nvPicPr>
            <p:cNvPr id="14349" name="図 8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45" y="810"/>
              <a:ext cx="1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図 10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48" y="1056"/>
              <a:ext cx="29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図 11" descr="txp_fig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04" y="1296"/>
              <a:ext cx="20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70275" y="3416300"/>
            <a:ext cx="611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図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83238" y="370205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図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40038" y="3683000"/>
            <a:ext cx="1104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図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35138" y="4057650"/>
            <a:ext cx="469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図 1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11538" y="4438650"/>
            <a:ext cx="317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図 1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39963" y="4851400"/>
            <a:ext cx="3048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図 13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41650" y="5553075"/>
            <a:ext cx="4013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図 14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12838" y="5916613"/>
            <a:ext cx="284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8313" y="1773238"/>
            <a:ext cx="8351837" cy="295116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ja-JP" altLang="en-US" smtClean="0"/>
              <a:t>対象物とセンシングエリアがともに凸の場合</a:t>
            </a:r>
          </a:p>
        </p:txBody>
      </p:sp>
      <p:pic>
        <p:nvPicPr>
          <p:cNvPr id="15364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550" y="2709863"/>
            <a:ext cx="76454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テキスト ボックス 5"/>
          <p:cNvSpPr txBox="1">
            <a:spLocks noChangeArrowheads="1"/>
          </p:cNvSpPr>
          <p:nvPr/>
        </p:nvSpPr>
        <p:spPr bwMode="auto">
          <a:xfrm>
            <a:off x="755650" y="2133600"/>
            <a:ext cx="426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対象物とセンシングエリアがともに凸なら、</a:t>
            </a:r>
          </a:p>
        </p:txBody>
      </p:sp>
      <p:sp>
        <p:nvSpPr>
          <p:cNvPr id="15366" name="正方形/長方形 6"/>
          <p:cNvSpPr>
            <a:spLocks noChangeArrowheads="1"/>
          </p:cNvSpPr>
          <p:nvPr/>
        </p:nvSpPr>
        <p:spPr bwMode="auto">
          <a:xfrm>
            <a:off x="1116013" y="3860800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Source: H. Saito, K. Shimogawa, S. Shioda, and J. Harada, Shape Estimation Using Networked Binary Sensors, INFOCOM 2009.</a:t>
            </a:r>
            <a:endParaRPr lang="ja-JP" altLang="en-US"/>
          </a:p>
        </p:txBody>
      </p:sp>
      <p:sp>
        <p:nvSpPr>
          <p:cNvPr id="15367" name="テキスト ボックス 8"/>
          <p:cNvSpPr txBox="1">
            <a:spLocks noChangeArrowheads="1"/>
          </p:cNvSpPr>
          <p:nvPr/>
        </p:nvSpPr>
        <p:spPr bwMode="auto">
          <a:xfrm>
            <a:off x="755650" y="5084763"/>
            <a:ext cx="77771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各センサノードからの検出結果　　　　　　　　　　　　　　　　　　　　　により、対象物のサイズ　　　　、外周長　　　が、推定可能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大きさ、形状不変なら、（未知の軌道上を任意の速度で）移動する対象物に対しても適用可能</a:t>
            </a:r>
          </a:p>
        </p:txBody>
      </p:sp>
      <p:pic>
        <p:nvPicPr>
          <p:cNvPr id="15368" name="図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5157788"/>
            <a:ext cx="3048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図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5445125"/>
            <a:ext cx="317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図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5445125"/>
            <a:ext cx="469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=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4.00008"/>
  <p:tag name="PICTUREFILESIZE" val="1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p,\phi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.96008"/>
  <p:tag name="PICTUREFILESIZE" val="36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(x,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48.00008"/>
  <p:tag name="PICTUREFILESIZE" val="33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\begin{document}&#10;$\the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8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sensingarea(x,y,\thet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87.00016"/>
  <p:tag name="PICTUREFILESIZE" val="55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sizex \sensingare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6.96008"/>
  <p:tag name="PICTUREFILESIZE" val="12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lengthx\sensingare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11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targetobject{{\mathcal T}}&#10;\def\detectable{{\mathcal D}}&#10;\def\sensingarea{{\mathcal A}}&#10;\begin{document}&#10;$I={\bf 1}(\sensingarea(x,y,\theta)\cap\targetobject  \neq \emptyse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0.0005"/>
  <p:tag name="PICTUREFILESIZE" val="112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targetobject{{\mathcal T}}&#10;\def\detectable{{\mathcal D}}&#10;\def\sensingarea{{\mathcal A}}&#10;\begin{document}&#10;$\detectable =\{(x,y,\theta)\vert \sensingarea(x,y,\theta)\cap\targetobject \neq \emptyset\}$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15.9606"/>
  <p:tag name="PICTUREFILESIZE" val="165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targetobject{{\mathcal T}}&#10;\def\detectable{{\mathcal D}}&#10;\def\sensingarea{{\mathcal A}}&#10;\newcommand{\sizex}[1]{\vert\vert #1 \vert\vert}&#10;\newcommand{\lengthx}[1]{\vert #1 \vert}&#10;\begin{document}&#10;$\sizex {\detectable}=\frac{1}{2\pi}\int\int\int \detectable dxdyd\the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23.9805"/>
  <p:tag name="PICTUREFILESIZE" val="118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(X)=\int_X f(x,y)dx\wedge d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45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targetobject{{\mathcal T}}&#10;\newcommand{\sizex}[1]{\vert\vert #1 \vert\vert}&#10;\newcommand{\lengthx}[1]{\vert #1 \vert}&#10;\def\detectable{{\mathcal D}}&#10;\def\sensingarea{{\mathcal A}}&#10;\begin{document}&#10;$\targetobjec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8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sizex \targetobjec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6.96008"/>
  <p:tag name="PICTUREFILESIZE" val="10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lengthx\targetobjec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9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sizex}[1]{\vert\vert #1 \vert\vert}&#10;\newcommand{\lengthx}[1]{\vert #1 \vert}&#10;\def\targetobject{{\mathcal T}}&#10;\def\detectable{{\mathcal D}}&#10;\def\sensingarea{{\mathcal A}}&#10;$&#10;\sizex{\detectable} &#10;= \frac{1}{2\pi}\lengthx{\targetobject}\cdot\lengthx{\sensingarea}+\sizex{\targetobject}+\sizex{\sensingarea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0.9606"/>
  <p:tag name="PICTUREFILESIZE" val="95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targetobject{{\mathcal T}}&#10;\def\detectable{{\mathcal D}}&#10;\def\sensingarea{{\mathcal A}}&#10;\begin{document}&#10;$I={\bf 1}(\sensingarea(x,y,\theta)\cap\targetobject  \neq \emptyse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0.0005"/>
  <p:tag name="PICTUREFILESIZE" val="112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lengthx\targetobjec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9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sizex \targetobjec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6.96008"/>
  <p:tag name="PICTUREFILESIZE" val="10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sizex}[1]{\vert\vert #1 \vert\vert}&#10;\newcommand{\lengthx}[1]{\vert #1 \vert}&#10;\def\targetobject{{\mathcal T}}&#10;\def\detectable{{\mathcal D}}&#10;\def\sensingarea{{\mathcal A}}&#10;\begin{document}&#10;$\sensingarea(i=1,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50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sizex}[1]{\vert\vert #1 \vert\vert}&#10;\newcommand{\lengthx}[1]{\vert #1 \vert}&#10;\def\targetobject{{\mathcal T}}&#10;\def\detectable{{\mathcal D}}&#10;\def\sensingarea{{\mathcal A}}&#10;\begin{eqnarray}&#10;\lengthx \targetobject &amp;=&amp; \frac{2\pi(\tilde I_1/\lambda_1- \tilde I_2/\lambda_2-\sizex{\sensingarea_1}+\sizex{\sensingarea_2})}&#10;{\lengthx{\sensingarea_1}-\lengthx{\sensingarea_2}}\label{non-disk1}\\&#10;\sizex \targetobject &amp;=&amp;\frac{-\frac{\tilde I_1 \lengthx{\sensingarea_2}}{\lambda_1}+ \frac{\tilde I_2 \lengthx{\sensingarea_1}}{\lambda_2} +\sizex{\sensingarea_1}\cdot\lengthx{\sensingarea_2}-\sizex{\sensingarea_2}\cdot\lengthx{\sensingarea_1}}{\lengthx{\sensingarea_1}-\lengthx{\sensingarea_2}}\label{non-disk2}\cr&#10;&amp;&amp;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05.981"/>
  <p:tag name="PICTUREFILESIZE" val="537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14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 I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1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sizex}[1]{\vert\vert #1 \vert\vert}&#10;\newcommand{\lengthx}[1]{\vert #1 \vert}&#10;\def\targetobject{{\mathcal T}}&#10;\def\detectable{{\mathcal D}}&#10;\def\sensingarea{{\mathcal A}}&#10;$&#10;\sizex{\detectable} &#10;= \alpha r^2 + r \lengthx{\targetobject}+\sizex{\targetobject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7.9605"/>
  <p:tag name="PICTUREFILESIZE" val="79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sizex}[1]{\vert\vert #1 \vert\vert}&#10;\newcommand{\lengthx}[1]{\vert #1 \vert}&#10;\def\targetobject{{\mathcal T}}&#10;\def\detectable{{\mathcal D}}&#10;\def\sensingarea{{\mathcal A}}&#10;\begin{eqnarray}&#10;\lengthx \targetobject &amp;=&amp; \{\frac{\tilde I_1(r_3^2-r_2^2)}{\lambda_1}+ \frac{\tilde I _2(r_1^2-r_3^2)}{\lambda_2}+ \frac{\tilde I _3(r_2^2-r_1^2)}{\lambda_3}\}/C \label{nonconvex1}\cr&#10;&amp;&amp;\\&#10;\sizex \targetobject &amp;=&amp; \{\tilde I_1r_2r_3(r_2-r_3)/\lambda_1+ \tilde I _2r_3r_1(r_3-r_1)/\lambda_2\label{nonconvex2}\cr&#10;&amp;&amp; \quad + \tilde I _3r_1r_2(r_1-r_2)/\lambda_3\}/C\\&#10;\alpha&amp;=&amp; \{\frac{\tilde I_1(r_2-r_3)}{\lambda_1}+ \frac{\tilde I _2(r_3-r_1)}{\lambda_2}+ \frac{\tilde I _3(r_1-r_2)}{\lambda_3}\}/C,\cr&#10;&amp;&amp;&#10;\label{est2r}&#10;\end{eqnarray}&#10;where $C=r_1^2(r_2-r_3)+r_2^2(r_3-r_1)+r_3^2(r_1-r_2)$.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25.0011"/>
  <p:tag name="PICTUREFILESIZE" val="1326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r_i$ $(i=1,2,3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5.9603"/>
  <p:tag name="PICTUREFILESIZE" val="63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(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5.98008"/>
  <p:tag name="PICTUREFILESIZE" val="36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wedg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t_X f(x,y)dx\wedge d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9.0003"/>
  <p:tag name="PICTUREFILESIZE" val="95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t_X f(x,y)dx d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5.9603"/>
  <p:tag name="PICTUREFILESIZE" val="9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p,\phi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.96008"/>
  <p:tag name="PICTUREFILESIZE" val="36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(X)=\int_X dp\wedge d\ph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83.9604"/>
  <p:tag name="PICTUREFILESIZE" val="10583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1491</Words>
  <Application>Microsoft Office PowerPoint</Application>
  <PresentationFormat>画面に合わせる (4:3)</PresentationFormat>
  <Paragraphs>208</Paragraphs>
  <Slides>20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標準デザイン</vt:lpstr>
      <vt:lpstr>Acrobat Document</vt:lpstr>
      <vt:lpstr>      　　　　　　　　　　　　 実空間情報数理と ネットワークアプリケーション</vt:lpstr>
      <vt:lpstr>はじめに</vt:lpstr>
      <vt:lpstr>具体的な問題</vt:lpstr>
      <vt:lpstr>数学的道具立て</vt:lpstr>
      <vt:lpstr>Integral geometryのNW分野への応用例</vt:lpstr>
      <vt:lpstr>Integral geometryの原理</vt:lpstr>
      <vt:lpstr>Integral geometry:直線の場合</vt:lpstr>
      <vt:lpstr>Notation</vt:lpstr>
      <vt:lpstr>対象物とセンシングエリアがともに凸の場合</vt:lpstr>
      <vt:lpstr>対象物とセンシングエリアがともに凸の場合の推定方法</vt:lpstr>
      <vt:lpstr>数値例</vt:lpstr>
      <vt:lpstr>センシングエリアが円の場合</vt:lpstr>
      <vt:lpstr>センシングエリアが円の場合の推定方法</vt:lpstr>
      <vt:lpstr>これまでの結果からの示唆</vt:lpstr>
      <vt:lpstr>複合センサノード</vt:lpstr>
      <vt:lpstr>ペアセンサ型による形状推定</vt:lpstr>
      <vt:lpstr>ペアライン型複合センサノードによる形状推定</vt:lpstr>
      <vt:lpstr>実際のセンサを用いた実験</vt:lpstr>
      <vt:lpstr>実験結果</vt:lpstr>
      <vt:lpstr>あとがき</vt:lpstr>
    </vt:vector>
  </TitlesOfParts>
  <Company>NTT未来ねっと研究所 ユビキタスサービスシステム研究部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斎藤　洋</dc:creator>
  <cp:lastModifiedBy> saitoNext</cp:lastModifiedBy>
  <cp:revision>43</cp:revision>
  <dcterms:created xsi:type="dcterms:W3CDTF">2006-11-08T00:34:11Z</dcterms:created>
  <dcterms:modified xsi:type="dcterms:W3CDTF">2012-01-17T00:15:51Z</dcterms:modified>
</cp:coreProperties>
</file>