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1" autoAdjust="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36BFC-F83E-54F2-217B-87FD595CD6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176BF0D-7EEB-B1BE-2C6E-A6252B9BA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194C5B4-72D3-A099-9E61-FCC3E1E55379}"/>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675B2C89-29A3-E3D8-387D-886D6E7ABB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9E79DE-5565-B4CA-B4A1-5BA7862A9817}"/>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40294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4193C-79EE-7D85-C572-52BC4397CB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1B7AD4-7872-EB7E-0768-D0CE78D411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58C4AB-8E0F-9F6F-AE5B-C5B1F76DB88D}"/>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C31B7BE6-1234-AD51-6BAE-99142569A1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79027B-C7B5-8417-92D1-6FDACE7D2DC7}"/>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425709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DDECAF9-759A-A430-E8DA-B174FB99830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7C2CF2-7041-9B69-A56A-0CA4B7268E1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EE55BC-BB96-AEC1-CD6C-E79D81B9BF56}"/>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3631FE1C-45AC-3906-EB6C-1FD20FA657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921F5C-A2CD-E815-C3EF-B5F7AF6F09A9}"/>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142963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F0B80-E705-62BB-2AAB-A7C8F38AC81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417838-A5F5-D56B-6C2F-E9B7B57861B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7D7EC9-ED53-B243-C053-0D21C44AC2A6}"/>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1D19F886-0B57-C695-B325-3B84DD7E89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7E58AF-3B98-8068-A7C7-8E2E5C04C231}"/>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377139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75217-6E59-CEAE-D8A4-C7EA5E09A4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EA4F9F-CDF6-4FA1-CC70-F2FDA98AC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7D45B3-AD93-80B2-7CB9-DD2E4245EC72}"/>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974C1BD5-5042-9B80-2CC7-0218F7BBA4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E438A9-B55C-E224-319E-2188F8D89AF5}"/>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163865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4DC6F-2714-49A6-547B-073DA5BF02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92AFC-092D-1BA7-4167-D636B4573F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89557D-DD6C-8D9D-2FEE-CBC22562C7B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D984641-18DE-D19A-1313-247CE604B9FB}"/>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6" name="フッター プレースホルダー 5">
            <a:extLst>
              <a:ext uri="{FF2B5EF4-FFF2-40B4-BE49-F238E27FC236}">
                <a16:creationId xmlns:a16="http://schemas.microsoft.com/office/drawing/2014/main" id="{FF9A972E-781C-E2D2-A56E-CECB90BDB6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3DA594-E0F5-2E65-DAB2-107030BC2AFD}"/>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39617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17A41-A8FB-EE98-D7BD-6B8B58CD693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1EE1E-C2C4-4765-4F6E-8F10500B0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BF3A6D-C989-50FC-9E42-40EC6C13DA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9F88EA-418E-8ED3-004B-004426350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64CDD5-F2A9-BD92-7D06-5975296E523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0EB0C38-B75F-D2E0-0A5C-497D208FA7A6}"/>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8" name="フッター プレースホルダー 7">
            <a:extLst>
              <a:ext uri="{FF2B5EF4-FFF2-40B4-BE49-F238E27FC236}">
                <a16:creationId xmlns:a16="http://schemas.microsoft.com/office/drawing/2014/main" id="{DA35E98A-98E3-FB0A-E590-4541D87A3D8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7F55221-BBE0-2CE7-2D61-B67263223B23}"/>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368775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D41FA-4BD1-8102-8AE1-063025FB6F0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08F8BB1-537E-66F4-BA59-DB39F802973E}"/>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4" name="フッター プレースホルダー 3">
            <a:extLst>
              <a:ext uri="{FF2B5EF4-FFF2-40B4-BE49-F238E27FC236}">
                <a16:creationId xmlns:a16="http://schemas.microsoft.com/office/drawing/2014/main" id="{EF36862E-5F94-AEE0-5647-5B130775A75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802E6C1-D5DE-5BC1-FE27-811FC8EA4AB5}"/>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274489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DB42EA-47AA-BC61-BE4C-8343B924C452}"/>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3" name="フッター プレースホルダー 2">
            <a:extLst>
              <a:ext uri="{FF2B5EF4-FFF2-40B4-BE49-F238E27FC236}">
                <a16:creationId xmlns:a16="http://schemas.microsoft.com/office/drawing/2014/main" id="{6B664689-5CD9-2C2A-A8B4-50CB4438D9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3D45A6-5322-F976-B8E3-731231179A0E}"/>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222686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90E6D-B387-29D3-0670-32B2A83747B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93EF0A-CFAD-615F-8E25-6000280B8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79AD01-DA30-7969-1516-844B8AD3B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7D0572-0C07-FEB7-CD51-A20F8C24B5AD}"/>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6" name="フッター プレースホルダー 5">
            <a:extLst>
              <a:ext uri="{FF2B5EF4-FFF2-40B4-BE49-F238E27FC236}">
                <a16:creationId xmlns:a16="http://schemas.microsoft.com/office/drawing/2014/main" id="{E4607C21-19C9-958D-AB55-0AC6167AD3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4CCA8C-025D-10D1-2D08-6BA654B12BD8}"/>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212559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B633A-577B-C745-59E7-27DF92ED93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CA65342-A965-FC2D-9202-7EC52974A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77FCF2B-77C7-196C-176F-99E13FF98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283958-52C1-D52B-A314-C8169452F9E7}"/>
              </a:ext>
            </a:extLst>
          </p:cNvPr>
          <p:cNvSpPr>
            <a:spLocks noGrp="1"/>
          </p:cNvSpPr>
          <p:nvPr>
            <p:ph type="dt" sz="half" idx="10"/>
          </p:nvPr>
        </p:nvSpPr>
        <p:spPr/>
        <p:txBody>
          <a:bodyPr/>
          <a:lstStyle/>
          <a:p>
            <a:fld id="{269482F4-4061-4B91-BD73-E49D37ED0A23}" type="datetimeFigureOut">
              <a:rPr kumimoji="1" lang="ja-JP" altLang="en-US" smtClean="0"/>
              <a:t>2023/11/29</a:t>
            </a:fld>
            <a:endParaRPr kumimoji="1" lang="ja-JP" altLang="en-US"/>
          </a:p>
        </p:txBody>
      </p:sp>
      <p:sp>
        <p:nvSpPr>
          <p:cNvPr id="6" name="フッター プレースホルダー 5">
            <a:extLst>
              <a:ext uri="{FF2B5EF4-FFF2-40B4-BE49-F238E27FC236}">
                <a16:creationId xmlns:a16="http://schemas.microsoft.com/office/drawing/2014/main" id="{02C25FA3-C8C5-12D2-B10B-27995CCAEF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39C05F-B065-8166-ED05-BB6CA600E767}"/>
              </a:ext>
            </a:extLst>
          </p:cNvPr>
          <p:cNvSpPr>
            <a:spLocks noGrp="1"/>
          </p:cNvSpPr>
          <p:nvPr>
            <p:ph type="sldNum" sz="quarter" idx="12"/>
          </p:nvPr>
        </p:nvSpPr>
        <p:spPr/>
        <p:txBody>
          <a:body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237365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297C7B-2062-E636-825E-CBE5FD87B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C2E5DE-CC85-413E-63D9-6322D457F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19BD73-4F30-7B07-82D4-550EFFEED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482F4-4061-4B91-BD73-E49D37ED0A23}" type="datetimeFigureOut">
              <a:rPr kumimoji="1" lang="ja-JP" altLang="en-US" smtClean="0"/>
              <a:t>2023/11/29</a:t>
            </a:fld>
            <a:endParaRPr kumimoji="1" lang="ja-JP" altLang="en-US"/>
          </a:p>
        </p:txBody>
      </p:sp>
      <p:sp>
        <p:nvSpPr>
          <p:cNvPr id="5" name="フッター プレースホルダー 4">
            <a:extLst>
              <a:ext uri="{FF2B5EF4-FFF2-40B4-BE49-F238E27FC236}">
                <a16:creationId xmlns:a16="http://schemas.microsoft.com/office/drawing/2014/main" id="{6CFF0C57-0A47-97F0-5CFC-5E1D5CC4E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0BFA6E-3D73-B354-D1FD-EDA449213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BCDBC-5E98-44D8-A2D5-833611CDCB1B}" type="slidenum">
              <a:rPr kumimoji="1" lang="ja-JP" altLang="en-US" smtClean="0"/>
              <a:t>‹#›</a:t>
            </a:fld>
            <a:endParaRPr kumimoji="1" lang="ja-JP" altLang="en-US"/>
          </a:p>
        </p:txBody>
      </p:sp>
    </p:spTree>
    <p:extLst>
      <p:ext uri="{BB962C8B-B14F-4D97-AF65-F5344CB8AC3E}">
        <p14:creationId xmlns:p14="http://schemas.microsoft.com/office/powerpoint/2010/main" val="336109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C1FC5-A129-EEB8-9A02-395F57035D57}"/>
              </a:ext>
            </a:extLst>
          </p:cNvPr>
          <p:cNvPicPr>
            <a:picLocks noChangeAspect="1"/>
          </p:cNvPicPr>
          <p:nvPr/>
        </p:nvPicPr>
        <p:blipFill rotWithShape="1">
          <a:blip r:embed="rId2">
            <a:alphaModFix/>
          </a:blip>
          <a:srcRect/>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725F45A-D584-FB3D-A5DF-5DD0DA20DB34}"/>
              </a:ext>
            </a:extLst>
          </p:cNvPr>
          <p:cNvSpPr>
            <a:spLocks noGrp="1"/>
          </p:cNvSpPr>
          <p:nvPr>
            <p:ph type="ctrTitle"/>
          </p:nvPr>
        </p:nvSpPr>
        <p:spPr>
          <a:xfrm>
            <a:off x="762000" y="1137434"/>
            <a:ext cx="9767740" cy="1520987"/>
          </a:xfrm>
        </p:spPr>
        <p:txBody>
          <a:bodyPr anchor="t">
            <a:noAutofit/>
          </a:bodyPr>
          <a:lstStyle/>
          <a:p>
            <a:pPr algn="l"/>
            <a:r>
              <a:rPr kumimoji="1" lang="ja-JP" altLang="en-US" sz="7200" b="1" dirty="0">
                <a:solidFill>
                  <a:srgbClr val="FFFFFF"/>
                </a:solidFill>
                <a:latin typeface="メイリオ" panose="020B0604030504040204" pitchFamily="50" charset="-128"/>
                <a:ea typeface="メイリオ" panose="020B0604030504040204" pitchFamily="50" charset="-128"/>
              </a:rPr>
              <a:t>研究会ホームページの</a:t>
            </a:r>
            <a:br>
              <a:rPr kumimoji="1" lang="en-US" altLang="ja-JP" sz="7200" b="1" dirty="0">
                <a:solidFill>
                  <a:srgbClr val="FFFFFF"/>
                </a:solidFill>
                <a:latin typeface="メイリオ" panose="020B0604030504040204" pitchFamily="50" charset="-128"/>
                <a:ea typeface="メイリオ" panose="020B0604030504040204" pitchFamily="50" charset="-128"/>
              </a:rPr>
            </a:br>
            <a:r>
              <a:rPr kumimoji="1" lang="ja-JP" altLang="en-US" sz="7200" b="1" dirty="0">
                <a:solidFill>
                  <a:srgbClr val="FFFFFF"/>
                </a:solidFill>
                <a:latin typeface="メイリオ" panose="020B0604030504040204" pitchFamily="50" charset="-128"/>
                <a:ea typeface="メイリオ" panose="020B0604030504040204" pitchFamily="50" charset="-128"/>
              </a:rPr>
              <a:t>新規立ち上げについて</a:t>
            </a:r>
            <a:br>
              <a:rPr kumimoji="1" lang="en-US" altLang="ja-JP" sz="7200" b="1" dirty="0">
                <a:solidFill>
                  <a:srgbClr val="FFFFFF"/>
                </a:solidFill>
                <a:latin typeface="メイリオ" panose="020B0604030504040204" pitchFamily="50" charset="-128"/>
                <a:ea typeface="メイリオ" panose="020B0604030504040204" pitchFamily="50" charset="-128"/>
              </a:rPr>
            </a:br>
            <a:endParaRPr kumimoji="1" lang="ja-JP" altLang="en-US" sz="7200" b="1" dirty="0">
              <a:solidFill>
                <a:srgbClr val="FFFFFF"/>
              </a:solidFill>
              <a:latin typeface="メイリオ" panose="020B0604030504040204" pitchFamily="50" charset="-128"/>
              <a:ea typeface="メイリオ" panose="020B0604030504040204" pitchFamily="50" charset="-128"/>
            </a:endParaRP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字幕 2">
            <a:extLst>
              <a:ext uri="{FF2B5EF4-FFF2-40B4-BE49-F238E27FC236}">
                <a16:creationId xmlns:a16="http://schemas.microsoft.com/office/drawing/2014/main" id="{3F871002-920A-3FCC-2C1A-2F9471B1FFB8}"/>
              </a:ext>
            </a:extLst>
          </p:cNvPr>
          <p:cNvSpPr>
            <a:spLocks noGrp="1"/>
          </p:cNvSpPr>
          <p:nvPr>
            <p:ph type="subTitle" idx="1"/>
          </p:nvPr>
        </p:nvSpPr>
        <p:spPr>
          <a:xfrm>
            <a:off x="838200" y="4293441"/>
            <a:ext cx="6295332" cy="1588514"/>
          </a:xfrm>
        </p:spPr>
        <p:txBody>
          <a:bodyPr anchor="b">
            <a:normAutofit/>
          </a:bodyPr>
          <a:lstStyle/>
          <a:p>
            <a:pPr algn="l"/>
            <a:endParaRPr kumimoji="1" lang="en-US" altLang="ja-JP" sz="1800" dirty="0">
              <a:solidFill>
                <a:srgbClr val="FFFFFF"/>
              </a:solidFill>
            </a:endParaRPr>
          </a:p>
          <a:p>
            <a:pPr algn="l"/>
            <a:endParaRPr lang="en-US" altLang="ja-JP" sz="1800" dirty="0">
              <a:solidFill>
                <a:srgbClr val="FFFFFF"/>
              </a:solidFill>
            </a:endParaRPr>
          </a:p>
          <a:p>
            <a:pPr algn="l"/>
            <a:r>
              <a:rPr kumimoji="1" lang="en-US" altLang="ja-JP" sz="1800" dirty="0">
                <a:solidFill>
                  <a:srgbClr val="FFFFFF"/>
                </a:solidFill>
              </a:rPr>
              <a:t>2023</a:t>
            </a:r>
            <a:r>
              <a:rPr kumimoji="1" lang="ja-JP" altLang="en-US" sz="1800" dirty="0">
                <a:solidFill>
                  <a:srgbClr val="FFFFFF"/>
                </a:solidFill>
              </a:rPr>
              <a:t>年</a:t>
            </a:r>
            <a:r>
              <a:rPr kumimoji="1" lang="en-US" altLang="ja-JP" sz="1800" dirty="0">
                <a:solidFill>
                  <a:srgbClr val="FFFFFF"/>
                </a:solidFill>
              </a:rPr>
              <a:t>11</a:t>
            </a:r>
            <a:r>
              <a:rPr kumimoji="1" lang="ja-JP" altLang="en-US" sz="1800" dirty="0">
                <a:solidFill>
                  <a:srgbClr val="FFFFFF"/>
                </a:solidFill>
              </a:rPr>
              <a:t>月</a:t>
            </a:r>
            <a:endParaRPr kumimoji="1" lang="en-US" altLang="ja-JP" sz="1800" dirty="0">
              <a:solidFill>
                <a:srgbClr val="FFFFFF"/>
              </a:solidFill>
            </a:endParaRPr>
          </a:p>
          <a:p>
            <a:pPr algn="l"/>
            <a:r>
              <a:rPr lang="ja-JP" altLang="en-US" sz="1800" dirty="0">
                <a:solidFill>
                  <a:srgbClr val="FFFFFF"/>
                </a:solidFill>
              </a:rPr>
              <a:t>電子情報通信学会</a:t>
            </a:r>
            <a:r>
              <a:rPr lang="en-US" altLang="ja-JP" sz="1800" dirty="0" err="1">
                <a:solidFill>
                  <a:srgbClr val="FFFFFF"/>
                </a:solidFill>
              </a:rPr>
              <a:t>SX</a:t>
            </a:r>
            <a:r>
              <a:rPr lang="ja-JP" altLang="en-US" sz="1800" dirty="0">
                <a:solidFill>
                  <a:srgbClr val="FFFFFF"/>
                </a:solidFill>
              </a:rPr>
              <a:t>準備室</a:t>
            </a:r>
            <a:endParaRPr kumimoji="1" lang="ja-JP" altLang="en-US" sz="1800" dirty="0">
              <a:solidFill>
                <a:srgbClr val="FFFFFF"/>
              </a:solidFill>
            </a:endParaRP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図 7" descr="暗い背景に白い文字がある&#10;&#10;中程度の精度で自動的に生成された説明">
            <a:extLst>
              <a:ext uri="{FF2B5EF4-FFF2-40B4-BE49-F238E27FC236}">
                <a16:creationId xmlns:a16="http://schemas.microsoft.com/office/drawing/2014/main" id="{78F6A35C-A8C0-13E2-E7D8-8EAF71245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354" y="6062964"/>
            <a:ext cx="939384" cy="532040"/>
          </a:xfrm>
          <a:prstGeom prst="rect">
            <a:avLst/>
          </a:prstGeom>
        </p:spPr>
      </p:pic>
    </p:spTree>
    <p:extLst>
      <p:ext uri="{BB962C8B-B14F-4D97-AF65-F5344CB8AC3E}">
        <p14:creationId xmlns:p14="http://schemas.microsoft.com/office/powerpoint/2010/main" val="297599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C4554FF-F2C6-B684-E5A8-FF088151F317}"/>
              </a:ext>
            </a:extLst>
          </p:cNvPr>
          <p:cNvSpPr txBox="1"/>
          <p:nvPr/>
        </p:nvSpPr>
        <p:spPr>
          <a:xfrm>
            <a:off x="435204" y="386499"/>
            <a:ext cx="11321592" cy="6340197"/>
          </a:xfrm>
          <a:prstGeom prst="rect">
            <a:avLst/>
          </a:prstGeom>
          <a:noFill/>
        </p:spPr>
        <p:txBody>
          <a:bodyPr wrap="square" rtlCol="0">
            <a:spAutoFit/>
          </a:bodyPr>
          <a:lstStyle/>
          <a:p>
            <a:r>
              <a:rPr lang="ja-JP" altLang="en-US" sz="2800" b="1" dirty="0">
                <a:solidFill>
                  <a:srgbClr val="002060"/>
                </a:solidFill>
              </a:rPr>
              <a:t>研究会ホームページテンプレート</a:t>
            </a:r>
            <a:endParaRPr lang="en-US" altLang="ja-JP" sz="2800" b="1" dirty="0">
              <a:solidFill>
                <a:srgbClr val="002060"/>
              </a:solidFill>
            </a:endParaRPr>
          </a:p>
          <a:p>
            <a:r>
              <a:rPr kumimoji="1" lang="en-US" altLang="ja-JP" dirty="0"/>
              <a:t>https://dac.heteml.net/test/ee/</a:t>
            </a:r>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pic>
        <p:nvPicPr>
          <p:cNvPr id="6" name="図 5">
            <a:extLst>
              <a:ext uri="{FF2B5EF4-FFF2-40B4-BE49-F238E27FC236}">
                <a16:creationId xmlns:a16="http://schemas.microsoft.com/office/drawing/2014/main" id="{BA14B372-0FD0-8879-F7B6-8D3E2B7D7369}"/>
              </a:ext>
            </a:extLst>
          </p:cNvPr>
          <p:cNvPicPr>
            <a:picLocks noChangeAspect="1"/>
          </p:cNvPicPr>
          <p:nvPr/>
        </p:nvPicPr>
        <p:blipFill>
          <a:blip r:embed="rId2"/>
          <a:stretch>
            <a:fillRect/>
          </a:stretch>
        </p:blipFill>
        <p:spPr>
          <a:xfrm>
            <a:off x="763572" y="1777581"/>
            <a:ext cx="9801701" cy="4693920"/>
          </a:xfrm>
          <a:prstGeom prst="rect">
            <a:avLst/>
          </a:prstGeom>
        </p:spPr>
      </p:pic>
      <p:sp>
        <p:nvSpPr>
          <p:cNvPr id="7" name="テキスト ボックス 6">
            <a:extLst>
              <a:ext uri="{FF2B5EF4-FFF2-40B4-BE49-F238E27FC236}">
                <a16:creationId xmlns:a16="http://schemas.microsoft.com/office/drawing/2014/main" id="{0D88DE21-6ED8-575E-DC83-FC5739969409}"/>
              </a:ext>
            </a:extLst>
          </p:cNvPr>
          <p:cNvSpPr txBox="1"/>
          <p:nvPr/>
        </p:nvSpPr>
        <p:spPr>
          <a:xfrm>
            <a:off x="1385741" y="1846119"/>
            <a:ext cx="3327662" cy="276999"/>
          </a:xfrm>
          <a:prstGeom prst="rect">
            <a:avLst/>
          </a:prstGeom>
          <a:noFill/>
          <a:ln>
            <a:solidFill>
              <a:srgbClr val="FF0000"/>
            </a:solidFill>
          </a:ln>
        </p:spPr>
        <p:txBody>
          <a:bodyPr wrap="square" rtlCol="0">
            <a:spAutoFit/>
          </a:bodyPr>
          <a:lstStyle/>
          <a:p>
            <a:r>
              <a:rPr kumimoji="1" lang="ja-JP" altLang="en-US" sz="1200" dirty="0"/>
              <a:t>⇐①左上に、ソサイエティロゴを掲載します</a:t>
            </a:r>
          </a:p>
        </p:txBody>
      </p:sp>
      <p:sp>
        <p:nvSpPr>
          <p:cNvPr id="8" name="テキスト ボックス 7">
            <a:extLst>
              <a:ext uri="{FF2B5EF4-FFF2-40B4-BE49-F238E27FC236}">
                <a16:creationId xmlns:a16="http://schemas.microsoft.com/office/drawing/2014/main" id="{103C731E-DA2B-F3DB-8024-AA3C08BD0B84}"/>
              </a:ext>
            </a:extLst>
          </p:cNvPr>
          <p:cNvSpPr txBox="1"/>
          <p:nvPr/>
        </p:nvSpPr>
        <p:spPr>
          <a:xfrm>
            <a:off x="5812592" y="1698912"/>
            <a:ext cx="4626386" cy="424206"/>
          </a:xfrm>
          <a:prstGeom prst="rect">
            <a:avLst/>
          </a:prstGeom>
          <a:noFill/>
          <a:ln>
            <a:solidFill>
              <a:srgbClr val="FF0000"/>
            </a:solidFill>
          </a:ln>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26B3EAF1-96AA-C5D1-9352-74DC3CA0FA79}"/>
              </a:ext>
            </a:extLst>
          </p:cNvPr>
          <p:cNvSpPr txBox="1"/>
          <p:nvPr/>
        </p:nvSpPr>
        <p:spPr>
          <a:xfrm>
            <a:off x="5812592" y="1206631"/>
            <a:ext cx="4960072" cy="738664"/>
          </a:xfrm>
          <a:prstGeom prst="rect">
            <a:avLst/>
          </a:prstGeom>
          <a:noFill/>
        </p:spPr>
        <p:txBody>
          <a:bodyPr wrap="square" rtlCol="0">
            <a:spAutoFit/>
          </a:bodyPr>
          <a:lstStyle/>
          <a:p>
            <a:r>
              <a:rPr kumimoji="1" lang="ja-JP" altLang="en-US" sz="1400" dirty="0"/>
              <a:t>②ここの項目名をデフォルトとします（別の項目名にすることは可能です）。</a:t>
            </a:r>
            <a:endParaRPr kumimoji="1" lang="en-US" altLang="ja-JP" sz="1400" dirty="0"/>
          </a:p>
          <a:p>
            <a:endParaRPr kumimoji="1" lang="ja-JP" altLang="en-US" sz="1400" dirty="0"/>
          </a:p>
        </p:txBody>
      </p:sp>
      <p:sp>
        <p:nvSpPr>
          <p:cNvPr id="10" name="テキスト ボックス 9">
            <a:extLst>
              <a:ext uri="{FF2B5EF4-FFF2-40B4-BE49-F238E27FC236}">
                <a16:creationId xmlns:a16="http://schemas.microsoft.com/office/drawing/2014/main" id="{4BAC25C1-67EC-7BBA-9EE2-1A2BB0C6C0F2}"/>
              </a:ext>
            </a:extLst>
          </p:cNvPr>
          <p:cNvSpPr txBox="1"/>
          <p:nvPr/>
        </p:nvSpPr>
        <p:spPr>
          <a:xfrm>
            <a:off x="6608190" y="2615399"/>
            <a:ext cx="3830787" cy="923330"/>
          </a:xfrm>
          <a:prstGeom prst="rect">
            <a:avLst/>
          </a:prstGeom>
          <a:solidFill>
            <a:schemeClr val="bg1"/>
          </a:solidFill>
        </p:spPr>
        <p:txBody>
          <a:bodyPr wrap="square" rtlCol="0">
            <a:spAutoFit/>
          </a:bodyPr>
          <a:lstStyle/>
          <a:p>
            <a:r>
              <a:rPr kumimoji="1" lang="ja-JP" altLang="en-US" dirty="0"/>
              <a:t>③研究会名はここに掲載します。</a:t>
            </a:r>
            <a:endParaRPr kumimoji="1" lang="en-US" altLang="ja-JP" dirty="0"/>
          </a:p>
          <a:p>
            <a:r>
              <a:rPr kumimoji="1" lang="ja-JP" altLang="en-US" dirty="0"/>
              <a:t>画像は別のものをお選び頂くことは可能です。</a:t>
            </a:r>
          </a:p>
        </p:txBody>
      </p:sp>
    </p:spTree>
    <p:extLst>
      <p:ext uri="{BB962C8B-B14F-4D97-AF65-F5344CB8AC3E}">
        <p14:creationId xmlns:p14="http://schemas.microsoft.com/office/powerpoint/2010/main" val="250447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B45491-7251-D02B-52B1-48834A805A72}"/>
              </a:ext>
            </a:extLst>
          </p:cNvPr>
          <p:cNvPicPr>
            <a:picLocks noChangeAspect="1"/>
          </p:cNvPicPr>
          <p:nvPr/>
        </p:nvPicPr>
        <p:blipFill>
          <a:blip r:embed="rId2"/>
          <a:stretch>
            <a:fillRect/>
          </a:stretch>
        </p:blipFill>
        <p:spPr>
          <a:xfrm>
            <a:off x="366712" y="773496"/>
            <a:ext cx="11458575" cy="5779294"/>
          </a:xfrm>
          <a:prstGeom prst="rect">
            <a:avLst/>
          </a:prstGeom>
        </p:spPr>
      </p:pic>
      <p:sp>
        <p:nvSpPr>
          <p:cNvPr id="4" name="テキスト ボックス 3">
            <a:extLst>
              <a:ext uri="{FF2B5EF4-FFF2-40B4-BE49-F238E27FC236}">
                <a16:creationId xmlns:a16="http://schemas.microsoft.com/office/drawing/2014/main" id="{56D950BC-688D-206A-8AEA-1942ADC2450E}"/>
              </a:ext>
            </a:extLst>
          </p:cNvPr>
          <p:cNvSpPr txBox="1"/>
          <p:nvPr/>
        </p:nvSpPr>
        <p:spPr>
          <a:xfrm>
            <a:off x="1123950" y="219075"/>
            <a:ext cx="10077450" cy="369332"/>
          </a:xfrm>
          <a:prstGeom prst="rect">
            <a:avLst/>
          </a:prstGeom>
          <a:noFill/>
        </p:spPr>
        <p:txBody>
          <a:bodyPr wrap="square" rtlCol="0">
            <a:spAutoFit/>
          </a:bodyPr>
          <a:lstStyle/>
          <a:p>
            <a:r>
              <a:rPr lang="ja-JP" altLang="en-US" dirty="0"/>
              <a:t>④「研究会計画」部分は、研究会システムの情報を</a:t>
            </a:r>
            <a:r>
              <a:rPr lang="en-US" altLang="ja-JP" dirty="0"/>
              <a:t>API</a:t>
            </a:r>
            <a:r>
              <a:rPr lang="ja-JP" altLang="en-US" dirty="0"/>
              <a:t>を利用して、掲載します。</a:t>
            </a:r>
            <a:endParaRPr kumimoji="1" lang="ja-JP" altLang="en-US" dirty="0"/>
          </a:p>
        </p:txBody>
      </p:sp>
    </p:spTree>
    <p:extLst>
      <p:ext uri="{BB962C8B-B14F-4D97-AF65-F5344CB8AC3E}">
        <p14:creationId xmlns:p14="http://schemas.microsoft.com/office/powerpoint/2010/main" val="103004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A3DD312-D521-683D-6F3C-1594B0F84E7B}"/>
              </a:ext>
            </a:extLst>
          </p:cNvPr>
          <p:cNvPicPr>
            <a:picLocks noChangeAspect="1"/>
          </p:cNvPicPr>
          <p:nvPr/>
        </p:nvPicPr>
        <p:blipFill>
          <a:blip r:embed="rId2"/>
          <a:stretch>
            <a:fillRect/>
          </a:stretch>
        </p:blipFill>
        <p:spPr>
          <a:xfrm>
            <a:off x="570020" y="1506581"/>
            <a:ext cx="11251406" cy="3064669"/>
          </a:xfrm>
          <a:prstGeom prst="rect">
            <a:avLst/>
          </a:prstGeom>
        </p:spPr>
      </p:pic>
      <p:sp>
        <p:nvSpPr>
          <p:cNvPr id="4" name="テキスト ボックス 3">
            <a:extLst>
              <a:ext uri="{FF2B5EF4-FFF2-40B4-BE49-F238E27FC236}">
                <a16:creationId xmlns:a16="http://schemas.microsoft.com/office/drawing/2014/main" id="{63FC66E6-B6BC-D631-9AFC-2A01B4AEC003}"/>
              </a:ext>
            </a:extLst>
          </p:cNvPr>
          <p:cNvSpPr txBox="1"/>
          <p:nvPr/>
        </p:nvSpPr>
        <p:spPr>
          <a:xfrm>
            <a:off x="838986" y="348793"/>
            <a:ext cx="10514814" cy="646331"/>
          </a:xfrm>
          <a:prstGeom prst="rect">
            <a:avLst/>
          </a:prstGeom>
          <a:noFill/>
        </p:spPr>
        <p:txBody>
          <a:bodyPr wrap="square" rtlCol="0">
            <a:spAutoFit/>
          </a:bodyPr>
          <a:lstStyle/>
          <a:p>
            <a:r>
              <a:rPr lang="ja-JP" altLang="en-US" dirty="0"/>
              <a:t>⑤以下のバナーを押下したら、リンク先ページに飛ぶ仕様を考えてます。バナーの画像はお好きなものをお選び頂けます</a:t>
            </a:r>
            <a:r>
              <a:rPr lang="en-US" altLang="ja-JP" baseline="30000" dirty="0">
                <a:solidFill>
                  <a:srgbClr val="FF0000"/>
                </a:solidFill>
              </a:rPr>
              <a:t>※1</a:t>
            </a:r>
            <a:r>
              <a:rPr lang="ja-JP" altLang="en-US" dirty="0"/>
              <a:t>。また、文言も各研究会毎でお決め頂いて構いません。</a:t>
            </a:r>
            <a:endParaRPr kumimoji="1" lang="ja-JP" altLang="en-US" dirty="0"/>
          </a:p>
        </p:txBody>
      </p:sp>
      <p:sp>
        <p:nvSpPr>
          <p:cNvPr id="2" name="テキスト ボックス 1">
            <a:extLst>
              <a:ext uri="{FF2B5EF4-FFF2-40B4-BE49-F238E27FC236}">
                <a16:creationId xmlns:a16="http://schemas.microsoft.com/office/drawing/2014/main" id="{68BEC87E-E287-C539-DDB3-20D9C3432CDE}"/>
              </a:ext>
            </a:extLst>
          </p:cNvPr>
          <p:cNvSpPr txBox="1"/>
          <p:nvPr/>
        </p:nvSpPr>
        <p:spPr>
          <a:xfrm>
            <a:off x="1145219" y="4989250"/>
            <a:ext cx="9303798" cy="738664"/>
          </a:xfrm>
          <a:prstGeom prst="rect">
            <a:avLst/>
          </a:prstGeom>
          <a:noFill/>
        </p:spPr>
        <p:txBody>
          <a:bodyPr wrap="square" rtlCol="0">
            <a:spAutoFit/>
          </a:bodyPr>
          <a:lstStyle/>
          <a:p>
            <a:r>
              <a:rPr kumimoji="1" lang="en-US" altLang="ja-JP" sz="1400" baseline="30000" dirty="0">
                <a:solidFill>
                  <a:srgbClr val="FF0000"/>
                </a:solidFill>
              </a:rPr>
              <a:t>※</a:t>
            </a:r>
            <a:r>
              <a:rPr kumimoji="1" lang="ja-JP" altLang="en-US" sz="1400" baseline="30000" dirty="0">
                <a:solidFill>
                  <a:srgbClr val="FF0000"/>
                </a:solidFill>
              </a:rPr>
              <a:t>１</a:t>
            </a:r>
            <a:r>
              <a:rPr kumimoji="1" lang="en-US" altLang="ja-JP" sz="1400" dirty="0"/>
              <a:t>ADOBE STOCK</a:t>
            </a:r>
            <a:r>
              <a:rPr kumimoji="1" lang="ja-JP" altLang="en-US" sz="1400" dirty="0"/>
              <a:t>にログインしない状態で閲覧した際に各素材へマウスを持ってくると表示される「通常ライセンス：体験版で無料」となっているものとさせて頂きます。ご希望の素材のファイル番号をお知らせください。</a:t>
            </a:r>
            <a:endParaRPr kumimoji="1" lang="en-US" altLang="ja-JP" sz="1400" dirty="0"/>
          </a:p>
          <a:p>
            <a:r>
              <a:rPr kumimoji="1" lang="ja-JP" altLang="en-US" sz="1400" dirty="0"/>
              <a:t>　ただし、高額素材だった場合は、研専側にて料金のご負担をお願いします。</a:t>
            </a:r>
          </a:p>
        </p:txBody>
      </p:sp>
    </p:spTree>
    <p:extLst>
      <p:ext uri="{BB962C8B-B14F-4D97-AF65-F5344CB8AC3E}">
        <p14:creationId xmlns:p14="http://schemas.microsoft.com/office/powerpoint/2010/main" val="77996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DF5E78-C6CE-3A37-2896-DC242A435AD2}"/>
              </a:ext>
            </a:extLst>
          </p:cNvPr>
          <p:cNvPicPr>
            <a:picLocks noChangeAspect="1"/>
          </p:cNvPicPr>
          <p:nvPr/>
        </p:nvPicPr>
        <p:blipFill>
          <a:blip r:embed="rId2"/>
          <a:stretch>
            <a:fillRect/>
          </a:stretch>
        </p:blipFill>
        <p:spPr>
          <a:xfrm>
            <a:off x="1187778" y="1692881"/>
            <a:ext cx="10122694" cy="2804636"/>
          </a:xfrm>
          <a:prstGeom prst="rect">
            <a:avLst/>
          </a:prstGeom>
        </p:spPr>
      </p:pic>
      <p:sp>
        <p:nvSpPr>
          <p:cNvPr id="4" name="テキスト ボックス 3">
            <a:extLst>
              <a:ext uri="{FF2B5EF4-FFF2-40B4-BE49-F238E27FC236}">
                <a16:creationId xmlns:a16="http://schemas.microsoft.com/office/drawing/2014/main" id="{FFA02BA7-EEE6-F597-3E3E-6374381C7EDE}"/>
              </a:ext>
            </a:extLst>
          </p:cNvPr>
          <p:cNvSpPr txBox="1"/>
          <p:nvPr/>
        </p:nvSpPr>
        <p:spPr>
          <a:xfrm>
            <a:off x="838986" y="659876"/>
            <a:ext cx="10576874" cy="1200329"/>
          </a:xfrm>
          <a:prstGeom prst="rect">
            <a:avLst/>
          </a:prstGeom>
          <a:noFill/>
        </p:spPr>
        <p:txBody>
          <a:bodyPr wrap="square" rtlCol="0">
            <a:spAutoFit/>
          </a:bodyPr>
          <a:lstStyle/>
          <a:p>
            <a:r>
              <a:rPr lang="ja-JP" altLang="en-US" dirty="0"/>
              <a:t>⑥関連情報に関しては、掲載したい内容を研究会でお選び頂けます。遷移先ページにつきましては、</a:t>
            </a:r>
            <a:endParaRPr lang="en-US" altLang="ja-JP" dirty="0"/>
          </a:p>
          <a:p>
            <a:r>
              <a:rPr lang="ja-JP" altLang="en-US" dirty="0"/>
              <a:t>２ページまでは、費用の中に含まれております。３ページ目からは、１ページ作成につき、</a:t>
            </a:r>
            <a:endParaRPr lang="en-US" altLang="ja-JP" dirty="0"/>
          </a:p>
          <a:p>
            <a:r>
              <a:rPr lang="ja-JP" altLang="en-US" dirty="0"/>
              <a:t>１万円（税抜）が別途かかります。</a:t>
            </a:r>
            <a:endParaRPr lang="en-US" altLang="ja-JP" dirty="0"/>
          </a:p>
          <a:p>
            <a:endParaRPr kumimoji="1" lang="ja-JP" altLang="en-US" dirty="0"/>
          </a:p>
        </p:txBody>
      </p:sp>
    </p:spTree>
    <p:extLst>
      <p:ext uri="{BB962C8B-B14F-4D97-AF65-F5344CB8AC3E}">
        <p14:creationId xmlns:p14="http://schemas.microsoft.com/office/powerpoint/2010/main" val="49944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62983C43-1F12-125E-65B7-3CC50C302A95}"/>
              </a:ext>
            </a:extLst>
          </p:cNvPr>
          <p:cNvGraphicFramePr>
            <a:graphicFrameLocks noGrp="1"/>
          </p:cNvGraphicFramePr>
          <p:nvPr>
            <p:extLst>
              <p:ext uri="{D42A27DB-BD31-4B8C-83A1-F6EECF244321}">
                <p14:modId xmlns:p14="http://schemas.microsoft.com/office/powerpoint/2010/main" val="3668326266"/>
              </p:ext>
            </p:extLst>
          </p:nvPr>
        </p:nvGraphicFramePr>
        <p:xfrm>
          <a:off x="372862" y="1723582"/>
          <a:ext cx="11316373" cy="3370366"/>
        </p:xfrm>
        <a:graphic>
          <a:graphicData uri="http://schemas.openxmlformats.org/drawingml/2006/table">
            <a:tbl>
              <a:tblPr firstRow="1" bandRow="1">
                <a:tableStyleId>{5C22544A-7EE6-4342-B048-85BDC9FD1C3A}</a:tableStyleId>
              </a:tblPr>
              <a:tblGrid>
                <a:gridCol w="3026163">
                  <a:extLst>
                    <a:ext uri="{9D8B030D-6E8A-4147-A177-3AD203B41FA5}">
                      <a16:colId xmlns:a16="http://schemas.microsoft.com/office/drawing/2014/main" val="2741297390"/>
                    </a:ext>
                  </a:extLst>
                </a:gridCol>
                <a:gridCol w="2632024">
                  <a:extLst>
                    <a:ext uri="{9D8B030D-6E8A-4147-A177-3AD203B41FA5}">
                      <a16:colId xmlns:a16="http://schemas.microsoft.com/office/drawing/2014/main" val="1176185338"/>
                    </a:ext>
                  </a:extLst>
                </a:gridCol>
                <a:gridCol w="2829093">
                  <a:extLst>
                    <a:ext uri="{9D8B030D-6E8A-4147-A177-3AD203B41FA5}">
                      <a16:colId xmlns:a16="http://schemas.microsoft.com/office/drawing/2014/main" val="1497531821"/>
                    </a:ext>
                  </a:extLst>
                </a:gridCol>
                <a:gridCol w="2829093">
                  <a:extLst>
                    <a:ext uri="{9D8B030D-6E8A-4147-A177-3AD203B41FA5}">
                      <a16:colId xmlns:a16="http://schemas.microsoft.com/office/drawing/2014/main" val="3446088530"/>
                    </a:ext>
                  </a:extLst>
                </a:gridCol>
              </a:tblGrid>
              <a:tr h="505246">
                <a:tc>
                  <a:txBody>
                    <a:bodyPr/>
                    <a:lstStyle/>
                    <a:p>
                      <a:pPr algn="ctr"/>
                      <a:endParaRPr kumimoji="1" lang="ja-JP" altLang="en-US" dirty="0"/>
                    </a:p>
                  </a:txBody>
                  <a:tcPr anchor="ctr"/>
                </a:tc>
                <a:tc>
                  <a:txBody>
                    <a:bodyPr/>
                    <a:lstStyle/>
                    <a:p>
                      <a:pPr algn="ctr"/>
                      <a:r>
                        <a:rPr kumimoji="1" lang="en-US" altLang="ja-JP" dirty="0"/>
                        <a:t>HTML</a:t>
                      </a:r>
                      <a:endParaRPr kumimoji="1" lang="ja-JP" altLang="en-US" dirty="0"/>
                    </a:p>
                  </a:txBody>
                  <a:tcPr anchor="ctr"/>
                </a:tc>
                <a:tc>
                  <a:txBody>
                    <a:bodyPr/>
                    <a:lstStyle/>
                    <a:p>
                      <a:pPr algn="ctr"/>
                      <a:r>
                        <a:rPr kumimoji="1" lang="en-US" altLang="ja-JP" dirty="0" err="1"/>
                        <a:t>Wordpress</a:t>
                      </a:r>
                      <a:endParaRPr kumimoji="1" lang="ja-JP" altLang="en-US" dirty="0"/>
                    </a:p>
                  </a:txBody>
                  <a:tcPr anchor="ctr"/>
                </a:tc>
                <a:tc>
                  <a:txBody>
                    <a:bodyPr/>
                    <a:lstStyle/>
                    <a:p>
                      <a:pPr algn="ctr"/>
                      <a:r>
                        <a:rPr kumimoji="1" lang="ja-JP" altLang="en-US" dirty="0"/>
                        <a:t>備考</a:t>
                      </a:r>
                    </a:p>
                  </a:txBody>
                  <a:tcPr anchor="ctr"/>
                </a:tc>
                <a:extLst>
                  <a:ext uri="{0D108BD9-81ED-4DB2-BD59-A6C34878D82A}">
                    <a16:rowId xmlns:a16="http://schemas.microsoft.com/office/drawing/2014/main" val="100340907"/>
                  </a:ext>
                </a:extLst>
              </a:tr>
              <a:tr h="505246">
                <a:tc>
                  <a:txBody>
                    <a:bodyPr/>
                    <a:lstStyle/>
                    <a:p>
                      <a:pPr algn="ctr"/>
                      <a:r>
                        <a:rPr kumimoji="1" lang="ja-JP" altLang="en-US" dirty="0"/>
                        <a:t>初期費用</a:t>
                      </a:r>
                    </a:p>
                  </a:txBody>
                  <a:tcPr anchor="ctr"/>
                </a:tc>
                <a:tc>
                  <a:txBody>
                    <a:bodyPr/>
                    <a:lstStyle/>
                    <a:p>
                      <a:pPr algn="ctr"/>
                      <a:r>
                        <a:rPr kumimoji="1" lang="en-US" altLang="ja-JP" dirty="0"/>
                        <a:t>50,000</a:t>
                      </a:r>
                      <a:r>
                        <a:rPr kumimoji="1" lang="ja-JP" altLang="en-US" dirty="0"/>
                        <a:t>円（税抜）</a:t>
                      </a:r>
                    </a:p>
                  </a:txBody>
                  <a:tcPr anchor="ctr"/>
                </a:tc>
                <a:tc>
                  <a:txBody>
                    <a:bodyPr/>
                    <a:lstStyle/>
                    <a:p>
                      <a:pPr algn="ctr"/>
                      <a:r>
                        <a:rPr kumimoji="1" lang="en-US" altLang="ja-JP" dirty="0"/>
                        <a:t>85,000</a:t>
                      </a:r>
                      <a:r>
                        <a:rPr kumimoji="1" lang="ja-JP" altLang="en-US" dirty="0"/>
                        <a:t>円（税抜）</a:t>
                      </a:r>
                    </a:p>
                  </a:txBody>
                  <a:tcPr anchor="ctr"/>
                </a:tc>
                <a:tc>
                  <a:txBody>
                    <a:bodyPr/>
                    <a:lstStyle/>
                    <a:p>
                      <a:pPr algn="l"/>
                      <a:r>
                        <a:rPr kumimoji="1" lang="ja-JP" altLang="en-US" dirty="0"/>
                        <a:t>トップページと</a:t>
                      </a:r>
                      <a:endParaRPr kumimoji="1" lang="en-US" altLang="ja-JP" dirty="0"/>
                    </a:p>
                    <a:p>
                      <a:pPr algn="l"/>
                      <a:r>
                        <a:rPr kumimoji="1" lang="ja-JP" altLang="en-US" dirty="0"/>
                        <a:t>２ページ分の作成費含む</a:t>
                      </a:r>
                    </a:p>
                  </a:txBody>
                  <a:tcPr anchor="ctr"/>
                </a:tc>
                <a:extLst>
                  <a:ext uri="{0D108BD9-81ED-4DB2-BD59-A6C34878D82A}">
                    <a16:rowId xmlns:a16="http://schemas.microsoft.com/office/drawing/2014/main" val="1782231692"/>
                  </a:ext>
                </a:extLst>
              </a:tr>
              <a:tr h="505246">
                <a:tc>
                  <a:txBody>
                    <a:bodyPr/>
                    <a:lstStyle/>
                    <a:p>
                      <a:pPr algn="ctr"/>
                      <a:r>
                        <a:rPr kumimoji="1" lang="ja-JP" altLang="en-US" dirty="0"/>
                        <a:t>追加費用</a:t>
                      </a:r>
                      <a:endParaRPr kumimoji="1" lang="en-US" altLang="ja-JP" dirty="0"/>
                    </a:p>
                    <a:p>
                      <a:pPr algn="ctr"/>
                      <a:r>
                        <a:rPr kumimoji="1" lang="ja-JP" altLang="en-US" dirty="0"/>
                        <a:t>（新規ページ作成</a:t>
                      </a:r>
                      <a:r>
                        <a:rPr kumimoji="1" lang="en-US" altLang="ja-JP" dirty="0"/>
                        <a:t>/</a:t>
                      </a:r>
                      <a:r>
                        <a:rPr kumimoji="1" lang="ja-JP" altLang="en-US" dirty="0"/>
                        <a:t>１頁）</a:t>
                      </a:r>
                    </a:p>
                  </a:txBody>
                  <a:tcPr anchor="ctr"/>
                </a:tc>
                <a:tc>
                  <a:txBody>
                    <a:bodyPr/>
                    <a:lstStyle/>
                    <a:p>
                      <a:pPr algn="ctr"/>
                      <a:r>
                        <a:rPr kumimoji="1" lang="en-US" altLang="ja-JP" dirty="0"/>
                        <a:t>10,000</a:t>
                      </a:r>
                      <a:r>
                        <a:rPr kumimoji="1" lang="ja-JP" altLang="en-US" dirty="0"/>
                        <a:t>円（税抜）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10,000</a:t>
                      </a:r>
                      <a:r>
                        <a:rPr kumimoji="1" lang="ja-JP" altLang="en-US" dirty="0"/>
                        <a:t>円（税抜）</a:t>
                      </a:r>
                    </a:p>
                  </a:txBody>
                  <a:tcPr anchor="ctr"/>
                </a:tc>
                <a:tc>
                  <a:txBody>
                    <a:bodyPr/>
                    <a:lstStyle/>
                    <a:p>
                      <a:pPr algn="ctr"/>
                      <a:endParaRPr kumimoji="1" lang="ja-JP" altLang="en-US" dirty="0"/>
                    </a:p>
                  </a:txBody>
                  <a:tcPr anchor="ctr"/>
                </a:tc>
                <a:extLst>
                  <a:ext uri="{0D108BD9-81ED-4DB2-BD59-A6C34878D82A}">
                    <a16:rowId xmlns:a16="http://schemas.microsoft.com/office/drawing/2014/main" val="2039168928"/>
                  </a:ext>
                </a:extLst>
              </a:tr>
              <a:tr h="505246">
                <a:tc>
                  <a:txBody>
                    <a:bodyPr/>
                    <a:lstStyle/>
                    <a:p>
                      <a:pPr algn="ctr"/>
                      <a:r>
                        <a:rPr kumimoji="1" lang="ja-JP" altLang="en-US" dirty="0"/>
                        <a:t>追加費用</a:t>
                      </a:r>
                      <a:endParaRPr kumimoji="1" lang="en-US" altLang="ja-JP" dirty="0"/>
                    </a:p>
                    <a:p>
                      <a:pPr algn="ctr"/>
                      <a:r>
                        <a:rPr kumimoji="1" lang="ja-JP" altLang="en-US" dirty="0"/>
                        <a:t>（お知らせ欄更新</a:t>
                      </a:r>
                      <a:r>
                        <a:rPr kumimoji="1" lang="en-US" altLang="ja-JP" dirty="0"/>
                        <a:t>/</a:t>
                      </a:r>
                      <a:r>
                        <a:rPr kumimoji="1" lang="ja-JP" altLang="en-US" dirty="0"/>
                        <a:t>１回）</a:t>
                      </a:r>
                    </a:p>
                  </a:txBody>
                  <a:tcPr anchor="ctr"/>
                </a:tc>
                <a:tc>
                  <a:txBody>
                    <a:bodyPr/>
                    <a:lstStyle/>
                    <a:p>
                      <a:pPr algn="ctr"/>
                      <a:r>
                        <a:rPr kumimoji="1" lang="en-US" altLang="ja-JP" dirty="0"/>
                        <a:t>1,500</a:t>
                      </a:r>
                      <a:r>
                        <a:rPr kumimoji="1" lang="ja-JP" altLang="en-US" dirty="0"/>
                        <a:t>円（税抜）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1,500</a:t>
                      </a:r>
                      <a:r>
                        <a:rPr kumimoji="1" lang="ja-JP" altLang="en-US" dirty="0"/>
                        <a:t>円（税抜）</a:t>
                      </a:r>
                    </a:p>
                  </a:txBody>
                  <a:tcPr anchor="ctr"/>
                </a:tc>
                <a:tc>
                  <a:txBody>
                    <a:bodyPr/>
                    <a:lstStyle/>
                    <a:p>
                      <a:pPr algn="l"/>
                      <a:r>
                        <a:rPr kumimoji="1" lang="ja-JP" altLang="en-US" sz="1400" dirty="0"/>
                        <a:t>「更新情報」欄に、お知らせを代理投稿する場合の費用です。</a:t>
                      </a:r>
                    </a:p>
                  </a:txBody>
                  <a:tcPr anchor="ctr"/>
                </a:tc>
                <a:extLst>
                  <a:ext uri="{0D108BD9-81ED-4DB2-BD59-A6C34878D82A}">
                    <a16:rowId xmlns:a16="http://schemas.microsoft.com/office/drawing/2014/main" val="2677511918"/>
                  </a:ext>
                </a:extLst>
              </a:tr>
              <a:tr h="505246">
                <a:tc>
                  <a:txBody>
                    <a:bodyPr/>
                    <a:lstStyle/>
                    <a:p>
                      <a:pPr algn="ctr"/>
                      <a:r>
                        <a:rPr kumimoji="1" lang="ja-JP" altLang="en-US" dirty="0"/>
                        <a:t>設定費用</a:t>
                      </a:r>
                    </a:p>
                  </a:txBody>
                  <a:tcPr anchor="ctr"/>
                </a:tc>
                <a:tc>
                  <a:txBody>
                    <a:bodyPr/>
                    <a:lstStyle/>
                    <a:p>
                      <a:pPr algn="ctr"/>
                      <a:r>
                        <a:rPr kumimoji="1" lang="ja-JP" altLang="en-US" dirty="0"/>
                        <a:t>（税抜）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（税抜）</a:t>
                      </a:r>
                    </a:p>
                  </a:txBody>
                  <a:tcPr anchor="ctr"/>
                </a:tc>
                <a:tc>
                  <a:txBody>
                    <a:bodyPr/>
                    <a:lstStyle/>
                    <a:p>
                      <a:pPr algn="l"/>
                      <a:r>
                        <a:rPr kumimoji="1" lang="ja-JP" altLang="en-US" sz="1400" dirty="0"/>
                        <a:t>サンプルファイルの状態のまま、本会サーバに設定だけ行います。</a:t>
                      </a:r>
                      <a:endParaRPr kumimoji="1" lang="en-US" altLang="ja-JP" sz="1400" dirty="0"/>
                    </a:p>
                    <a:p>
                      <a:pPr algn="l"/>
                      <a:r>
                        <a:rPr kumimoji="1" lang="ja-JP" altLang="en-US" sz="1400" dirty="0"/>
                        <a:t>ページ内容の修正は研専にて行うプランです。</a:t>
                      </a:r>
                    </a:p>
                  </a:txBody>
                  <a:tcPr anchor="ctr"/>
                </a:tc>
                <a:extLst>
                  <a:ext uri="{0D108BD9-81ED-4DB2-BD59-A6C34878D82A}">
                    <a16:rowId xmlns:a16="http://schemas.microsoft.com/office/drawing/2014/main" val="3919297438"/>
                  </a:ext>
                </a:extLst>
              </a:tr>
            </a:tbl>
          </a:graphicData>
        </a:graphic>
      </p:graphicFrame>
      <p:sp>
        <p:nvSpPr>
          <p:cNvPr id="4" name="テキスト ボックス 3">
            <a:extLst>
              <a:ext uri="{FF2B5EF4-FFF2-40B4-BE49-F238E27FC236}">
                <a16:creationId xmlns:a16="http://schemas.microsoft.com/office/drawing/2014/main" id="{BD242853-8CCE-959C-87F4-FC34E351B4BC}"/>
              </a:ext>
            </a:extLst>
          </p:cNvPr>
          <p:cNvSpPr txBox="1"/>
          <p:nvPr/>
        </p:nvSpPr>
        <p:spPr>
          <a:xfrm>
            <a:off x="952108" y="417931"/>
            <a:ext cx="9653048" cy="369332"/>
          </a:xfrm>
          <a:prstGeom prst="rect">
            <a:avLst/>
          </a:prstGeom>
          <a:noFill/>
        </p:spPr>
        <p:txBody>
          <a:bodyPr wrap="square" rtlCol="0">
            <a:spAutoFit/>
          </a:bodyPr>
          <a:lstStyle/>
          <a:p>
            <a:r>
              <a:rPr lang="ja-JP" altLang="en-US" dirty="0"/>
              <a:t>ホームページは、</a:t>
            </a:r>
            <a:r>
              <a:rPr lang="en-US" altLang="ja-JP" dirty="0"/>
              <a:t>HTML</a:t>
            </a:r>
            <a:r>
              <a:rPr lang="ja-JP" altLang="en-US" dirty="0"/>
              <a:t>と</a:t>
            </a:r>
            <a:r>
              <a:rPr lang="en-US" altLang="ja-JP" dirty="0" err="1"/>
              <a:t>Wordpress</a:t>
            </a:r>
            <a:r>
              <a:rPr lang="ja-JP" altLang="en-US" dirty="0"/>
              <a:t>からお選び頂けます。</a:t>
            </a:r>
            <a:endParaRPr kumimoji="1" lang="ja-JP" altLang="en-US" dirty="0"/>
          </a:p>
        </p:txBody>
      </p:sp>
      <p:sp>
        <p:nvSpPr>
          <p:cNvPr id="2" name="テキスト ボックス 1">
            <a:extLst>
              <a:ext uri="{FF2B5EF4-FFF2-40B4-BE49-F238E27FC236}">
                <a16:creationId xmlns:a16="http://schemas.microsoft.com/office/drawing/2014/main" id="{6AF8FE70-FBC4-EA37-F27D-2B5EAC799BC4}"/>
              </a:ext>
            </a:extLst>
          </p:cNvPr>
          <p:cNvSpPr txBox="1"/>
          <p:nvPr/>
        </p:nvSpPr>
        <p:spPr>
          <a:xfrm>
            <a:off x="372862" y="1278384"/>
            <a:ext cx="2104008" cy="461665"/>
          </a:xfrm>
          <a:prstGeom prst="rect">
            <a:avLst/>
          </a:prstGeom>
          <a:noFill/>
        </p:spPr>
        <p:txBody>
          <a:bodyPr wrap="square" rtlCol="0">
            <a:spAutoFit/>
          </a:bodyPr>
          <a:lstStyle/>
          <a:p>
            <a:r>
              <a:rPr kumimoji="1" lang="ja-JP" altLang="en-US" sz="2400" b="1" dirty="0"/>
              <a:t>料金表</a:t>
            </a:r>
          </a:p>
        </p:txBody>
      </p:sp>
    </p:spTree>
    <p:extLst>
      <p:ext uri="{BB962C8B-B14F-4D97-AF65-F5344CB8AC3E}">
        <p14:creationId xmlns:p14="http://schemas.microsoft.com/office/powerpoint/2010/main" val="162597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64C3F-50ED-8BAC-0AF5-A8D977FC4FB5}"/>
              </a:ext>
            </a:extLst>
          </p:cNvPr>
          <p:cNvSpPr>
            <a:spLocks noGrp="1"/>
          </p:cNvSpPr>
          <p:nvPr>
            <p:ph type="title"/>
          </p:nvPr>
        </p:nvSpPr>
        <p:spPr>
          <a:xfrm>
            <a:off x="838200" y="365126"/>
            <a:ext cx="10515600" cy="566691"/>
          </a:xfrm>
          <a:solidFill>
            <a:schemeClr val="accent6">
              <a:lumMod val="20000"/>
              <a:lumOff val="80000"/>
            </a:schemeClr>
          </a:solidFill>
        </p:spPr>
        <p:txBody>
          <a:bodyPr>
            <a:noAutofit/>
          </a:bodyPr>
          <a:lstStyle/>
          <a:p>
            <a:pPr algn="ctr"/>
            <a:r>
              <a:rPr lang="ja-JP" altLang="en-US" sz="2400" b="1"/>
              <a:t>ー　更新方法について　ー</a:t>
            </a:r>
            <a:endParaRPr kumimoji="1" lang="ja-JP" altLang="en-US" sz="2400" b="1"/>
          </a:p>
        </p:txBody>
      </p:sp>
      <p:sp>
        <p:nvSpPr>
          <p:cNvPr id="3" name="コンテンツ プレースホルダー 2">
            <a:extLst>
              <a:ext uri="{FF2B5EF4-FFF2-40B4-BE49-F238E27FC236}">
                <a16:creationId xmlns:a16="http://schemas.microsoft.com/office/drawing/2014/main" id="{449F91B5-8209-DF5F-7FE0-752F92BCA6BF}"/>
              </a:ext>
            </a:extLst>
          </p:cNvPr>
          <p:cNvSpPr>
            <a:spLocks noGrp="1"/>
          </p:cNvSpPr>
          <p:nvPr>
            <p:ph idx="1"/>
          </p:nvPr>
        </p:nvSpPr>
        <p:spPr>
          <a:xfrm>
            <a:off x="838199" y="931817"/>
            <a:ext cx="10918372" cy="5245146"/>
          </a:xfrm>
        </p:spPr>
        <p:txBody>
          <a:bodyPr>
            <a:normAutofit fontScale="92500" lnSpcReduction="10000"/>
          </a:bodyPr>
          <a:lstStyle/>
          <a:p>
            <a:pPr marL="0" indent="0">
              <a:buNone/>
            </a:pPr>
            <a:endParaRPr kumimoji="1" lang="en-US" altLang="ja-JP" sz="2000" dirty="0"/>
          </a:p>
          <a:p>
            <a:pPr marL="0" indent="0">
              <a:buNone/>
            </a:pPr>
            <a:r>
              <a:rPr kumimoji="1" lang="ja-JP" altLang="en-US" sz="2000" dirty="0"/>
              <a:t>＜</a:t>
            </a:r>
            <a:r>
              <a:rPr kumimoji="1" lang="en-US" altLang="ja-JP" sz="2000"/>
              <a:t>HTML</a:t>
            </a:r>
            <a:r>
              <a:rPr kumimoji="1" lang="ja-JP" altLang="en-US" sz="2000"/>
              <a:t>版＞</a:t>
            </a:r>
            <a:endParaRPr kumimoji="1" lang="en-US" altLang="ja-JP" sz="2000" dirty="0"/>
          </a:p>
          <a:p>
            <a:pPr marL="0" indent="0">
              <a:buNone/>
            </a:pPr>
            <a:r>
              <a:rPr lang="en-US" altLang="ja-JP" sz="2000" dirty="0"/>
              <a:t>1)</a:t>
            </a:r>
            <a:r>
              <a:rPr lang="ja-JP" altLang="en-US" sz="2000" dirty="0"/>
              <a:t>　</a:t>
            </a:r>
            <a:r>
              <a:rPr lang="en" altLang="ja-JP" sz="2000" dirty="0" err="1"/>
              <a:t>www.ieice.org</a:t>
            </a:r>
            <a:r>
              <a:rPr lang="en" altLang="ja-JP" sz="2000" dirty="0"/>
              <a:t>/</a:t>
            </a:r>
            <a:r>
              <a:rPr lang="en" altLang="ja-JP" sz="2000" dirty="0" err="1"/>
              <a:t>jpn_r</a:t>
            </a:r>
            <a:r>
              <a:rPr lang="en" altLang="ja-JP" sz="2000" dirty="0"/>
              <a:t>/event/</a:t>
            </a:r>
            <a:r>
              <a:rPr lang="en" altLang="ja-JP" sz="2000" dirty="0" err="1"/>
              <a:t>kenkyukai</a:t>
            </a:r>
            <a:r>
              <a:rPr lang="en" altLang="ja-JP" sz="2000" dirty="0"/>
              <a:t>/</a:t>
            </a:r>
            <a:r>
              <a:rPr lang="en" altLang="ja-JP" sz="2000" dirty="0" err="1"/>
              <a:t>ee</a:t>
            </a:r>
            <a:r>
              <a:rPr lang="en" altLang="ja-JP" sz="2000" dirty="0"/>
              <a:t>/</a:t>
            </a:r>
            <a:r>
              <a:rPr lang="en" altLang="ja-JP" sz="2000" dirty="0" err="1"/>
              <a:t>ee_XX</a:t>
            </a:r>
            <a:r>
              <a:rPr lang="en" altLang="ja-JP" sz="2000" dirty="0"/>
              <a:t>/ </a:t>
            </a:r>
            <a:r>
              <a:rPr lang="ja-JP" altLang="en-US" sz="1000" dirty="0"/>
              <a:t>（</a:t>
            </a:r>
            <a:r>
              <a:rPr lang="en-US" altLang="ja-JP" sz="1000" dirty="0"/>
              <a:t>xx</a:t>
            </a:r>
            <a:r>
              <a:rPr lang="ja-JP" altLang="en-US" sz="1000" dirty="0"/>
              <a:t>は各研究会によって異なります）</a:t>
            </a:r>
            <a:endParaRPr lang="en" altLang="ja-JP" sz="1000" dirty="0"/>
          </a:p>
          <a:p>
            <a:pPr marL="0" indent="0">
              <a:buNone/>
            </a:pPr>
            <a:r>
              <a:rPr lang="ja-JP" altLang="en-US" sz="2000" dirty="0"/>
              <a:t>　　の配下にウェブサイトデータが配置されます。</a:t>
            </a:r>
          </a:p>
          <a:p>
            <a:pPr marL="0" indent="0">
              <a:buNone/>
            </a:pPr>
            <a:r>
              <a:rPr lang="en-US" altLang="ja-JP" sz="2000" dirty="0"/>
              <a:t>2)</a:t>
            </a:r>
            <a:r>
              <a:rPr lang="ja-JP" altLang="en-US" sz="2000" dirty="0"/>
              <a:t>　</a:t>
            </a:r>
            <a:r>
              <a:rPr lang="en" altLang="ja-JP" sz="2000" dirty="0"/>
              <a:t>FTP</a:t>
            </a:r>
            <a:r>
              <a:rPr lang="ja-JP" altLang="en-US" sz="2000" dirty="0"/>
              <a:t>接続し、フォルダ名（</a:t>
            </a:r>
            <a:r>
              <a:rPr lang="en-US" altLang="ja-JP" sz="2000" dirty="0"/>
              <a:t> </a:t>
            </a:r>
            <a:r>
              <a:rPr lang="en" altLang="ja-JP" sz="2000" dirty="0" err="1"/>
              <a:t>ee_XX</a:t>
            </a:r>
            <a:r>
              <a:rPr lang="en" altLang="ja-JP" sz="2000" dirty="0"/>
              <a:t>/</a:t>
            </a:r>
            <a:r>
              <a:rPr lang="ja-JP" altLang="en-US" sz="2000" dirty="0"/>
              <a:t>）配下にアクセスして</a:t>
            </a:r>
            <a:r>
              <a:rPr lang="en-US" altLang="ja-JP" sz="2000" dirty="0"/>
              <a:t>HTML</a:t>
            </a:r>
            <a:r>
              <a:rPr lang="ja-JP" altLang="en-US" sz="2000" dirty="0"/>
              <a:t>ファイルを編集します。</a:t>
            </a:r>
          </a:p>
          <a:p>
            <a:pPr marL="0" indent="0">
              <a:buNone/>
            </a:pPr>
            <a:r>
              <a:rPr lang="en-US" altLang="ja-JP" sz="1000" dirty="0"/>
              <a:t>	</a:t>
            </a:r>
            <a:r>
              <a:rPr lang="en-US" altLang="ja-JP" sz="1200" dirty="0"/>
              <a:t>※FTP</a:t>
            </a:r>
            <a:r>
              <a:rPr lang="ja-JP" altLang="en-US" sz="1200" dirty="0"/>
              <a:t>接続情報は別途お知らせいたします。</a:t>
            </a:r>
            <a:r>
              <a:rPr lang="en-US" altLang="ja-JP" sz="1200" dirty="0"/>
              <a:t>        </a:t>
            </a:r>
            <a:r>
              <a:rPr lang="ja-JP" altLang="en-US" sz="1200" dirty="0"/>
              <a:t>　　</a:t>
            </a:r>
            <a:endParaRPr lang="en-US" altLang="ja-JP" sz="1200" dirty="0"/>
          </a:p>
          <a:p>
            <a:pPr marL="0" indent="0">
              <a:buNone/>
            </a:pPr>
            <a:r>
              <a:rPr lang="en-US" altLang="ja-JP" sz="1200" dirty="0"/>
              <a:t>	※FTP</a:t>
            </a:r>
            <a:r>
              <a:rPr lang="ja-JP" altLang="en-US" sz="1200" dirty="0"/>
              <a:t>接続後、</a:t>
            </a:r>
            <a:r>
              <a:rPr lang="en-US" altLang="ja-JP" sz="1200" dirty="0" err="1"/>
              <a:t>ee_xx</a:t>
            </a:r>
            <a:r>
              <a:rPr lang="en-US" altLang="ja-JP" sz="1200" dirty="0"/>
              <a:t>/</a:t>
            </a:r>
            <a:r>
              <a:rPr lang="ja-JP" altLang="en-US" sz="1200" dirty="0"/>
              <a:t>に自動的に位置する場合もあります。</a:t>
            </a:r>
            <a:endParaRPr lang="en-US" altLang="ja-JP" sz="1200" dirty="0"/>
          </a:p>
          <a:p>
            <a:pPr marL="0" indent="0">
              <a:buNone/>
            </a:pPr>
            <a:endParaRPr lang="en-US" altLang="ja-JP" sz="2000" dirty="0"/>
          </a:p>
          <a:p>
            <a:pPr marL="0" indent="0">
              <a:buNone/>
            </a:pPr>
            <a:endParaRPr lang="ja-JP" altLang="en-US" sz="2000" dirty="0"/>
          </a:p>
          <a:p>
            <a:pPr marL="0" indent="0">
              <a:buNone/>
            </a:pPr>
            <a:r>
              <a:rPr lang="ja-JP" altLang="en-US" sz="2000" dirty="0"/>
              <a:t>＜</a:t>
            </a:r>
            <a:r>
              <a:rPr lang="en-US" altLang="ja-JP" sz="2000" dirty="0" err="1"/>
              <a:t>Wordpress</a:t>
            </a:r>
            <a:r>
              <a:rPr lang="ja-JP" altLang="en-US" sz="2000" dirty="0"/>
              <a:t>版＞</a:t>
            </a:r>
          </a:p>
          <a:p>
            <a:pPr marL="457200" indent="-457200">
              <a:buAutoNum type="arabicParenR"/>
            </a:pPr>
            <a:r>
              <a:rPr lang="en-US" altLang="ja-JP" sz="2000" dirty="0" err="1"/>
              <a:t>Wordpress</a:t>
            </a:r>
            <a:r>
              <a:rPr lang="ja-JP" altLang="en-US" sz="2000" dirty="0"/>
              <a:t>管理画面へログイン。</a:t>
            </a:r>
            <a:endParaRPr lang="en-US" altLang="ja-JP" sz="2000" dirty="0"/>
          </a:p>
          <a:p>
            <a:pPr marL="457200" indent="-457200">
              <a:buAutoNum type="arabicParenR"/>
            </a:pPr>
            <a:r>
              <a:rPr lang="ja-JP" altLang="en-US" sz="2000" dirty="0"/>
              <a:t>管理画面内のメニューよりニュース記事の投稿・編集などを行います。</a:t>
            </a:r>
            <a:endParaRPr lang="en-US" altLang="ja-JP" sz="2000" dirty="0"/>
          </a:p>
          <a:p>
            <a:pPr marL="0" indent="0">
              <a:buNone/>
            </a:pPr>
            <a:r>
              <a:rPr kumimoji="1" lang="en-US" altLang="ja-JP" sz="2000" dirty="0"/>
              <a:t>3)</a:t>
            </a:r>
            <a:r>
              <a:rPr kumimoji="1" lang="ja-JP" altLang="en-US" sz="2000" dirty="0"/>
              <a:t>　他ページの更新（固定ページ）も可能ですが、</a:t>
            </a:r>
            <a:endParaRPr kumimoji="1" lang="en-US" altLang="ja-JP" sz="2000" dirty="0"/>
          </a:p>
          <a:p>
            <a:pPr marL="0" indent="0">
              <a:buNone/>
            </a:pPr>
            <a:r>
              <a:rPr lang="en-US" altLang="ja-JP" sz="2000" dirty="0"/>
              <a:t>       </a:t>
            </a:r>
            <a:r>
              <a:rPr lang="ja-JP" altLang="en-US" sz="2000" dirty="0"/>
              <a:t>ある程度</a:t>
            </a:r>
            <a:r>
              <a:rPr kumimoji="1" lang="en-US" altLang="ja-JP" sz="2000" dirty="0" err="1"/>
              <a:t>Wordpress</a:t>
            </a:r>
            <a:r>
              <a:rPr kumimoji="1" lang="ja-JP" altLang="en-US" sz="2000" dirty="0"/>
              <a:t>の使い方を理解している場合となります。</a:t>
            </a:r>
            <a:endParaRPr kumimoji="1" lang="en-US" altLang="ja-JP" sz="2000" dirty="0"/>
          </a:p>
          <a:p>
            <a:pPr marL="0" indent="0">
              <a:buNone/>
            </a:pPr>
            <a:r>
              <a:rPr lang="en-US" altLang="ja-JP" sz="2000" dirty="0"/>
              <a:t>	</a:t>
            </a:r>
            <a:r>
              <a:rPr lang="en-US" altLang="ja-JP" sz="1300" dirty="0"/>
              <a:t>※</a:t>
            </a:r>
            <a:r>
              <a:rPr lang="ja-JP" altLang="en-US" sz="1300" dirty="0"/>
              <a:t>固定ページの修正はレイアウト崩れの原因となる場合がございます。十分注意して編集くださいませ。</a:t>
            </a:r>
            <a:endParaRPr kumimoji="1" lang="en-US" altLang="ja-JP" sz="1300" dirty="0"/>
          </a:p>
        </p:txBody>
      </p:sp>
    </p:spTree>
    <p:extLst>
      <p:ext uri="{BB962C8B-B14F-4D97-AF65-F5344CB8AC3E}">
        <p14:creationId xmlns:p14="http://schemas.microsoft.com/office/powerpoint/2010/main" val="6539160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556</Words>
  <Application>Microsoft Office PowerPoint</Application>
  <PresentationFormat>ワイド画面</PresentationFormat>
  <Paragraphs>76</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メイリオ</vt:lpstr>
      <vt:lpstr>游ゴシック</vt:lpstr>
      <vt:lpstr>游ゴシック Light</vt:lpstr>
      <vt:lpstr>Arial</vt:lpstr>
      <vt:lpstr>Office テーマ</vt:lpstr>
      <vt:lpstr>研究会ホームページの 新規立ち上げについて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ー　更新方法について　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研究会ホームページの 新規立ち上げについて</dc:title>
  <dc:creator>奥村 梨奈</dc:creator>
  <cp:lastModifiedBy>奥村 梨奈</cp:lastModifiedBy>
  <cp:revision>18</cp:revision>
  <dcterms:created xsi:type="dcterms:W3CDTF">2023-11-14T05:30:17Z</dcterms:created>
  <dcterms:modified xsi:type="dcterms:W3CDTF">2023-11-29T01:38:18Z</dcterms:modified>
</cp:coreProperties>
</file>