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3"/>
  </p:notesMasterIdLst>
  <p:sldIdLst>
    <p:sldId id="256" r:id="rId2"/>
    <p:sldId id="261" r:id="rId3"/>
    <p:sldId id="295" r:id="rId4"/>
    <p:sldId id="262" r:id="rId5"/>
    <p:sldId id="263" r:id="rId6"/>
    <p:sldId id="264" r:id="rId7"/>
    <p:sldId id="265" r:id="rId8"/>
    <p:sldId id="294" r:id="rId9"/>
    <p:sldId id="267" r:id="rId10"/>
    <p:sldId id="268" r:id="rId11"/>
    <p:sldId id="296" r:id="rId12"/>
    <p:sldId id="313" r:id="rId13"/>
    <p:sldId id="314" r:id="rId14"/>
    <p:sldId id="315" r:id="rId15"/>
    <p:sldId id="316" r:id="rId16"/>
    <p:sldId id="297" r:id="rId17"/>
    <p:sldId id="317" r:id="rId18"/>
    <p:sldId id="298" r:id="rId19"/>
    <p:sldId id="276" r:id="rId20"/>
    <p:sldId id="277" r:id="rId21"/>
    <p:sldId id="278" r:id="rId22"/>
    <p:sldId id="279" r:id="rId23"/>
    <p:sldId id="299" r:id="rId24"/>
    <p:sldId id="280" r:id="rId25"/>
    <p:sldId id="308" r:id="rId26"/>
    <p:sldId id="304" r:id="rId27"/>
    <p:sldId id="305" r:id="rId28"/>
    <p:sldId id="306" r:id="rId29"/>
    <p:sldId id="307" r:id="rId30"/>
    <p:sldId id="312" r:id="rId31"/>
    <p:sldId id="309" r:id="rId32"/>
    <p:sldId id="310" r:id="rId33"/>
    <p:sldId id="311" r:id="rId34"/>
    <p:sldId id="300" r:id="rId35"/>
    <p:sldId id="282" r:id="rId36"/>
    <p:sldId id="283" r:id="rId37"/>
    <p:sldId id="284" r:id="rId38"/>
    <p:sldId id="285" r:id="rId39"/>
    <p:sldId id="286" r:id="rId40"/>
    <p:sldId id="288" r:id="rId41"/>
    <p:sldId id="290" r:id="rId42"/>
    <p:sldId id="292" r:id="rId43"/>
    <p:sldId id="293" r:id="rId44"/>
    <p:sldId id="318" r:id="rId45"/>
    <p:sldId id="319" r:id="rId46"/>
    <p:sldId id="320" r:id="rId47"/>
    <p:sldId id="321" r:id="rId48"/>
    <p:sldId id="322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931E3-F14E-4101-8FDD-F0BDD85E7517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FD710-7916-4FB3-AB6D-AABE02E3E0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820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491A-7FA1-401D-931E-18997028483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215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39688">
              <a:spcBef>
                <a:spcPts val="413"/>
              </a:spcBef>
            </a:pPr>
            <a:r>
              <a:rPr lang="en-US" altLang="ja-JP">
                <a:solidFill>
                  <a:srgbClr val="000000"/>
                </a:solidFill>
                <a:cs typeface="Arial" charset="0"/>
                <a:sym typeface="Arial" charset="0"/>
              </a:rPr>
              <a:t>Elaborate on Organising Committee. What are their achievements/experience etc.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39688">
              <a:spcBef>
                <a:spcPts val="413"/>
              </a:spcBef>
            </a:pPr>
            <a:r>
              <a:rPr lang="en-US" altLang="ja-JP">
                <a:solidFill>
                  <a:srgbClr val="000000"/>
                </a:solidFill>
                <a:cs typeface="Arial" charset="0"/>
                <a:sym typeface="Arial" charset="0"/>
              </a:rPr>
              <a:t>This slide shows how the convention centre, exhibition centre and 5 star, 396 room Hilton Hotel are all integrated – level 1 of the Convention Centre leads directly into the hotel.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 ヘッダ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B97365-EBCA-4027-87D5-99FC1D4DF0BB}" type="datetimeFigureOut">
              <a:rPr lang="en-US" altLang="ja-JP" smtClean="0"/>
              <a:pPr/>
              <a:t>13.7.26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89A6D5-DDF2-44D9-9C90-55F1EB084EC8}" type="datetimeFigureOut">
              <a:rPr kumimoji="1" lang="ja-JP" altLang="en-US" smtClean="0"/>
              <a:pPr/>
              <a:t>13.7.26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hyperlink" Target="http://www.isita2014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hyperlink" Target="http://www.isita2014.or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第２回</a:t>
            </a:r>
            <a:r>
              <a:rPr kumimoji="1" lang="en-US" altLang="ja-JP" dirty="0" smtClean="0"/>
              <a:t> SITA</a:t>
            </a:r>
            <a:r>
              <a:rPr kumimoji="1" lang="ja-JP" altLang="en-US" dirty="0" smtClean="0"/>
              <a:t>サブソサイエティ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活動報告会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9800" y="4953000"/>
            <a:ext cx="6172200" cy="1371600"/>
          </a:xfrm>
        </p:spPr>
        <p:txBody>
          <a:bodyPr/>
          <a:lstStyle/>
          <a:p>
            <a:r>
              <a:rPr kumimoji="1" lang="ja-JP" altLang="en-US" b="0" dirty="0" smtClean="0"/>
              <a:t>２０１２年１２月１３日（木）</a:t>
            </a:r>
            <a:endParaRPr kumimoji="1" lang="ja-JP" alt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ＳＩＴＡサブソ会計の概要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21000" y="3681028"/>
            <a:ext cx="2160000" cy="720000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ＳＩＴＡサブソ</a:t>
            </a:r>
            <a:r>
              <a:rPr lang="en-US" altLang="ja-JP" sz="2400" dirty="0" smtClean="0">
                <a:solidFill>
                  <a:schemeClr val="tx1"/>
                </a:solidFill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</a:rPr>
            </a:br>
            <a:r>
              <a:rPr lang="ja-JP" altLang="en-US" sz="2400" dirty="0" smtClean="0">
                <a:solidFill>
                  <a:schemeClr val="tx1"/>
                </a:solidFill>
              </a:rPr>
              <a:t>会計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021000" y="1916832"/>
            <a:ext cx="216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IEICE</a:t>
            </a:r>
            <a:br>
              <a:rPr kumimoji="1" lang="en-US" altLang="ja-JP" sz="2400" dirty="0" smtClean="0">
                <a:solidFill>
                  <a:schemeClr val="tx1"/>
                </a:solidFill>
              </a:rPr>
            </a:br>
            <a:r>
              <a:rPr kumimoji="1" lang="ja-JP" altLang="en-US" sz="2400" dirty="0" smtClean="0">
                <a:solidFill>
                  <a:schemeClr val="tx1"/>
                </a:solidFill>
              </a:rPr>
              <a:t>特定資産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382948" y="5301208"/>
            <a:ext cx="2160000" cy="720000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SITA</a:t>
            </a:r>
            <a:r>
              <a:rPr lang="ja-JP" altLang="en-US" sz="2000" dirty="0" smtClean="0">
                <a:solidFill>
                  <a:schemeClr val="tx1"/>
                </a:solidFill>
              </a:rPr>
              <a:t>シンポ・</a:t>
            </a:r>
            <a:r>
              <a:rPr lang="en-US" altLang="ja-JP" sz="2000" dirty="0" smtClean="0">
                <a:solidFill>
                  <a:schemeClr val="tx1"/>
                </a:solidFill>
              </a:rPr>
              <a:t/>
            </a:r>
            <a:br>
              <a:rPr lang="en-US" altLang="ja-JP" sz="2000" dirty="0" smtClean="0">
                <a:solidFill>
                  <a:schemeClr val="tx1"/>
                </a:solidFill>
              </a:rPr>
            </a:br>
            <a:r>
              <a:rPr lang="en-US" altLang="ja-JP" sz="2000" dirty="0" smtClean="0">
                <a:solidFill>
                  <a:schemeClr val="tx1"/>
                </a:solidFill>
              </a:rPr>
              <a:t>ISITA</a:t>
            </a:r>
            <a:r>
              <a:rPr lang="ja-JP" altLang="en-US" sz="2000" dirty="0" smtClean="0">
                <a:solidFill>
                  <a:schemeClr val="tx1"/>
                </a:solidFill>
              </a:rPr>
              <a:t>会計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659052" y="5301208"/>
            <a:ext cx="2160000" cy="720000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各種</a:t>
            </a:r>
            <a:r>
              <a:rPr lang="en-US" altLang="ja-JP" sz="2400" dirty="0" smtClean="0">
                <a:solidFill>
                  <a:schemeClr val="tx1"/>
                </a:solidFill>
              </a:rPr>
              <a:t>WS</a:t>
            </a:r>
            <a:r>
              <a:rPr lang="ja-JP" altLang="en-US" sz="2400" dirty="0" smtClean="0">
                <a:solidFill>
                  <a:schemeClr val="tx1"/>
                </a:solidFill>
              </a:rPr>
              <a:t>会計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50640" y="3284984"/>
            <a:ext cx="6480720" cy="2952328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28159" y="2854677"/>
            <a:ext cx="20201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特定資産への繰入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（年度末）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36261" y="2708920"/>
            <a:ext cx="218361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特定資産</a:t>
            </a:r>
            <a:r>
              <a:rPr kumimoji="1" lang="ja-JP" altLang="en-US" dirty="0" smtClean="0"/>
              <a:t>からの繰入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（年度初め）</a:t>
            </a:r>
            <a:endParaRPr kumimoji="1" lang="en-US" altLang="ja-JP" dirty="0" smtClean="0"/>
          </a:p>
          <a:p>
            <a:r>
              <a:rPr lang="ja-JP" altLang="en-US" dirty="0"/>
              <a:t>活動費</a:t>
            </a:r>
            <a:endParaRPr kumimoji="1" lang="ja-JP" altLang="en-US" dirty="0"/>
          </a:p>
        </p:txBody>
      </p:sp>
      <p:sp>
        <p:nvSpPr>
          <p:cNvPr id="10" name="上矢印 9"/>
          <p:cNvSpPr/>
          <p:nvPr/>
        </p:nvSpPr>
        <p:spPr>
          <a:xfrm>
            <a:off x="4479032" y="2798890"/>
            <a:ext cx="360040" cy="7200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 flipV="1">
            <a:off x="3275856" y="2798890"/>
            <a:ext cx="360040" cy="7200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矢印 13"/>
          <p:cNvSpPr/>
          <p:nvPr/>
        </p:nvSpPr>
        <p:spPr>
          <a:xfrm rot="2922055" flipV="1">
            <a:off x="1999444" y="4420539"/>
            <a:ext cx="360040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矢印 14"/>
          <p:cNvSpPr/>
          <p:nvPr/>
        </p:nvSpPr>
        <p:spPr>
          <a:xfrm rot="2922055" flipH="1">
            <a:off x="2549033" y="4424284"/>
            <a:ext cx="360040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30541" y="445741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開催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準備金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31800" y="46827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剰余金</a:t>
            </a:r>
            <a:endParaRPr kumimoji="1" lang="ja-JP" altLang="en-US" dirty="0"/>
          </a:p>
        </p:txBody>
      </p:sp>
      <p:sp>
        <p:nvSpPr>
          <p:cNvPr id="18" name="上矢印 17"/>
          <p:cNvSpPr/>
          <p:nvPr/>
        </p:nvSpPr>
        <p:spPr>
          <a:xfrm rot="18677945" flipH="1" flipV="1">
            <a:off x="5818775" y="4420539"/>
            <a:ext cx="360040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上矢印 18"/>
          <p:cNvSpPr/>
          <p:nvPr/>
        </p:nvSpPr>
        <p:spPr>
          <a:xfrm rot="18677945">
            <a:off x="5269186" y="4424284"/>
            <a:ext cx="360040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15117" y="445741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開催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準備金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55976" y="46827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剰余金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6300432" y="1916912"/>
            <a:ext cx="2160000" cy="720000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研専（</a:t>
            </a:r>
            <a:r>
              <a:rPr lang="en-US" altLang="ja-JP" sz="2400" dirty="0" smtClean="0">
                <a:solidFill>
                  <a:schemeClr val="tx1"/>
                </a:solidFill>
              </a:rPr>
              <a:t>IT</a:t>
            </a:r>
            <a:r>
              <a:rPr lang="ja-JP" altLang="en-US" sz="2400" dirty="0" smtClean="0">
                <a:solidFill>
                  <a:schemeClr val="tx1"/>
                </a:solidFill>
              </a:rPr>
              <a:t>）会計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上矢印 23"/>
          <p:cNvSpPr/>
          <p:nvPr/>
        </p:nvSpPr>
        <p:spPr>
          <a:xfrm rot="16200000">
            <a:off x="5560696" y="1736812"/>
            <a:ext cx="360040" cy="7200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上矢印 24"/>
          <p:cNvSpPr/>
          <p:nvPr/>
        </p:nvSpPr>
        <p:spPr>
          <a:xfrm rot="5400000">
            <a:off x="5560696" y="2096852"/>
            <a:ext cx="360040" cy="7200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8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企画事業報告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企画担当　植松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友彦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23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企画事業報告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総合大会企画（</a:t>
            </a:r>
            <a:r>
              <a:rPr lang="en-US" altLang="ja-JP" dirty="0" smtClean="0"/>
              <a:t>IT</a:t>
            </a:r>
            <a:r>
              <a:rPr lang="ja-JP" altLang="en-US" dirty="0" smtClean="0"/>
              <a:t>研専と共催）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公募シンポジウム「ネットワーク符号化と秘密分散法」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２０１２年３月２２日、岡山大学にて開催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On Secret Sharing Schemes based on Regenerating Codes </a:t>
            </a:r>
            <a:r>
              <a:rPr lang="en-US" altLang="ja-JP" dirty="0" err="1" smtClean="0"/>
              <a:t>Masazumi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Kurihara(Univ</a:t>
            </a:r>
            <a:r>
              <a:rPr lang="en-US" altLang="ja-JP" dirty="0" smtClean="0"/>
              <a:t>. of Electro-Communications)</a:t>
            </a:r>
          </a:p>
          <a:p>
            <a:pPr lvl="1"/>
            <a:r>
              <a:rPr lang="ja-JP" altLang="en-US" dirty="0" smtClean="0"/>
              <a:t>しきい値法の一般化とその構成法　岩本貢（電通大）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Secret sharing schemes based on linear codes can be precisely characterized by the relative generalized Hamming weight  Jun </a:t>
            </a:r>
            <a:r>
              <a:rPr lang="en-US" altLang="ja-JP" dirty="0" err="1" smtClean="0"/>
              <a:t>Kurihara(KDDI</a:t>
            </a:r>
            <a:r>
              <a:rPr lang="en-US" altLang="ja-JP" dirty="0" smtClean="0"/>
              <a:t> R&amp;D Labs.)</a:t>
            </a:r>
            <a:r>
              <a:rPr lang="ja-JP" altLang="en-US" dirty="0" smtClean="0"/>
              <a:t>・</a:t>
            </a:r>
            <a:r>
              <a:rPr lang="en-US" altLang="ja-JP" dirty="0" err="1" smtClean="0"/>
              <a:t>Tomohiko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Uyematsu</a:t>
            </a:r>
            <a:r>
              <a:rPr lang="ja-JP" altLang="en-US" dirty="0" smtClean="0"/>
              <a:t>・</a:t>
            </a:r>
            <a:r>
              <a:rPr lang="en-US" altLang="ja-JP" dirty="0" err="1" smtClean="0"/>
              <a:t>Ryutaroh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Matsumoto(Tokyo</a:t>
            </a:r>
            <a:r>
              <a:rPr lang="en-US" altLang="ja-JP" dirty="0" smtClean="0"/>
              <a:t> Inst. of Tech.)</a:t>
            </a:r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変数</a:t>
            </a:r>
            <a:r>
              <a:rPr lang="en-US" altLang="ja-JP" dirty="0" smtClean="0"/>
              <a:t>2</a:t>
            </a:r>
            <a:r>
              <a:rPr lang="ja-JP" altLang="en-US" dirty="0" smtClean="0"/>
              <a:t>次多項式を用いた秘密分散法のアクセス構造　西新幹彦・</a:t>
            </a:r>
            <a:r>
              <a:rPr lang="ja-JP" altLang="ja-JP" dirty="0" smtClean="0"/>
              <a:t>　</a:t>
            </a:r>
            <a:r>
              <a:rPr lang="ja-JP" altLang="en-US" dirty="0" smtClean="0"/>
              <a:t>　柏倉英明（信州大）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(2,n)</a:t>
            </a:r>
            <a:r>
              <a:rPr lang="ja-JP" altLang="en-US" dirty="0" smtClean="0"/>
              <a:t>閾値復号によるデータ共有の復号権限委譲　　　　　　　　　　　　長澤悠貴（名工大）・毛利公美（岐阜大）・福田洋治（愛知教育大）・　廣友雅徳（佐賀大）・白石善明（名工大）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なりすまし攻撃を検出できる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k,n</a:t>
            </a:r>
            <a:r>
              <a:rPr lang="en-US" altLang="ja-JP" dirty="0" smtClean="0"/>
              <a:t>)</a:t>
            </a:r>
            <a:r>
              <a:rPr lang="ja-JP" altLang="en-US" dirty="0" smtClean="0"/>
              <a:t>しきい値法の構成とその最適性　古賀弘樹（筑波大）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71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ソサイエティ大会企画（</a:t>
            </a:r>
            <a:r>
              <a:rPr lang="en-US" altLang="ja-JP" dirty="0" smtClean="0"/>
              <a:t>IT</a:t>
            </a:r>
            <a:r>
              <a:rPr lang="ja-JP" altLang="en-US" dirty="0" smtClean="0"/>
              <a:t>研専と共催）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パネルセッション「情報理論・符号理論の教え方」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２０１２年９月１３日、富山大学にて開催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厳選素材のコンパクト情報理論　横尾英俊（群馬大）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情報理論の入り口で何を教えるか？　</a:t>
            </a:r>
            <a:r>
              <a:rPr lang="en-US" altLang="ja-JP" dirty="0" err="1" smtClean="0"/>
              <a:t>〜</a:t>
            </a:r>
            <a:r>
              <a:rPr lang="ja-JP" altLang="en-US" dirty="0" smtClean="0"/>
              <a:t>高専における情報理論教育</a:t>
            </a:r>
            <a:r>
              <a:rPr lang="en-US" altLang="ja-JP" dirty="0" err="1" smtClean="0"/>
              <a:t>〜</a:t>
            </a:r>
            <a:r>
              <a:rPr lang="ja-JP" altLang="en-US" dirty="0" smtClean="0"/>
              <a:t>　小嶋徹也（東京高専）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</a:t>
            </a:r>
            <a:r>
              <a:rPr lang="ja-JP" altLang="en-US" dirty="0" smtClean="0"/>
              <a:t>プログラミングによる誤り訂正符号の実践的授業の試み　辻岡哲夫（阪市大）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何のための情報理論か　葛岡成晃（和歌山大）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いちメーカーの技術担当から見た情報理論　原田康祐（東芝）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55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若手研究者の為の講演会</a:t>
            </a:r>
            <a:r>
              <a:rPr lang="en-US" altLang="ja-JP" dirty="0"/>
              <a:t> </a:t>
            </a:r>
            <a:r>
              <a:rPr lang="en-US" altLang="ja-JP" dirty="0" smtClean="0"/>
              <a:t>(IT</a:t>
            </a:r>
            <a:r>
              <a:rPr lang="ja-JP" altLang="en-US" dirty="0" smtClean="0"/>
              <a:t>研専</a:t>
            </a:r>
            <a:r>
              <a:rPr lang="en-US" altLang="ja-JP" dirty="0" smtClean="0"/>
              <a:t>, IEEE, SITA2012</a:t>
            </a:r>
            <a:r>
              <a:rPr lang="ja-JP" altLang="en-US" dirty="0" smtClean="0"/>
              <a:t>実行委員会共催</a:t>
            </a:r>
            <a:r>
              <a:rPr lang="en-US" altLang="ja-JP" dirty="0" smtClean="0"/>
              <a:t>, </a:t>
            </a:r>
            <a:r>
              <a:rPr lang="ja-JP" altLang="en-US" dirty="0" smtClean="0"/>
              <a:t>サブソ協賛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ja-JP" altLang="en-US" dirty="0" smtClean="0"/>
              <a:t>２０１２年１２月１１日、</a:t>
            </a:r>
            <a:r>
              <a:rPr lang="ja-JP" altLang="en-US" dirty="0" smtClean="0">
                <a:latin typeface="+mj-ea"/>
                <a:ea typeface="+mj-ea"/>
              </a:rPr>
              <a:t>別府湾ロイヤルホテル</a:t>
            </a:r>
            <a:r>
              <a:rPr lang="ja-JP" altLang="en-US" dirty="0" smtClean="0"/>
              <a:t>にて開催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追悼：</a:t>
            </a:r>
            <a:r>
              <a:rPr lang="en-US" altLang="ja-JP" dirty="0" smtClean="0"/>
              <a:t>Thomas Cover</a:t>
            </a:r>
            <a:r>
              <a:rPr lang="ja-JP" altLang="en-US" dirty="0" smtClean="0"/>
              <a:t>　山本博資（東大）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情報理論のひろがり　</a:t>
            </a:r>
            <a:r>
              <a:rPr lang="en-US" altLang="ja-JP" dirty="0" err="1" smtClean="0"/>
              <a:t>〜</a:t>
            </a:r>
            <a:r>
              <a:rPr lang="ja-JP" altLang="en-US" dirty="0" smtClean="0"/>
              <a:t>　スタンフォード滞在で得たこと　</a:t>
            </a:r>
            <a:r>
              <a:rPr lang="en-US" altLang="ja-JP" dirty="0" err="1" smtClean="0"/>
              <a:t>〜</a:t>
            </a:r>
            <a:r>
              <a:rPr lang="ja-JP" altLang="en-US" dirty="0" smtClean="0"/>
              <a:t>　川端勉（電通大）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多端子情報理論と情報理論的不等式　大濱靖匡（電通大）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Cover</a:t>
            </a:r>
            <a:r>
              <a:rPr lang="ja-JP" altLang="en-US" dirty="0" smtClean="0"/>
              <a:t>先生の研究室で思い出に残っているテーマ　</a:t>
            </a:r>
            <a:r>
              <a:rPr lang="en-US" altLang="ja-JP" dirty="0" err="1" smtClean="0"/>
              <a:t>〜</a:t>
            </a:r>
            <a:r>
              <a:rPr lang="ja-JP" altLang="en-US" dirty="0" smtClean="0"/>
              <a:t>　定常エルゴードな系列に対するユニバーサルな予測　鈴木譲（阪大）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1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今後の予定（平成２４年度）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総合大会企画（</a:t>
            </a:r>
            <a:r>
              <a:rPr lang="en-US" altLang="ja-JP" dirty="0" smtClean="0"/>
              <a:t>IT</a:t>
            </a:r>
            <a:r>
              <a:rPr lang="ja-JP" altLang="en-US" dirty="0" smtClean="0"/>
              <a:t>研専と共催）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チュートリアルセッション「</a:t>
            </a:r>
            <a:r>
              <a:rPr lang="en-US" altLang="ja-JP" dirty="0" smtClean="0"/>
              <a:t>Jack Wolf</a:t>
            </a:r>
            <a:r>
              <a:rPr lang="ja-JP" altLang="en-US" dirty="0" smtClean="0"/>
              <a:t>の情報理論：記録系とネットワーク」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線形ブロック符号に対するトレリスに基づく復号法について　得重仁（徳島大）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相関情報源に対する符号化　村松純（</a:t>
            </a:r>
            <a:r>
              <a:rPr lang="en-US" altLang="ja-JP" dirty="0" smtClean="0"/>
              <a:t>NTT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記録系に関する符号化　</a:t>
            </a:r>
            <a:r>
              <a:rPr lang="en-US" altLang="ja-JP" dirty="0" err="1" smtClean="0"/>
              <a:t>Kurkoski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Brian(JAIST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Jack </a:t>
            </a:r>
            <a:r>
              <a:rPr lang="en-US" altLang="ja-JP" dirty="0" err="1" smtClean="0"/>
              <a:t>Keil</a:t>
            </a:r>
            <a:r>
              <a:rPr lang="en-US" altLang="ja-JP" dirty="0" smtClean="0"/>
              <a:t> Wolf</a:t>
            </a:r>
            <a:r>
              <a:rPr lang="ja-JP" altLang="en-US" dirty="0" smtClean="0"/>
              <a:t>　の　</a:t>
            </a:r>
            <a:r>
              <a:rPr lang="en-US" altLang="ja-JP" dirty="0" err="1" smtClean="0"/>
              <a:t>『</a:t>
            </a:r>
            <a:r>
              <a:rPr lang="ja-JP" altLang="en-US" dirty="0" smtClean="0"/>
              <a:t>記録に関する信号処理</a:t>
            </a:r>
            <a:r>
              <a:rPr lang="en-US" altLang="ja-JP" dirty="0" err="1" smtClean="0"/>
              <a:t>』</a:t>
            </a:r>
            <a:r>
              <a:rPr lang="ja-JP" altLang="en-US" dirty="0" smtClean="0"/>
              <a:t>　研究について　田崎三郎（愛媛大）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66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ja-JP" dirty="0" smtClean="0"/>
              <a:t>SITA2013 </a:t>
            </a:r>
            <a:r>
              <a:rPr lang="ja-JP" altLang="en-US" dirty="0" smtClean="0"/>
              <a:t>準備状況報告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55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SITA2013</a:t>
            </a:r>
            <a:r>
              <a:rPr kumimoji="1" lang="ja-JP" altLang="en-US" dirty="0" smtClean="0"/>
              <a:t>実行委員長　植松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友彦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45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SITA2013</a:t>
            </a:r>
            <a:r>
              <a:rPr lang="ja-JP" altLang="en-US" dirty="0" smtClean="0"/>
              <a:t>準備状況報告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開催期日、会場等を下記のように決定した。</a:t>
            </a:r>
            <a:endParaRPr lang="en-US" altLang="ja-JP" dirty="0" smtClean="0"/>
          </a:p>
          <a:p>
            <a:r>
              <a:rPr lang="ja-JP" altLang="en-US" dirty="0" smtClean="0"/>
              <a:t>開催期日：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26</a:t>
            </a:r>
            <a:r>
              <a:rPr lang="ja-JP" altLang="en-US" dirty="0" smtClean="0"/>
              <a:t>日（火）</a:t>
            </a:r>
            <a:r>
              <a:rPr lang="en-US" altLang="ja-JP" dirty="0" smtClean="0"/>
              <a:t>〜11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29</a:t>
            </a:r>
            <a:r>
              <a:rPr lang="ja-JP" altLang="en-US" dirty="0" smtClean="0"/>
              <a:t>日（金）</a:t>
            </a:r>
            <a:endParaRPr lang="en-US" altLang="ja-JP" dirty="0" smtClean="0"/>
          </a:p>
          <a:p>
            <a:r>
              <a:rPr lang="ja-JP" altLang="en-US" smtClean="0"/>
              <a:t>会場：伊東ホテル</a:t>
            </a:r>
            <a:r>
              <a:rPr lang="ja-JP" altLang="en-US" dirty="0" smtClean="0"/>
              <a:t>聚楽（静岡県伊東市）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敷地内に源泉７本所有、単純泉、泉温</a:t>
            </a:r>
            <a:r>
              <a:rPr lang="en-US" altLang="ja-JP" dirty="0" smtClean="0"/>
              <a:t>53°C</a:t>
            </a:r>
            <a:r>
              <a:rPr lang="ja-JP" altLang="en-US" dirty="0" smtClean="0"/>
              <a:t>、</a:t>
            </a:r>
            <a:r>
              <a:rPr lang="en-US" altLang="ja-JP" dirty="0" smtClean="0"/>
              <a:t>pH</a:t>
            </a:r>
            <a:r>
              <a:rPr lang="ja-JP" altLang="en-US" dirty="0" smtClean="0"/>
              <a:t>値</a:t>
            </a:r>
            <a:r>
              <a:rPr lang="en-US" altLang="ja-JP" dirty="0" smtClean="0"/>
              <a:t>8.34</a:t>
            </a:r>
          </a:p>
          <a:p>
            <a:pPr lvl="1"/>
            <a:r>
              <a:rPr lang="ja-JP" altLang="en-US" dirty="0" smtClean="0"/>
              <a:t>大浴場３つ　ゆるかの湯、やんもの湯、南欧露天風呂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伊東駅から送迎バスで５分（電車到着に併せて運行）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５パラレルセッション可能</a:t>
            </a:r>
            <a:endParaRPr lang="en-US" altLang="ja-JP" dirty="0" smtClean="0"/>
          </a:p>
          <a:p>
            <a:r>
              <a:rPr lang="ja-JP" altLang="en-US" dirty="0" smtClean="0"/>
              <a:t>実行委員長：植松友彦（東工大）</a:t>
            </a:r>
            <a:endParaRPr lang="en-US" altLang="ja-JP" dirty="0" smtClean="0"/>
          </a:p>
          <a:p>
            <a:r>
              <a:rPr lang="ja-JP" altLang="en-US" dirty="0" smtClean="0"/>
              <a:t>プログラム委員長：松嶋敏泰（早大）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ja-JP" altLang="en-US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38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Web/ML</a:t>
            </a:r>
            <a:r>
              <a:rPr kumimoji="1" lang="ja-JP" altLang="en-US" dirty="0" smtClean="0"/>
              <a:t>事業報告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26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Web/ML</a:t>
            </a:r>
            <a:r>
              <a:rPr kumimoji="1" lang="ja-JP" altLang="en-US" dirty="0" smtClean="0"/>
              <a:t>担当　有村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光晴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10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Ｗｅｂ</a:t>
            </a:r>
            <a:r>
              <a:rPr lang="en-US" altLang="ja-JP" dirty="0" smtClean="0"/>
              <a:t>/ML</a:t>
            </a:r>
            <a:r>
              <a:rPr lang="ja-JP" altLang="en-US" dirty="0" smtClean="0"/>
              <a:t>担当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メーリングリスト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Web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Twitter / </a:t>
            </a:r>
            <a:r>
              <a:rPr lang="en-US" altLang="ja-JP" dirty="0" err="1" smtClean="0"/>
              <a:t>Facebook</a:t>
            </a:r>
            <a:endParaRPr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90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活動報告会の内容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altLang="ja-JP" dirty="0" smtClean="0"/>
              <a:t>SITA</a:t>
            </a:r>
            <a:r>
              <a:rPr lang="ja-JP" altLang="en-US" dirty="0" smtClean="0"/>
              <a:t>サブソ活動概要・展望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ja-JP" altLang="en-US" dirty="0" smtClean="0"/>
              <a:t>会計事業報告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ja-JP" altLang="en-US" dirty="0" smtClean="0"/>
              <a:t>企画事業報告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SITA2013</a:t>
            </a:r>
            <a:r>
              <a:rPr lang="ja-JP" altLang="ja-JP" dirty="0"/>
              <a:t>準備</a:t>
            </a:r>
            <a:r>
              <a:rPr lang="ja-JP" altLang="ja-JP" dirty="0" smtClean="0"/>
              <a:t>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altLang="ja-JP" dirty="0" smtClean="0"/>
              <a:t>Web/</a:t>
            </a:r>
            <a:r>
              <a:rPr lang="ja-JP" altLang="en-US" dirty="0" smtClean="0"/>
              <a:t>ＭＬ事業報告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ja-JP" altLang="en-US" dirty="0" smtClean="0"/>
              <a:t>広報事業報告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ja-JP" altLang="en-US" dirty="0" smtClean="0"/>
              <a:t>情報理論研究専門委員会報告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altLang="ja-JP" dirty="0" smtClean="0"/>
              <a:t>SITA2012</a:t>
            </a:r>
            <a:r>
              <a:rPr lang="ja-JP" altLang="en-US" dirty="0" smtClean="0"/>
              <a:t>中間報告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ISITA2012</a:t>
            </a:r>
            <a:r>
              <a:rPr lang="ja-JP" altLang="en-US" dirty="0" smtClean="0"/>
              <a:t>実施</a:t>
            </a:r>
            <a:r>
              <a:rPr lang="ja-JP" altLang="ja-JP" dirty="0" smtClean="0"/>
              <a:t>報告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ISITA2014</a:t>
            </a:r>
            <a:r>
              <a:rPr lang="ja-JP" altLang="ja-JP" dirty="0"/>
              <a:t>準備</a:t>
            </a:r>
            <a:r>
              <a:rPr lang="ja-JP" altLang="ja-JP" dirty="0" smtClean="0"/>
              <a:t>報告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ja-JP" dirty="0"/>
              <a:t>新年度サブソサエティ長・委員</a:t>
            </a:r>
            <a:r>
              <a:rPr lang="ja-JP" altLang="ja-JP" dirty="0" smtClean="0"/>
              <a:t>の紹介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意見交換</a:t>
            </a:r>
            <a:endParaRPr lang="ja-JP" altLang="ja-JP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メーリングリスト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err="1" smtClean="0"/>
              <a:t>sita-ml@mail.ieice.org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2011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5</a:t>
            </a:r>
            <a:r>
              <a:rPr lang="ja-JP" altLang="en-US" dirty="0" smtClean="0"/>
              <a:t>日開設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3</a:t>
            </a:r>
            <a:r>
              <a:rPr lang="ja-JP" altLang="en-US" dirty="0" smtClean="0"/>
              <a:t>日現在の購読者数：</a:t>
            </a:r>
            <a:r>
              <a:rPr lang="en-US" altLang="ja-JP" dirty="0" smtClean="0"/>
              <a:t>		332</a:t>
            </a:r>
            <a:r>
              <a:rPr lang="ja-JP" altLang="en-US" dirty="0" smtClean="0"/>
              <a:t>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(2011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月時点：</a:t>
            </a:r>
            <a:r>
              <a:rPr lang="en-US" altLang="ja-JP" dirty="0" smtClean="0"/>
              <a:t>		324</a:t>
            </a:r>
            <a:r>
              <a:rPr lang="ja-JP" altLang="en-US" dirty="0" smtClean="0"/>
              <a:t>名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開設からのメール配送数：</a:t>
            </a:r>
            <a:r>
              <a:rPr lang="en-US" altLang="ja-JP" dirty="0" smtClean="0"/>
              <a:t>			159</a:t>
            </a:r>
            <a:r>
              <a:rPr lang="ja-JP" altLang="en-US" dirty="0" smtClean="0"/>
              <a:t>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(2011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月時点：</a:t>
            </a:r>
            <a:r>
              <a:rPr lang="en-US" altLang="ja-JP" dirty="0" smtClean="0"/>
              <a:t>		61</a:t>
            </a:r>
            <a:r>
              <a:rPr lang="ja-JP" altLang="en-US" dirty="0" smtClean="0"/>
              <a:t>通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>		</a:t>
            </a:r>
            <a:endParaRPr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01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Twitter / </a:t>
            </a:r>
            <a:r>
              <a:rPr lang="en-US" altLang="ja-JP" dirty="0" err="1" smtClean="0"/>
              <a:t>Facebook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Twitter</a:t>
            </a:r>
            <a:r>
              <a:rPr lang="ja-JP" altLang="en-US" dirty="0" smtClean="0"/>
              <a:t>アカウント：</a:t>
            </a:r>
            <a:endParaRPr lang="en-US" altLang="ja-JP" dirty="0" smtClean="0"/>
          </a:p>
          <a:p>
            <a:pPr algn="ctr">
              <a:buNone/>
            </a:pPr>
            <a:r>
              <a:rPr lang="en-US" altLang="ja-JP" dirty="0" smtClean="0">
                <a:latin typeface="Courier New"/>
                <a:cs typeface="Courier New"/>
              </a:rPr>
              <a:t>@</a:t>
            </a:r>
            <a:r>
              <a:rPr lang="en-US" altLang="ja-JP" dirty="0" err="1" smtClean="0">
                <a:latin typeface="Courier New"/>
                <a:cs typeface="Courier New"/>
              </a:rPr>
              <a:t>sita_soc</a:t>
            </a:r>
            <a:endParaRPr lang="en-US" altLang="ja-JP" dirty="0" smtClean="0">
              <a:latin typeface="Courier New"/>
              <a:cs typeface="Courier New"/>
            </a:endParaRPr>
          </a:p>
          <a:p>
            <a:pPr lvl="1"/>
            <a:r>
              <a:rPr lang="en-US" altLang="ja-JP" dirty="0" smtClean="0">
                <a:cs typeface="Courier New"/>
              </a:rPr>
              <a:t>2011</a:t>
            </a:r>
            <a:r>
              <a:rPr lang="ja-JP" altLang="en-US" dirty="0" smtClean="0">
                <a:cs typeface="Courier New"/>
              </a:rPr>
              <a:t>年</a:t>
            </a:r>
            <a:r>
              <a:rPr lang="en-US" altLang="ja-JP" dirty="0" smtClean="0">
                <a:cs typeface="Courier New"/>
              </a:rPr>
              <a:t>11</a:t>
            </a:r>
            <a:r>
              <a:rPr lang="ja-JP" altLang="en-US" dirty="0" smtClean="0">
                <a:cs typeface="Courier New"/>
              </a:rPr>
              <a:t>月</a:t>
            </a:r>
            <a:r>
              <a:rPr lang="en-US" altLang="ja-JP" dirty="0" smtClean="0">
                <a:cs typeface="Courier New"/>
              </a:rPr>
              <a:t>29</a:t>
            </a:r>
            <a:r>
              <a:rPr lang="ja-JP" altLang="en-US" dirty="0" smtClean="0">
                <a:cs typeface="Courier New"/>
              </a:rPr>
              <a:t>日開設</a:t>
            </a:r>
            <a:endParaRPr lang="en-US" altLang="ja-JP" dirty="0" smtClean="0">
              <a:cs typeface="Courier New"/>
            </a:endParaRPr>
          </a:p>
          <a:p>
            <a:pPr lvl="1"/>
            <a:r>
              <a:rPr lang="ja-JP" altLang="en-US" dirty="0" smtClean="0">
                <a:cs typeface="Courier New"/>
              </a:rPr>
              <a:t>現在までの</a:t>
            </a:r>
            <a:r>
              <a:rPr lang="en-US" altLang="ja-JP" dirty="0" smtClean="0">
                <a:cs typeface="Courier New"/>
              </a:rPr>
              <a:t>tweet</a:t>
            </a:r>
            <a:r>
              <a:rPr lang="ja-JP" altLang="en-US" dirty="0" smtClean="0">
                <a:cs typeface="Courier New"/>
              </a:rPr>
              <a:t>数：</a:t>
            </a:r>
            <a:r>
              <a:rPr lang="en-US" altLang="ja-JP" dirty="0" smtClean="0">
                <a:cs typeface="Courier New"/>
              </a:rPr>
              <a:t>	20 tweet</a:t>
            </a:r>
          </a:p>
          <a:p>
            <a:pPr lvl="1"/>
            <a:r>
              <a:rPr lang="en-US" altLang="ja-JP" dirty="0" smtClean="0">
                <a:cs typeface="Courier New"/>
              </a:rPr>
              <a:t>IT</a:t>
            </a:r>
            <a:r>
              <a:rPr lang="ja-JP" altLang="en-US" dirty="0" smtClean="0">
                <a:cs typeface="Courier New"/>
              </a:rPr>
              <a:t>研究会や</a:t>
            </a:r>
            <a:r>
              <a:rPr lang="en-US" altLang="ja-JP" dirty="0" smtClean="0">
                <a:cs typeface="Courier New"/>
              </a:rPr>
              <a:t>SITA/ISITA</a:t>
            </a:r>
            <a:r>
              <a:rPr lang="ja-JP" altLang="en-US" dirty="0" smtClean="0">
                <a:cs typeface="Courier New"/>
              </a:rPr>
              <a:t>シンポジウム，</a:t>
            </a:r>
            <a:r>
              <a:rPr lang="en-US" altLang="ja-JP" dirty="0" smtClean="0">
                <a:cs typeface="Courier New"/>
              </a:rPr>
              <a:t>SITA</a:t>
            </a:r>
            <a:r>
              <a:rPr lang="ja-JP" altLang="en-US" dirty="0" smtClean="0">
                <a:cs typeface="Courier New"/>
              </a:rPr>
              <a:t>特集号など</a:t>
            </a:r>
            <a:endParaRPr lang="en-US" altLang="ja-JP" dirty="0" smtClean="0">
              <a:cs typeface="Courier New"/>
            </a:endParaRPr>
          </a:p>
          <a:p>
            <a:pPr lvl="1"/>
            <a:r>
              <a:rPr lang="ja-JP" altLang="en-US" dirty="0" smtClean="0">
                <a:cs typeface="Courier New"/>
              </a:rPr>
              <a:t>基本的には</a:t>
            </a:r>
            <a:r>
              <a:rPr lang="en-US" altLang="ja-JP" dirty="0" err="1" smtClean="0">
                <a:cs typeface="Courier New"/>
              </a:rPr>
              <a:t>sita</a:t>
            </a:r>
            <a:r>
              <a:rPr lang="en-US" altLang="ja-JP" dirty="0" smtClean="0">
                <a:cs typeface="Courier New"/>
              </a:rPr>
              <a:t>-ml</a:t>
            </a:r>
            <a:r>
              <a:rPr lang="ja-JP" altLang="en-US" dirty="0" smtClean="0">
                <a:cs typeface="Courier New"/>
              </a:rPr>
              <a:t>の情報を転送</a:t>
            </a:r>
            <a:endParaRPr lang="en-US" altLang="ja-JP" dirty="0" smtClean="0">
              <a:cs typeface="Courier New"/>
            </a:endParaRPr>
          </a:p>
          <a:p>
            <a:pPr lvl="1">
              <a:buNone/>
            </a:pPr>
            <a:endParaRPr lang="en-US" altLang="ja-JP" dirty="0" smtClean="0">
              <a:cs typeface="Courier New"/>
            </a:endParaRPr>
          </a:p>
          <a:p>
            <a:r>
              <a:rPr lang="en-US" altLang="ja-JP" dirty="0" err="1" smtClean="0">
                <a:cs typeface="Courier New"/>
              </a:rPr>
              <a:t>Facebook</a:t>
            </a:r>
            <a:r>
              <a:rPr lang="ja-JP" altLang="en-US" dirty="0" smtClean="0">
                <a:latin typeface="Courier New"/>
                <a:cs typeface="Courier New"/>
              </a:rPr>
              <a:t>アカウント：</a:t>
            </a:r>
            <a:endParaRPr lang="en-US" altLang="ja-JP" dirty="0" smtClean="0">
              <a:latin typeface="Courier New"/>
              <a:cs typeface="Courier New"/>
            </a:endParaRPr>
          </a:p>
          <a:p>
            <a:pPr algn="ctr">
              <a:buNone/>
            </a:pPr>
            <a:r>
              <a:rPr lang="en-US" altLang="ja-JP" dirty="0" smtClean="0">
                <a:latin typeface="Courier New"/>
                <a:cs typeface="Courier New"/>
              </a:rPr>
              <a:t>SITA Society</a:t>
            </a:r>
          </a:p>
          <a:p>
            <a:pPr lvl="1"/>
            <a:r>
              <a:rPr lang="en-US" altLang="ja-JP" dirty="0" smtClean="0">
                <a:cs typeface="Courier New"/>
              </a:rPr>
              <a:t>2012</a:t>
            </a:r>
            <a:r>
              <a:rPr lang="ja-JP" altLang="en-US" dirty="0" smtClean="0">
                <a:cs typeface="Courier New"/>
              </a:rPr>
              <a:t>年</a:t>
            </a:r>
            <a:r>
              <a:rPr lang="en-US" altLang="ja-JP" dirty="0" smtClean="0">
                <a:cs typeface="Courier New"/>
              </a:rPr>
              <a:t>11</a:t>
            </a:r>
            <a:r>
              <a:rPr lang="ja-JP" altLang="en-US" dirty="0" smtClean="0">
                <a:cs typeface="Courier New"/>
              </a:rPr>
              <a:t>月</a:t>
            </a:r>
            <a:r>
              <a:rPr lang="en-US" altLang="ja-JP" dirty="0" smtClean="0">
                <a:cs typeface="Courier New"/>
              </a:rPr>
              <a:t>14</a:t>
            </a:r>
            <a:r>
              <a:rPr lang="ja-JP" altLang="en-US" dirty="0" smtClean="0">
                <a:cs typeface="Courier New"/>
              </a:rPr>
              <a:t>日より，</a:t>
            </a:r>
            <a:r>
              <a:rPr lang="en-US" altLang="ja-JP" dirty="0" smtClean="0">
                <a:cs typeface="Courier New"/>
              </a:rPr>
              <a:t>twitter</a:t>
            </a:r>
            <a:r>
              <a:rPr lang="ja-JP" altLang="en-US" dirty="0" smtClean="0">
                <a:cs typeface="Courier New"/>
              </a:rPr>
              <a:t>の</a:t>
            </a:r>
            <a:r>
              <a:rPr lang="en-US" altLang="ja-JP" dirty="0" smtClean="0">
                <a:cs typeface="Courier New"/>
              </a:rPr>
              <a:t>tweet</a:t>
            </a:r>
            <a:r>
              <a:rPr lang="ja-JP" altLang="en-US" dirty="0" smtClean="0">
                <a:cs typeface="Courier New"/>
              </a:rPr>
              <a:t>を転送</a:t>
            </a:r>
            <a:endParaRPr lang="en-US" altLang="ja-JP" dirty="0" smtClean="0">
              <a:cs typeface="Courier New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69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Web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Twitter</a:t>
            </a:r>
            <a:r>
              <a:rPr lang="ja-JP" altLang="en-US" dirty="0" smtClean="0"/>
              <a:t>の内容を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サブソの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に掲載</a:t>
            </a:r>
            <a:endParaRPr lang="ja-JP" altLang="en-US" dirty="0"/>
          </a:p>
        </p:txBody>
      </p:sp>
      <p:pic>
        <p:nvPicPr>
          <p:cNvPr id="4" name="図 3" descr="sita-subs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47800"/>
            <a:ext cx="3773805" cy="47783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69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広報事業報告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202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広報担当　岩本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貢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98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広報関連報告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FR</a:t>
            </a:r>
            <a:r>
              <a:rPr kumimoji="1" lang="ja-JP" altLang="en-US" dirty="0" smtClean="0"/>
              <a:t>誌関連記事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SITA</a:t>
            </a:r>
            <a:r>
              <a:rPr lang="ja-JP" altLang="en-US" dirty="0"/>
              <a:t>奨励</a:t>
            </a:r>
            <a:r>
              <a:rPr lang="ja-JP" altLang="en-US" dirty="0" smtClean="0"/>
              <a:t>賞受賞挨拶（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名，</a:t>
            </a:r>
            <a:r>
              <a:rPr lang="en-US" altLang="ja-JP" dirty="0" smtClean="0"/>
              <a:t>vol</a:t>
            </a:r>
            <a:r>
              <a:rPr lang="en-US" altLang="ja-JP" dirty="0"/>
              <a:t>.5, no.3, 2012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月）</a:t>
            </a:r>
            <a:endParaRPr lang="en-US" altLang="ja-JP" dirty="0"/>
          </a:p>
          <a:p>
            <a:pPr lvl="1"/>
            <a:r>
              <a:rPr lang="en-US" altLang="ja-JP" dirty="0" smtClean="0"/>
              <a:t>SITA</a:t>
            </a:r>
            <a:r>
              <a:rPr lang="ja-JP" altLang="en-US" dirty="0" smtClean="0"/>
              <a:t>開催報告（高田先生，</a:t>
            </a:r>
            <a:r>
              <a:rPr lang="en-US" altLang="ja-JP" dirty="0" smtClean="0"/>
              <a:t>vol.5, no.3, 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ISITA</a:t>
            </a:r>
            <a:r>
              <a:rPr lang="ja-JP" altLang="en-US" dirty="0" smtClean="0"/>
              <a:t>開催報告（楫先生，</a:t>
            </a:r>
            <a:r>
              <a:rPr lang="en-US" altLang="ja-JP" dirty="0"/>
              <a:t>vol.6, no</a:t>
            </a:r>
            <a:r>
              <a:rPr lang="en-US" altLang="ja-JP" dirty="0" smtClean="0"/>
              <a:t>.4, </a:t>
            </a:r>
            <a:r>
              <a:rPr lang="en-US" altLang="ja-JP" dirty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</a:t>
            </a:r>
            <a:r>
              <a:rPr lang="ja-JP" altLang="en-US" dirty="0"/>
              <a:t>予定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SITA</a:t>
            </a:r>
            <a:r>
              <a:rPr kumimoji="1" lang="ja-JP" altLang="en-US" dirty="0" smtClean="0"/>
              <a:t>奨励賞受賞挨拶（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名，</a:t>
            </a:r>
            <a:r>
              <a:rPr kumimoji="1" lang="en-US" altLang="ja-JP" dirty="0" smtClean="0"/>
              <a:t>vol.6, no.3, 2013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月予定）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ニューズレター</a:t>
            </a:r>
            <a:r>
              <a:rPr kumimoji="1" lang="ja-JP" altLang="en-US" dirty="0" smtClean="0"/>
              <a:t>編集委員長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公募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(2012,8.6, sita-ml:123)</a:t>
            </a:r>
          </a:p>
          <a:p>
            <a:pPr lvl="1"/>
            <a:r>
              <a:rPr lang="ja-JP" altLang="en-US" dirty="0" smtClean="0"/>
              <a:t>他薦１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被推薦者との意見交換，条件折り合わず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「自由な発言の場」の実現方法を検討中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5948" y="11971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93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情報理論研究専門委員会報告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433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情報理論研究専門委員会委員長　鎌部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浩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47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a typeface="ＭＳ ゴシック" pitchFamily="49" charset="-128"/>
              </a:rPr>
              <a:t>情報理論研究専門</a:t>
            </a:r>
            <a:r>
              <a:rPr lang="ja-JP" altLang="en-US" dirty="0">
                <a:ea typeface="ＭＳ ゴシック" pitchFamily="49" charset="-128"/>
              </a:rPr>
              <a:t>委員会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委員長：鎌部 浩（岐阜大学）</a:t>
            </a:r>
            <a:endParaRPr kumimoji="1" lang="en-US" altLang="ja-JP" dirty="0" smtClean="0"/>
          </a:p>
          <a:p>
            <a:r>
              <a:rPr lang="ja-JP" altLang="en-US" dirty="0" smtClean="0"/>
              <a:t>副委員長：大橋 正良（</a:t>
            </a:r>
            <a:r>
              <a:rPr lang="en-US" altLang="ja-JP" dirty="0" smtClean="0"/>
              <a:t>ATR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幹事：井坂 元彦（関西学院大学）</a:t>
            </a:r>
            <a:endParaRPr kumimoji="1" lang="en-US" altLang="ja-JP" dirty="0" smtClean="0"/>
          </a:p>
          <a:p>
            <a:r>
              <a:rPr lang="ja-JP" altLang="en-US" dirty="0" smtClean="0"/>
              <a:t>幹事：野村 亮（専修大学）</a:t>
            </a:r>
            <a:endParaRPr lang="en-US" altLang="ja-JP" dirty="0" smtClean="0"/>
          </a:p>
          <a:p>
            <a:r>
              <a:rPr kumimoji="1" lang="ja-JP" altLang="en-US" dirty="0" smtClean="0"/>
              <a:t>幹事補佐</a:t>
            </a:r>
            <a:r>
              <a:rPr kumimoji="1" lang="ja-JP" altLang="en-US" smtClean="0"/>
              <a:t>：古賀 弘樹</a:t>
            </a:r>
            <a:r>
              <a:rPr kumimoji="1" lang="ja-JP" altLang="en-US" dirty="0" smtClean="0"/>
              <a:t>（筑波大学）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20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kumimoji="1" lang="ja-JP" altLang="en-US" dirty="0" smtClean="0">
                <a:ea typeface="ＭＳ ゴシック" pitchFamily="49" charset="-128"/>
              </a:rPr>
              <a:t>研究会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日</a:t>
            </a:r>
            <a:r>
              <a:rPr kumimoji="1" lang="ja-JP" altLang="en-US" dirty="0" smtClean="0"/>
              <a:t>、 </a:t>
            </a:r>
            <a:r>
              <a:rPr lang="ja-JP" altLang="en-US" dirty="0" smtClean="0"/>
              <a:t>福岡県立飯塚研究開発センター（戒田高康先生、近大）</a:t>
            </a:r>
            <a:endParaRPr lang="en-US" altLang="ja-JP" dirty="0" smtClean="0"/>
          </a:p>
          <a:p>
            <a:r>
              <a:rPr lang="ja-JP" altLang="en-US" dirty="0"/>
              <a:t>平成</a:t>
            </a:r>
            <a:r>
              <a:rPr lang="en-US" altLang="ja-JP" dirty="0"/>
              <a:t>24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19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木</a:t>
            </a:r>
            <a:r>
              <a:rPr lang="en-US" altLang="ja-JP" dirty="0"/>
              <a:t>)</a:t>
            </a:r>
            <a:r>
              <a:rPr lang="ja-JP" altLang="en-US" dirty="0"/>
              <a:t>～</a:t>
            </a:r>
            <a:r>
              <a:rPr lang="en-US" altLang="ja-JP" dirty="0"/>
              <a:t>20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金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豊田工業大学（松井ー先生、豊田工大）</a:t>
            </a:r>
            <a:endParaRPr lang="en-US" altLang="ja-JP" dirty="0" smtClean="0"/>
          </a:p>
          <a:p>
            <a:r>
              <a:rPr lang="ja-JP" altLang="en-US" dirty="0"/>
              <a:t>平成</a:t>
            </a:r>
            <a:r>
              <a:rPr lang="en-US" altLang="ja-JP" dirty="0"/>
              <a:t>24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27</a:t>
            </a:r>
            <a:r>
              <a:rPr lang="ja-JP" altLang="en-US" dirty="0"/>
              <a:t>日（木）～</a:t>
            </a:r>
            <a:r>
              <a:rPr lang="en-US" altLang="ja-JP" dirty="0"/>
              <a:t>28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金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草津セミナーハウス（萩原学先生、産総研）、誤り訂正符号のワークショップと併催</a:t>
            </a:r>
            <a:endParaRPr lang="en-US" altLang="ja-JP" dirty="0" smtClean="0"/>
          </a:p>
          <a:p>
            <a:r>
              <a:rPr lang="ja-JP" altLang="en-US" dirty="0"/>
              <a:t>平成</a:t>
            </a:r>
            <a:r>
              <a:rPr lang="en-US" altLang="ja-JP" dirty="0"/>
              <a:t>24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11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火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別府湾ロイヤルホテル（實松豊先生、九大）</a:t>
            </a:r>
            <a:endParaRPr lang="en-US" altLang="ja-JP" dirty="0" smtClean="0"/>
          </a:p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平成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21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日（月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）、電通大（八木秀樹先生、電通大）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平成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日（木）～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日（金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）、関西学院大（井坂元彦先生、関西学院大）、 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ISEC</a:t>
            </a:r>
            <a:r>
              <a:rPr lang="ja-JP" altLang="en-US" dirty="0" err="1" smtClean="0">
                <a:solidFill>
                  <a:schemeClr val="accent2">
                    <a:lumMod val="50000"/>
                  </a:schemeClr>
                </a:solidFill>
              </a:rPr>
              <a:t>、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WBS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との合同研究会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63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a typeface="ＭＳ ゴシック" pitchFamily="49" charset="-128"/>
              </a:rPr>
              <a:t>研究専門委員会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>
                <a:ea typeface="ＭＳ ゴシック" pitchFamily="49" charset="-128"/>
              </a:rPr>
              <a:t>第一回専門委員会</a:t>
            </a:r>
            <a:r>
              <a:rPr lang="ja-JP" altLang="en-US" dirty="0"/>
              <a:t>（平成</a:t>
            </a:r>
            <a:r>
              <a:rPr lang="en-US" altLang="ja-JP" dirty="0"/>
              <a:t>24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25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金</a:t>
            </a:r>
            <a:r>
              <a:rPr lang="en-US" altLang="ja-JP" dirty="0" smtClean="0"/>
              <a:t>)</a:t>
            </a:r>
            <a:r>
              <a:rPr lang="ja-JP" altLang="en-US" dirty="0"/>
              <a:t>）、福岡県立飯塚研究開発</a:t>
            </a:r>
            <a:r>
              <a:rPr lang="ja-JP" altLang="en-US" dirty="0" smtClean="0"/>
              <a:t>センター</a:t>
            </a:r>
            <a:endParaRPr lang="en-US" altLang="ja-JP" dirty="0" smtClean="0"/>
          </a:p>
          <a:p>
            <a:r>
              <a:rPr lang="zh-TW" altLang="en-US" dirty="0" smtClean="0">
                <a:ea typeface="ＭＳ ゴシック" pitchFamily="49" charset="-128"/>
              </a:rPr>
              <a:t>第</a:t>
            </a:r>
            <a:r>
              <a:rPr lang="ja-JP" altLang="en-US" dirty="0" smtClean="0">
                <a:ea typeface="ＭＳ ゴシック" pitchFamily="49" charset="-128"/>
              </a:rPr>
              <a:t>二</a:t>
            </a:r>
            <a:r>
              <a:rPr lang="zh-TW" altLang="en-US" dirty="0" smtClean="0">
                <a:ea typeface="ＭＳ ゴシック" pitchFamily="49" charset="-128"/>
              </a:rPr>
              <a:t>回</a:t>
            </a:r>
            <a:r>
              <a:rPr lang="zh-TW" altLang="en-US" dirty="0">
                <a:ea typeface="ＭＳ ゴシック" pitchFamily="49" charset="-128"/>
              </a:rPr>
              <a:t>専門</a:t>
            </a:r>
            <a:r>
              <a:rPr lang="zh-TW" altLang="en-US" dirty="0" smtClean="0">
                <a:ea typeface="ＭＳ ゴシック" pitchFamily="49" charset="-128"/>
              </a:rPr>
              <a:t>委員会</a:t>
            </a:r>
            <a:r>
              <a:rPr lang="ja-JP" altLang="en-US" dirty="0"/>
              <a:t>（平成</a:t>
            </a:r>
            <a:r>
              <a:rPr lang="en-US" altLang="ja-JP" dirty="0"/>
              <a:t>24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19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木</a:t>
            </a:r>
            <a:r>
              <a:rPr lang="en-US" altLang="ja-JP" dirty="0" smtClean="0"/>
              <a:t>)</a:t>
            </a:r>
            <a:r>
              <a:rPr lang="ja-JP" altLang="en-US" dirty="0" smtClean="0"/>
              <a:t>）、豊田工大</a:t>
            </a:r>
            <a:endParaRPr lang="en-US" altLang="ja-JP" dirty="0" smtClean="0"/>
          </a:p>
          <a:p>
            <a:r>
              <a:rPr lang="en-US" altLang="ja-JP" dirty="0">
                <a:ea typeface="ＭＳ ゴシック" pitchFamily="49" charset="-128"/>
              </a:rPr>
              <a:t>SITA</a:t>
            </a:r>
            <a:r>
              <a:rPr lang="ja-JP" altLang="en-US" dirty="0">
                <a:ea typeface="ＭＳ ゴシック" pitchFamily="49" charset="-128"/>
              </a:rPr>
              <a:t>サブソサイエティ・</a:t>
            </a:r>
            <a:r>
              <a:rPr lang="en-US" altLang="ja-JP" dirty="0" smtClean="0">
                <a:ea typeface="ＭＳ ゴシック" pitchFamily="49" charset="-128"/>
              </a:rPr>
              <a:t>IT</a:t>
            </a:r>
            <a:r>
              <a:rPr lang="ja-JP" altLang="en-US" dirty="0">
                <a:ea typeface="ＭＳ ゴシック" pitchFamily="49" charset="-128"/>
              </a:rPr>
              <a:t>専門</a:t>
            </a:r>
            <a:r>
              <a:rPr lang="ja-JP" altLang="en-US" dirty="0" smtClean="0">
                <a:ea typeface="ＭＳ ゴシック" pitchFamily="49" charset="-128"/>
              </a:rPr>
              <a:t>委員会 </a:t>
            </a:r>
            <a:r>
              <a:rPr lang="ja-JP" altLang="en-US" dirty="0">
                <a:ea typeface="ＭＳ ゴシック" pitchFamily="49" charset="-128"/>
              </a:rPr>
              <a:t>合同</a:t>
            </a:r>
            <a:r>
              <a:rPr lang="ja-JP" altLang="en-US" dirty="0" smtClean="0">
                <a:ea typeface="ＭＳ ゴシック" pitchFamily="49" charset="-128"/>
              </a:rPr>
              <a:t>委員会</a:t>
            </a:r>
            <a:r>
              <a:rPr lang="ja-JP" altLang="en-US" dirty="0" smtClean="0"/>
              <a:t>（同上）</a:t>
            </a:r>
            <a:endParaRPr lang="en-US" altLang="ja-JP" dirty="0" smtClean="0"/>
          </a:p>
          <a:p>
            <a:r>
              <a:rPr lang="ja-JP" altLang="en-US" dirty="0" smtClean="0">
                <a:ea typeface="ＭＳ ゴシック" pitchFamily="49" charset="-128"/>
              </a:rPr>
              <a:t>第三回専門</a:t>
            </a:r>
            <a:r>
              <a:rPr lang="ja-JP" altLang="en-US" dirty="0">
                <a:ea typeface="ＭＳ ゴシック" pitchFamily="49" charset="-128"/>
              </a:rPr>
              <a:t>委員会</a:t>
            </a:r>
            <a:r>
              <a:rPr lang="ja-JP" altLang="en-US" dirty="0"/>
              <a:t>（平成</a:t>
            </a:r>
            <a:r>
              <a:rPr lang="en-US" altLang="ja-JP" dirty="0"/>
              <a:t>24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11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火</a:t>
            </a:r>
            <a:r>
              <a:rPr lang="en-US" altLang="ja-JP" dirty="0" smtClean="0"/>
              <a:t>)</a:t>
            </a:r>
            <a:r>
              <a:rPr lang="ja-JP" altLang="en-US" dirty="0" smtClean="0"/>
              <a:t>）、別府湾ロイヤルホテル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6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a typeface="ＭＳ ゴシック" pitchFamily="49" charset="-128"/>
              </a:rPr>
              <a:t>企画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>
                <a:ea typeface="ＭＳ ゴシック" pitchFamily="49" charset="-128"/>
              </a:rPr>
              <a:t>情報理論研究専門委員会３０周年記念事業</a:t>
            </a:r>
            <a:r>
              <a:rPr kumimoji="1" lang="ja-JP" altLang="en-US" dirty="0" smtClean="0"/>
              <a:t>、技報の</a:t>
            </a:r>
            <a:r>
              <a:rPr kumimoji="1" lang="en-US" altLang="ja-JP" dirty="0" smtClean="0"/>
              <a:t>DVD</a:t>
            </a:r>
            <a:r>
              <a:rPr kumimoji="1" lang="ja-JP" altLang="en-US" dirty="0" smtClean="0"/>
              <a:t>化</a:t>
            </a:r>
            <a:endParaRPr kumimoji="1" lang="en-US" altLang="ja-JP" dirty="0" smtClean="0"/>
          </a:p>
          <a:p>
            <a:r>
              <a:rPr kumimoji="1" lang="ja-JP" altLang="en-US" dirty="0" smtClean="0">
                <a:ea typeface="ＭＳ ゴシック" pitchFamily="49" charset="-128"/>
              </a:rPr>
              <a:t>パネルディスカッション：情報理論・符号理論の教え方</a:t>
            </a:r>
            <a:r>
              <a:rPr kumimoji="1" lang="ja-JP" altLang="en-US" dirty="0" smtClean="0"/>
              <a:t>（ソサイエティ大会（富山大）、平成</a:t>
            </a:r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年</a:t>
            </a:r>
            <a:r>
              <a:rPr lang="en-US" altLang="ja-JP" dirty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日）、オーガナイザ：大橋正良</a:t>
            </a:r>
            <a:r>
              <a:rPr lang="en-US" altLang="zh-TW" dirty="0" smtClean="0"/>
              <a:t>(</a:t>
            </a:r>
            <a:r>
              <a:rPr lang="en-US" altLang="zh-TW" dirty="0"/>
              <a:t>ATR</a:t>
            </a:r>
            <a:r>
              <a:rPr lang="en-US" altLang="zh-TW" dirty="0" smtClean="0"/>
              <a:t>)</a:t>
            </a:r>
            <a:r>
              <a:rPr lang="ja-JP" altLang="en-US" dirty="0"/>
              <a:t>、</a:t>
            </a:r>
            <a:r>
              <a:rPr lang="ja-JP" altLang="en-US" dirty="0" smtClean="0"/>
              <a:t>植松友彦</a:t>
            </a:r>
            <a:r>
              <a:rPr lang="en-US" altLang="zh-TW" dirty="0" smtClean="0"/>
              <a:t>(</a:t>
            </a:r>
            <a:r>
              <a:rPr lang="ja-JP" altLang="en-US" dirty="0" smtClean="0"/>
              <a:t>東工大</a:t>
            </a:r>
            <a:r>
              <a:rPr lang="en-US" altLang="zh-TW" dirty="0" smtClean="0"/>
              <a:t>)</a:t>
            </a:r>
          </a:p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チュートリアル：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J. Wolf 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の情報理論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（総合大会（岐阜大）、平成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19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日～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22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日）、オーガナイザ：鎌部浩（岐阜大）、植松友彦（東工大）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20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ja-JP" dirty="0"/>
              <a:t>SITA</a:t>
            </a:r>
            <a:r>
              <a:rPr lang="ja-JP" altLang="en-US" dirty="0"/>
              <a:t>サブソ活動概要・展望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20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サブソサエティ長　若杉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耕一郎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28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SITA2012</a:t>
            </a:r>
            <a:r>
              <a:rPr lang="ja-JP" altLang="en-US" dirty="0" smtClean="0"/>
              <a:t>中間報告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48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SITA2012</a:t>
            </a:r>
            <a:r>
              <a:rPr kumimoji="1" lang="ja-JP" altLang="en-US" dirty="0" smtClean="0"/>
              <a:t>実行委員長　竹内純一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24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SITA2012</a:t>
            </a:r>
            <a:r>
              <a:rPr lang="ja-JP" altLang="en-US" dirty="0" smtClean="0"/>
              <a:t>中間報告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会期：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(</a:t>
            </a:r>
            <a:r>
              <a:rPr lang="ja-JP" altLang="en-US" dirty="0" smtClean="0"/>
              <a:t>火</a:t>
            </a:r>
            <a:r>
              <a:rPr lang="en-US" altLang="ja-JP" dirty="0" smtClean="0"/>
              <a:t>)- 2012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14</a:t>
            </a:r>
            <a:r>
              <a:rPr lang="ja-JP" altLang="en-US" dirty="0" smtClean="0"/>
              <a:t>日</a:t>
            </a:r>
            <a:r>
              <a:rPr lang="en-US" altLang="ja-JP" dirty="0" smtClean="0"/>
              <a:t>(</a:t>
            </a:r>
            <a:r>
              <a:rPr lang="ja-JP" altLang="en-US" dirty="0" smtClean="0"/>
              <a:t>金</a:t>
            </a:r>
            <a:r>
              <a:rPr lang="en-US" altLang="ja-JP" dirty="0" smtClean="0"/>
              <a:t>)</a:t>
            </a:r>
          </a:p>
          <a:p>
            <a:r>
              <a:rPr kumimoji="1" lang="ja-JP" altLang="en-US" dirty="0" smtClean="0"/>
              <a:t>場所：別府湾ロイヤルホテル</a:t>
            </a:r>
            <a:r>
              <a:rPr kumimoji="1" lang="en-US" altLang="ja-JP" dirty="0" smtClean="0"/>
              <a:t>(</a:t>
            </a:r>
            <a:r>
              <a:rPr lang="zh-TW" altLang="en-US" dirty="0" smtClean="0"/>
              <a:t>大分県速見郡日出町</a:t>
            </a:r>
            <a:r>
              <a:rPr kumimoji="1" lang="en-US" altLang="ja-JP" dirty="0" smtClean="0"/>
              <a:t>)</a:t>
            </a:r>
            <a:endParaRPr lang="en-US" altLang="ja-JP" dirty="0" smtClean="0"/>
          </a:p>
          <a:p>
            <a:r>
              <a:rPr lang="ja-JP" altLang="en-US" dirty="0" smtClean="0"/>
              <a:t>主催：電子情報通信学会　基礎・境界ソサイエティ　情報理論とその応用サブソサイエティ</a:t>
            </a:r>
            <a:endParaRPr lang="en-US" altLang="ja-JP" dirty="0" smtClean="0"/>
          </a:p>
          <a:p>
            <a:r>
              <a:rPr lang="ja-JP" altLang="en-US" dirty="0" smtClean="0"/>
              <a:t>共催：</a:t>
            </a:r>
            <a:r>
              <a:rPr lang="en-US" altLang="ja-JP" dirty="0" smtClean="0"/>
              <a:t>IEEE Information Theory Society, Japan Chapter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九州大学　グローバル</a:t>
            </a:r>
            <a:r>
              <a:rPr lang="en-US" altLang="ja-JP" dirty="0" smtClean="0"/>
              <a:t>COE</a:t>
            </a:r>
            <a:r>
              <a:rPr lang="ja-JP" altLang="en-US" dirty="0" smtClean="0"/>
              <a:t>プログラム 「マス・フォア・インダストリ教育研究拠点」 </a:t>
            </a:r>
            <a:endParaRPr lang="en-US" altLang="ja-JP" dirty="0" smtClean="0"/>
          </a:p>
          <a:p>
            <a:r>
              <a:rPr lang="ja-JP" altLang="en-US" dirty="0" smtClean="0"/>
              <a:t>後援：九州大学　大学院システム情報科学府・大学院システム情報科学研究院</a:t>
            </a:r>
            <a:endParaRPr lang="en-US" altLang="ja-JP" dirty="0" smtClean="0"/>
          </a:p>
          <a:p>
            <a:r>
              <a:rPr lang="ja-JP" altLang="en-US" dirty="0" smtClean="0"/>
              <a:t>協賛：日本応用数理学会 、</a:t>
            </a:r>
            <a:r>
              <a:rPr lang="en-US" altLang="ja-JP" dirty="0" smtClean="0"/>
              <a:t>IEEE Fukuoka Section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情報処理学会</a:t>
            </a:r>
            <a:endParaRPr lang="en-US" altLang="ja-JP" dirty="0" smtClean="0"/>
          </a:p>
          <a:p>
            <a:r>
              <a:rPr lang="ja-JP" altLang="en-US" dirty="0" smtClean="0"/>
              <a:t>発表論文数</a:t>
            </a:r>
            <a:r>
              <a:rPr lang="en-US" altLang="ja-JP" dirty="0" smtClean="0"/>
              <a:t>: 126</a:t>
            </a:r>
            <a:r>
              <a:rPr lang="ja-JP" altLang="en-US" dirty="0" smtClean="0"/>
              <a:t>件 </a:t>
            </a:r>
            <a:r>
              <a:rPr lang="en-US" altLang="ja-JP" dirty="0" smtClean="0"/>
              <a:t>(43</a:t>
            </a:r>
            <a:r>
              <a:rPr lang="ja-JP" altLang="en-US" dirty="0" smtClean="0"/>
              <a:t>セッション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参加者数</a:t>
            </a:r>
            <a:r>
              <a:rPr lang="en-US" altLang="ja-JP" dirty="0" smtClean="0"/>
              <a:t>: 193</a:t>
            </a:r>
            <a:r>
              <a:rPr lang="ja-JP" altLang="en-US" dirty="0" smtClean="0"/>
              <a:t>名 </a:t>
            </a:r>
            <a:r>
              <a:rPr lang="en-US" altLang="ja-JP" dirty="0" smtClean="0"/>
              <a:t>(</a:t>
            </a:r>
            <a:r>
              <a:rPr lang="ja-JP" altLang="en-US" dirty="0" smtClean="0"/>
              <a:t>一般</a:t>
            </a:r>
            <a:r>
              <a:rPr lang="en-US" altLang="ja-JP" dirty="0" smtClean="0"/>
              <a:t>117</a:t>
            </a:r>
            <a:r>
              <a:rPr lang="ja-JP" altLang="en-US" dirty="0" smtClean="0"/>
              <a:t>名、学生</a:t>
            </a:r>
            <a:r>
              <a:rPr lang="en-US" altLang="ja-JP" dirty="0" smtClean="0"/>
              <a:t>76</a:t>
            </a:r>
            <a:r>
              <a:rPr lang="ja-JP" altLang="en-US" dirty="0" smtClean="0"/>
              <a:t>名。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6</a:t>
            </a:r>
            <a:r>
              <a:rPr lang="ja-JP" altLang="en-US" dirty="0" smtClean="0"/>
              <a:t>日現在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99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SITA2012</a:t>
            </a:r>
            <a:r>
              <a:rPr kumimoji="1" lang="ja-JP" altLang="en-US" dirty="0" smtClean="0"/>
              <a:t>実行委員会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b="1" dirty="0" smtClean="0"/>
              <a:t>実行委員長</a:t>
            </a:r>
            <a:r>
              <a:rPr lang="en-US" altLang="ja-JP" b="1" dirty="0" smtClean="0"/>
              <a:t>		</a:t>
            </a:r>
            <a:r>
              <a:rPr lang="ja-JP" altLang="en-US" dirty="0" smtClean="0"/>
              <a:t>竹内　純一（九州大学） </a:t>
            </a:r>
            <a:endParaRPr lang="en-US" altLang="ja-JP" dirty="0" smtClean="0"/>
          </a:p>
          <a:p>
            <a:r>
              <a:rPr lang="ja-JP" altLang="en-US" b="1" dirty="0" smtClean="0"/>
              <a:t>プログラム委員長</a:t>
            </a:r>
            <a:r>
              <a:rPr lang="en-US" altLang="ja-JP" b="1" dirty="0" smtClean="0"/>
              <a:t>	</a:t>
            </a:r>
            <a:r>
              <a:rPr lang="ja-JP" altLang="en-US" dirty="0" smtClean="0"/>
              <a:t>和田山　正（名古屋工業大学） </a:t>
            </a:r>
            <a:endParaRPr lang="en-US" altLang="ja-JP" dirty="0" smtClean="0"/>
          </a:p>
          <a:p>
            <a:r>
              <a:rPr lang="ja-JP" altLang="en-US" b="1" dirty="0" smtClean="0"/>
              <a:t>総務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實松　豊（九州大学）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小野　廣隆（九州大学） </a:t>
            </a:r>
            <a:endParaRPr lang="en-US" altLang="ja-JP" dirty="0" smtClean="0"/>
          </a:p>
          <a:p>
            <a:r>
              <a:rPr lang="ja-JP" altLang="en-US" b="1" dirty="0" smtClean="0"/>
              <a:t>会計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高橋　規一（九州大学）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緒方　将人（九州産業大学） </a:t>
            </a:r>
            <a:endParaRPr lang="en-US" altLang="ja-JP" dirty="0" smtClean="0"/>
          </a:p>
          <a:p>
            <a:r>
              <a:rPr lang="ja-JP" altLang="en-US" b="1" dirty="0" smtClean="0"/>
              <a:t>登録・広報・渉外</a:t>
            </a:r>
            <a:r>
              <a:rPr lang="en-US" altLang="ja-JP" b="1" dirty="0" smtClean="0"/>
              <a:t>	</a:t>
            </a:r>
            <a:r>
              <a:rPr lang="ja-JP" altLang="en-US" dirty="0" smtClean="0"/>
              <a:t>上原　聡（北九州市立大学）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来嶋　秀治（九州大学）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安永　憲司（九州先端科学技術研究所） </a:t>
            </a:r>
            <a:endParaRPr lang="en-US" altLang="ja-JP" dirty="0" smtClean="0"/>
          </a:p>
          <a:p>
            <a:r>
              <a:rPr lang="ja-JP" altLang="en-US" b="1" dirty="0" smtClean="0"/>
              <a:t>出版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三村　和史（広島市立大学）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藤崎　礼志（金沢大学） </a:t>
            </a:r>
            <a:endParaRPr lang="en-US" altLang="ja-JP" dirty="0" smtClean="0"/>
          </a:p>
          <a:p>
            <a:r>
              <a:rPr lang="ja-JP" altLang="en-US" b="1" dirty="0" smtClean="0"/>
              <a:t>会場</a:t>
            </a:r>
            <a:r>
              <a:rPr lang="en-US" altLang="ja-JP" b="1" dirty="0" smtClean="0"/>
              <a:t>			</a:t>
            </a:r>
            <a:r>
              <a:rPr lang="en-US" altLang="ja-JP" dirty="0" smtClean="0"/>
              <a:t>KHAN Muhammad </a:t>
            </a:r>
            <a:r>
              <a:rPr lang="en-US" altLang="ja-JP" dirty="0" err="1" smtClean="0"/>
              <a:t>Tahir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Abbas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　　　　　　　　　　　　　　　　　（立命館アジア太平洋大学）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川喜田　雅則（九州大学） </a:t>
            </a:r>
            <a:endParaRPr lang="en-US" altLang="ja-JP" dirty="0" smtClean="0"/>
          </a:p>
          <a:p>
            <a:r>
              <a:rPr lang="ja-JP" altLang="en-US" b="1" dirty="0" smtClean="0"/>
              <a:t>無任所</a:t>
            </a:r>
            <a:r>
              <a:rPr lang="en-US" altLang="ja-JP" b="1" dirty="0" smtClean="0"/>
              <a:t>		</a:t>
            </a:r>
            <a:r>
              <a:rPr lang="ja-JP" altLang="en-US" dirty="0" smtClean="0"/>
              <a:t>戒田　高康（近畿大学）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76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SITA2012</a:t>
            </a:r>
            <a:r>
              <a:rPr kumimoji="1" lang="ja-JP" altLang="en-US" dirty="0" smtClean="0"/>
              <a:t>プログラム委員会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b="1" dirty="0" smtClean="0"/>
              <a:t>プログラム委員長</a:t>
            </a:r>
            <a:r>
              <a:rPr lang="en-US" altLang="ja-JP" b="1" dirty="0" smtClean="0"/>
              <a:t>	</a:t>
            </a:r>
            <a:r>
              <a:rPr lang="ja-JP" altLang="en-US" dirty="0" smtClean="0"/>
              <a:t>和田山　正（名古屋工業大学） </a:t>
            </a:r>
            <a:endParaRPr lang="en-US" altLang="ja-JP" dirty="0" smtClean="0"/>
          </a:p>
          <a:p>
            <a:r>
              <a:rPr lang="ja-JP" altLang="en-US" b="1" dirty="0" smtClean="0"/>
              <a:t>幹事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野村　亮（専修大学） </a:t>
            </a:r>
            <a:endParaRPr lang="en-US" altLang="ja-JP" dirty="0" smtClean="0"/>
          </a:p>
          <a:p>
            <a:r>
              <a:rPr lang="ja-JP" altLang="en-US" b="1" dirty="0" smtClean="0"/>
              <a:t>委員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渡辺　峻（徳島大学）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村松　純（</a:t>
            </a:r>
            <a:r>
              <a:rPr lang="en-US" altLang="ja-JP" dirty="0" smtClean="0"/>
              <a:t>NTT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笠井　健太（東京工業大学）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松井　一（豊田工業大学）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八木　秀樹（電気通信大学）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岡本　英二（名古屋工業大学）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臼田　毅（愛知県立大学）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岩本　貢（電気通信大学）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			</a:t>
            </a:r>
            <a:r>
              <a:rPr lang="ja-JP" altLang="en-US" dirty="0" smtClean="0"/>
              <a:t>三村　和史（広島市立大学）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95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ISITA2012</a:t>
            </a:r>
            <a:r>
              <a:rPr lang="ja-JP" altLang="en-US" dirty="0" smtClean="0"/>
              <a:t>実施</a:t>
            </a:r>
            <a:r>
              <a:rPr kumimoji="1" lang="ja-JP" altLang="en-US" dirty="0" smtClean="0"/>
              <a:t>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42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ISITA2012</a:t>
            </a:r>
            <a:r>
              <a:rPr kumimoji="1" lang="ja-JP" altLang="en-US" dirty="0" smtClean="0"/>
              <a:t>実行委員長　藤原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融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53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79626" y="764704"/>
            <a:ext cx="6396830" cy="452236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555776" y="523564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http://www.isita.ieice.org/2012/</a:t>
            </a:r>
            <a:endParaRPr lang="ja-JP" alt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60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0861" y="0"/>
            <a:ext cx="1590938" cy="112474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ISITA 2012 Dates &amp; Venue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3500" dirty="0" smtClean="0">
                <a:solidFill>
                  <a:srgbClr val="FF0000"/>
                </a:solidFill>
              </a:rPr>
              <a:t>October </a:t>
            </a:r>
            <a:r>
              <a:rPr lang="en-US" altLang="ja-JP" sz="3500" dirty="0">
                <a:solidFill>
                  <a:srgbClr val="FF0000"/>
                </a:solidFill>
              </a:rPr>
              <a:t>28-31, </a:t>
            </a:r>
            <a:r>
              <a:rPr lang="en-US" altLang="ja-JP" sz="3500" dirty="0" smtClean="0">
                <a:solidFill>
                  <a:srgbClr val="FF0000"/>
                </a:solidFill>
              </a:rPr>
              <a:t>2012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sz="3000" dirty="0"/>
              <a:t>October 28(Sun) Welcome Reception</a:t>
            </a:r>
          </a:p>
          <a:p>
            <a:pPr marL="0" indent="0">
              <a:buNone/>
            </a:pPr>
            <a:r>
              <a:rPr lang="en-US" altLang="ja-JP" sz="3000" dirty="0"/>
              <a:t>	October 29(Mon)-31(Wed)</a:t>
            </a:r>
          </a:p>
          <a:p>
            <a:pPr marL="0" indent="0">
              <a:buNone/>
            </a:pPr>
            <a:r>
              <a:rPr lang="en-US" altLang="ja-JP" sz="3000" dirty="0"/>
              <a:t>		</a:t>
            </a:r>
            <a:r>
              <a:rPr lang="en-US" altLang="ja-JP" sz="3000" dirty="0" smtClean="0"/>
              <a:t>2 Plenary Sessions</a:t>
            </a:r>
            <a:r>
              <a:rPr lang="ja-JP" altLang="en-US" sz="3000" dirty="0"/>
              <a:t> </a:t>
            </a:r>
            <a:r>
              <a:rPr lang="en-US" altLang="ja-JP" sz="3000" dirty="0" smtClean="0"/>
              <a:t>(29 &amp; 30)</a:t>
            </a:r>
            <a:endParaRPr lang="en-US" altLang="ja-JP" sz="3000" dirty="0"/>
          </a:p>
          <a:p>
            <a:pPr marL="0" indent="0">
              <a:buNone/>
            </a:pPr>
            <a:r>
              <a:rPr lang="en-US" altLang="ja-JP" sz="3000" dirty="0"/>
              <a:t>		</a:t>
            </a:r>
            <a:r>
              <a:rPr lang="en-US" altLang="ja-JP" sz="3000" dirty="0" smtClean="0"/>
              <a:t>39 Technical </a:t>
            </a:r>
            <a:r>
              <a:rPr lang="en-US" altLang="ja-JP" sz="3000" dirty="0"/>
              <a:t>Sessions</a:t>
            </a:r>
          </a:p>
          <a:p>
            <a:pPr marL="0" indent="0">
              <a:buNone/>
            </a:pPr>
            <a:r>
              <a:rPr lang="en-US" altLang="ja-JP" sz="3000" dirty="0"/>
              <a:t>		</a:t>
            </a:r>
            <a:r>
              <a:rPr lang="en-US" altLang="ja-JP" sz="3000" dirty="0" smtClean="0"/>
              <a:t>Banquet (30)</a:t>
            </a:r>
            <a:endParaRPr lang="ja-JP" altLang="en-US" sz="3000" dirty="0"/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sz="3500" dirty="0">
                <a:solidFill>
                  <a:srgbClr val="FF0000"/>
                </a:solidFill>
              </a:rPr>
              <a:t>Hawaii Convention </a:t>
            </a:r>
            <a:r>
              <a:rPr lang="en-US" altLang="ja-JP" sz="3500" dirty="0" smtClean="0">
                <a:solidFill>
                  <a:srgbClr val="FF0000"/>
                </a:solidFill>
              </a:rPr>
              <a:t>Center</a:t>
            </a:r>
            <a:endParaRPr lang="en-US" altLang="ja-JP" sz="3500" dirty="0"/>
          </a:p>
          <a:p>
            <a:pPr marL="0" indent="0">
              <a:buNone/>
            </a:pPr>
            <a:r>
              <a:rPr lang="en-US" altLang="ja-JP" sz="3500" dirty="0" smtClean="0"/>
              <a:t>                         Honolulu</a:t>
            </a:r>
            <a:r>
              <a:rPr lang="en-US" altLang="ja-JP" sz="3500" dirty="0"/>
              <a:t>, HI, USA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50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ISITA 2012 Sponsor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4873752"/>
          </a:xfrm>
        </p:spPr>
        <p:txBody>
          <a:bodyPr/>
          <a:lstStyle/>
          <a:p>
            <a:r>
              <a:rPr lang="en-US" altLang="ja-JP" sz="3200" b="1" dirty="0"/>
              <a:t>Sponsor</a:t>
            </a:r>
          </a:p>
          <a:p>
            <a:pPr lvl="1"/>
            <a:r>
              <a:rPr lang="en-US" altLang="ja-JP" dirty="0" smtClean="0"/>
              <a:t>Research Society </a:t>
            </a:r>
            <a:r>
              <a:rPr lang="en-US" altLang="ja-JP" dirty="0"/>
              <a:t>of Information Theory and </a:t>
            </a:r>
            <a:r>
              <a:rPr lang="en-US" altLang="ja-JP" dirty="0" smtClean="0"/>
              <a:t>its Applications</a:t>
            </a:r>
            <a:r>
              <a:rPr lang="en-US" altLang="ja-JP" dirty="0"/>
              <a:t>, </a:t>
            </a:r>
            <a:r>
              <a:rPr lang="en-US" altLang="ja-JP" dirty="0" smtClean="0"/>
              <a:t>IEICE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sz="3200" b="1" dirty="0"/>
              <a:t>Technical Co-Sponsors</a:t>
            </a:r>
          </a:p>
          <a:p>
            <a:pPr lvl="1"/>
            <a:r>
              <a:rPr lang="en-US" altLang="ja-JP" dirty="0"/>
              <a:t>IEEE Information Theory </a:t>
            </a:r>
            <a:r>
              <a:rPr lang="en-US" altLang="ja-JP" dirty="0" smtClean="0"/>
              <a:t>Society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en-US" altLang="ja-JP" dirty="0" smtClean="0"/>
              <a:t>Department </a:t>
            </a:r>
            <a:r>
              <a:rPr lang="en-US" altLang="ja-JP" dirty="0"/>
              <a:t>of Electrical Engineering,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en-US" altLang="ja-JP" sz="2100" dirty="0" smtClean="0"/>
              <a:t>University </a:t>
            </a:r>
            <a:r>
              <a:rPr lang="en-US" altLang="ja-JP" sz="2100" dirty="0"/>
              <a:t>of </a:t>
            </a:r>
            <a:r>
              <a:rPr lang="en-US" altLang="ja-JP" sz="2100" dirty="0" smtClean="0"/>
              <a:t>Hawaii</a:t>
            </a:r>
            <a:endParaRPr kumimoji="1" lang="ja-JP" altLang="en-US" sz="2100" dirty="0"/>
          </a:p>
        </p:txBody>
      </p:sp>
      <p:pic>
        <p:nvPicPr>
          <p:cNvPr id="2054" name="Picture 6" descr="C:\usr\home\00Active\ISITA2012\publicity\logo\logo\itsoc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19016" y="3929584"/>
            <a:ext cx="1200000" cy="1080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r\home\00Active\ISITA2012\publicity\logo\logo\hawaii-un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79016" y="53701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r\home\00Active\ISITA2012\publicity\logo\logo\SITA_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400994" cy="1080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r\home\00Active\ISITA2012\publicity\logo\logo\e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44904"/>
            <a:ext cx="1242353" cy="720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88755" cy="1123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15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Important Dates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en-US" altLang="ja-JP" b="1" dirty="0">
                <a:solidFill>
                  <a:srgbClr val="000000"/>
                </a:solidFill>
              </a:rPr>
              <a:t>Deadline for paper submission 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0000"/>
                </a:solidFill>
              </a:rPr>
              <a:t>	</a:t>
            </a:r>
            <a:r>
              <a:rPr lang="en-US" altLang="ja-JP" b="1" dirty="0" smtClean="0">
                <a:solidFill>
                  <a:srgbClr val="000000"/>
                </a:solidFill>
              </a:rPr>
              <a:t>		March </a:t>
            </a:r>
            <a:r>
              <a:rPr lang="en-US" altLang="ja-JP" b="1" dirty="0">
                <a:solidFill>
                  <a:srgbClr val="000000"/>
                </a:solidFill>
              </a:rPr>
              <a:t>28, </a:t>
            </a:r>
            <a:r>
              <a:rPr lang="en-US" altLang="ja-JP" b="1" dirty="0" smtClean="0">
                <a:solidFill>
                  <a:srgbClr val="000000"/>
                </a:solidFill>
              </a:rPr>
              <a:t>2012</a:t>
            </a:r>
            <a:r>
              <a:rPr lang="ja-JP" altLang="en-US" b="1" dirty="0" smtClean="0">
                <a:solidFill>
                  <a:srgbClr val="000000"/>
                </a:solidFill>
              </a:rPr>
              <a:t>→</a:t>
            </a:r>
            <a:r>
              <a:rPr lang="en-US" altLang="ja-JP" b="1" dirty="0" smtClean="0">
                <a:solidFill>
                  <a:srgbClr val="FF0000"/>
                </a:solidFill>
              </a:rPr>
              <a:t>May 5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Notification of paper acceptance 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0000"/>
                </a:solidFill>
              </a:rPr>
              <a:t>	</a:t>
            </a:r>
            <a:r>
              <a:rPr lang="en-US" altLang="ja-JP" b="1" dirty="0" smtClean="0">
                <a:solidFill>
                  <a:srgbClr val="000000"/>
                </a:solidFill>
              </a:rPr>
              <a:t>	Middle </a:t>
            </a:r>
            <a:r>
              <a:rPr lang="en-US" altLang="ja-JP" b="1" dirty="0">
                <a:solidFill>
                  <a:srgbClr val="000000"/>
                </a:solidFill>
              </a:rPr>
              <a:t>of June, </a:t>
            </a:r>
            <a:r>
              <a:rPr lang="en-US" altLang="ja-JP" b="1" dirty="0" smtClean="0">
                <a:solidFill>
                  <a:srgbClr val="000000"/>
                </a:solidFill>
              </a:rPr>
              <a:t>2012</a:t>
            </a:r>
            <a:r>
              <a:rPr lang="ja-JP" altLang="en-US" b="1" dirty="0" smtClean="0">
                <a:solidFill>
                  <a:srgbClr val="000000"/>
                </a:solidFill>
              </a:rPr>
              <a:t>→</a:t>
            </a:r>
            <a:r>
              <a:rPr lang="en-US" altLang="ja-JP" b="1" dirty="0" smtClean="0">
                <a:solidFill>
                  <a:srgbClr val="FF0000"/>
                </a:solidFill>
              </a:rPr>
              <a:t>July 23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Deadline for final paper </a:t>
            </a:r>
            <a:r>
              <a:rPr lang="en-US" altLang="ja-JP" b="1" dirty="0" smtClean="0">
                <a:solidFill>
                  <a:srgbClr val="000000"/>
                </a:solidFill>
              </a:rPr>
              <a:t>submission</a:t>
            </a:r>
          </a:p>
          <a:p>
            <a:pPr marL="0" indent="0" algn="r">
              <a:buNone/>
            </a:pPr>
            <a:r>
              <a:rPr lang="en-US" altLang="ja-JP" b="1" dirty="0" smtClean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July 18, </a:t>
            </a:r>
            <a:r>
              <a:rPr lang="en-US" altLang="ja-JP" b="1" dirty="0" smtClean="0">
                <a:solidFill>
                  <a:srgbClr val="000000"/>
                </a:solidFill>
              </a:rPr>
              <a:t>2012</a:t>
            </a:r>
            <a:r>
              <a:rPr lang="ja-JP" altLang="en-US" b="1" dirty="0" smtClean="0">
                <a:solidFill>
                  <a:srgbClr val="000000"/>
                </a:solidFill>
              </a:rPr>
              <a:t>→</a:t>
            </a:r>
            <a:r>
              <a:rPr lang="en-US" altLang="ja-JP" b="1" dirty="0" smtClean="0">
                <a:solidFill>
                  <a:srgbClr val="FF0000"/>
                </a:solidFill>
              </a:rPr>
              <a:t>August 10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Deadline for author registration 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en-US" altLang="ja-JP" b="1" dirty="0" smtClean="0">
                <a:solidFill>
                  <a:srgbClr val="000000"/>
                </a:solidFill>
              </a:rPr>
              <a:t>July </a:t>
            </a:r>
            <a:r>
              <a:rPr lang="en-US" altLang="ja-JP" b="1" dirty="0">
                <a:solidFill>
                  <a:srgbClr val="000000"/>
                </a:solidFill>
              </a:rPr>
              <a:t>18</a:t>
            </a:r>
            <a:r>
              <a:rPr lang="en-US" altLang="ja-JP" b="1" dirty="0"/>
              <a:t>, </a:t>
            </a:r>
            <a:r>
              <a:rPr lang="en-US" altLang="ja-JP" b="1" dirty="0" smtClean="0"/>
              <a:t>2012</a:t>
            </a:r>
            <a:r>
              <a:rPr lang="ja-JP" altLang="en-US" b="1" dirty="0"/>
              <a:t>→</a:t>
            </a:r>
            <a:r>
              <a:rPr lang="en-US" altLang="ja-JP" b="1" dirty="0">
                <a:solidFill>
                  <a:srgbClr val="FF0000"/>
                </a:solidFill>
              </a:rPr>
              <a:t>August 10</a:t>
            </a:r>
          </a:p>
          <a:p>
            <a:pPr marL="0" indent="0" algn="r">
              <a:buNone/>
            </a:pPr>
            <a:endParaRPr kumimoji="1" lang="ja-JP" altLang="en-US" dirty="0"/>
          </a:p>
        </p:txBody>
      </p:sp>
      <p:pic>
        <p:nvPicPr>
          <p:cNvPr id="4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88755" cy="1123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90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講演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招待講演</a:t>
            </a:r>
            <a:endParaRPr lang="en-US" altLang="ja-JP" dirty="0" smtClean="0"/>
          </a:p>
          <a:p>
            <a:pPr lvl="1"/>
            <a:r>
              <a:rPr lang="en-US" altLang="ja-JP" dirty="0"/>
              <a:t>“ </a:t>
            </a:r>
            <a:r>
              <a:rPr lang="en-US" altLang="ja-JP" dirty="0" smtClean="0"/>
              <a:t>Towards </a:t>
            </a:r>
            <a:r>
              <a:rPr lang="en-US" altLang="ja-JP" dirty="0"/>
              <a:t>an Information Theory for Large </a:t>
            </a:r>
            <a:r>
              <a:rPr lang="en-US" altLang="ja-JP" dirty="0" smtClean="0"/>
              <a:t>Networks” 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Michelle </a:t>
            </a:r>
            <a:r>
              <a:rPr lang="en-US" altLang="ja-JP" dirty="0" err="1" smtClean="0">
                <a:solidFill>
                  <a:srgbClr val="FF0000"/>
                </a:solidFill>
              </a:rPr>
              <a:t>Effros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(California </a:t>
            </a:r>
            <a:r>
              <a:rPr lang="en-US" altLang="ja-JP" dirty="0"/>
              <a:t>Institute of </a:t>
            </a:r>
            <a:r>
              <a:rPr lang="en-US" altLang="ja-JP" dirty="0" smtClean="0"/>
              <a:t>Technology) </a:t>
            </a:r>
          </a:p>
          <a:p>
            <a:pPr lvl="1"/>
            <a:r>
              <a:rPr lang="en-US" altLang="ja-JP" dirty="0" smtClean="0"/>
              <a:t>“</a:t>
            </a:r>
            <a:r>
              <a:rPr lang="en-US" altLang="ja-JP" dirty="0" err="1" smtClean="0"/>
              <a:t>Polymatroidal</a:t>
            </a:r>
            <a:r>
              <a:rPr lang="en-US" altLang="ja-JP" dirty="0" smtClean="0"/>
              <a:t> </a:t>
            </a:r>
            <a:r>
              <a:rPr lang="en-US" altLang="ja-JP" dirty="0"/>
              <a:t>Structures in Multi-User </a:t>
            </a:r>
            <a:r>
              <a:rPr lang="en-US" altLang="ja-JP" dirty="0" smtClean="0"/>
              <a:t>Coding” </a:t>
            </a:r>
            <a:br>
              <a:rPr lang="en-US" altLang="ja-JP" dirty="0" smtClean="0"/>
            </a:br>
            <a:r>
              <a:rPr lang="en-US" altLang="ja-JP" dirty="0" err="1" smtClean="0">
                <a:solidFill>
                  <a:srgbClr val="FF0000"/>
                </a:solidFill>
              </a:rPr>
              <a:t>Te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Sun </a:t>
            </a:r>
            <a:r>
              <a:rPr lang="en-US" altLang="ja-JP" dirty="0" smtClean="0">
                <a:solidFill>
                  <a:srgbClr val="FF0000"/>
                </a:solidFill>
              </a:rPr>
              <a:t>Han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(National </a:t>
            </a:r>
            <a:r>
              <a:rPr lang="en-US" altLang="ja-JP" dirty="0"/>
              <a:t>Institute of Information and Communications </a:t>
            </a:r>
            <a:r>
              <a:rPr lang="en-US" altLang="ja-JP" dirty="0" smtClean="0"/>
              <a:t>Technology)</a:t>
            </a:r>
          </a:p>
          <a:p>
            <a:r>
              <a:rPr lang="ja-JP" altLang="en-US" dirty="0"/>
              <a:t>一般講演</a:t>
            </a:r>
            <a:endParaRPr lang="en-US" altLang="ja-JP" dirty="0"/>
          </a:p>
          <a:p>
            <a:pPr lvl="1"/>
            <a:r>
              <a:rPr lang="en-US" altLang="ja-JP" dirty="0" smtClean="0"/>
              <a:t>39</a:t>
            </a:r>
            <a:r>
              <a:rPr lang="ja-JP" altLang="en-US" dirty="0" smtClean="0"/>
              <a:t>セッション</a:t>
            </a:r>
            <a:r>
              <a:rPr lang="ja-JP" altLang="en-US" dirty="0"/>
              <a:t>　</a:t>
            </a:r>
            <a:r>
              <a:rPr lang="en-US" altLang="ja-JP" dirty="0"/>
              <a:t>(5</a:t>
            </a:r>
            <a:r>
              <a:rPr lang="ja-JP" altLang="en-US" dirty="0" smtClean="0"/>
              <a:t>パラ</a:t>
            </a:r>
            <a:r>
              <a:rPr lang="ja-JP" altLang="en-US" dirty="0"/>
              <a:t>レル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en-US" altLang="ja-JP" dirty="0" smtClean="0"/>
              <a:t>167</a:t>
            </a:r>
            <a:r>
              <a:rPr lang="ja-JP" altLang="en-US" dirty="0" smtClean="0"/>
              <a:t>掲載論文</a:t>
            </a:r>
            <a:endParaRPr lang="en-US" altLang="ja-JP" dirty="0"/>
          </a:p>
          <a:p>
            <a:pPr lvl="2"/>
            <a:r>
              <a:rPr lang="en-US" altLang="ja-JP" dirty="0" smtClean="0"/>
              <a:t>no </a:t>
            </a:r>
            <a:r>
              <a:rPr lang="en-US" altLang="ja-JP" dirty="0"/>
              <a:t>show  3</a:t>
            </a:r>
            <a:r>
              <a:rPr lang="ja-JP" altLang="en-US" dirty="0" smtClean="0"/>
              <a:t>件（</a:t>
            </a:r>
            <a:r>
              <a:rPr lang="ja-JP" altLang="en-US" dirty="0"/>
              <a:t>内</a:t>
            </a:r>
            <a:r>
              <a:rPr lang="en-US" altLang="ja-JP" dirty="0"/>
              <a:t>2</a:t>
            </a:r>
            <a:r>
              <a:rPr lang="ja-JP" altLang="en-US" dirty="0"/>
              <a:t>件はハリケーンの為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投稿論文　</a:t>
            </a:r>
            <a:r>
              <a:rPr lang="en-US" altLang="ja-JP" dirty="0" smtClean="0"/>
              <a:t>207</a:t>
            </a:r>
            <a:r>
              <a:rPr lang="ja-JP" altLang="en-US" dirty="0" smtClean="0"/>
              <a:t>件、採録論文　</a:t>
            </a:r>
            <a:r>
              <a:rPr lang="en-US" altLang="ja-JP" dirty="0" smtClean="0"/>
              <a:t>172</a:t>
            </a:r>
            <a:r>
              <a:rPr lang="ja-JP" altLang="en-US" dirty="0" smtClean="0"/>
              <a:t>件 </a:t>
            </a:r>
            <a:r>
              <a:rPr lang="en-US" altLang="ja-JP" dirty="0" smtClean="0"/>
              <a:t>(</a:t>
            </a:r>
            <a:r>
              <a:rPr lang="ja-JP" altLang="en-US" dirty="0" smtClean="0"/>
              <a:t>採択率 </a:t>
            </a:r>
            <a:r>
              <a:rPr lang="en-US" altLang="ja-JP" dirty="0" smtClean="0"/>
              <a:t>83%)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88755" cy="1123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50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/>
              <a:t>情報理論とその応用サブソサイエティ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2012</a:t>
            </a:r>
            <a:r>
              <a:rPr lang="ja-JP" altLang="en-US" dirty="0" smtClean="0"/>
              <a:t>年度</a:t>
            </a:r>
            <a:r>
              <a:rPr lang="en-US" altLang="ja-JP" dirty="0" smtClean="0"/>
              <a:t> </a:t>
            </a:r>
            <a:r>
              <a:rPr lang="ja-JP" altLang="en-US" dirty="0" smtClean="0"/>
              <a:t>委員会構成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ja-JP" altLang="en-US" sz="2400" dirty="0" smtClean="0"/>
          </a:p>
          <a:p>
            <a:r>
              <a:rPr lang="ja-JP" altLang="en-US" sz="2400" dirty="0" smtClean="0"/>
              <a:t>サブソサイエティ長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</a:t>
            </a:r>
            <a:r>
              <a:rPr lang="ja-JP" altLang="en-US" sz="2400" dirty="0" smtClean="0"/>
              <a:t>若杉 耕一郎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京都工芸繊維大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副サブソサイエティ長	森田 啓義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電気通信大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庶務担当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和田山 正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名古屋工業大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会計担当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渋谷 智治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上智大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広報担当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岩本 貢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電気通信大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企画担当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植松 友彦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東京工業大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(SITA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西新 幹彦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信州大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(ISITA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落合 秀樹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横浜国立大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(WEB/ML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</a:t>
            </a:r>
            <a:r>
              <a:rPr lang="ja-JP" altLang="en-US" sz="2400" dirty="0" smtClean="0"/>
              <a:t>有村 光晴（湘南工科大</a:t>
            </a:r>
            <a:r>
              <a:rPr lang="en-US" altLang="ja-JP" sz="2400" dirty="0" smtClean="0"/>
              <a:t>)</a:t>
            </a:r>
          </a:p>
          <a:p>
            <a:r>
              <a:rPr lang="ja-JP" altLang="en-US" dirty="0"/>
              <a:t>委員</a:t>
            </a:r>
            <a:r>
              <a:rPr lang="en-US" altLang="ja-JP" dirty="0"/>
              <a:t>(</a:t>
            </a:r>
            <a:r>
              <a:rPr lang="ja-JP" altLang="en-US" dirty="0"/>
              <a:t>無任所</a:t>
            </a:r>
            <a:r>
              <a:rPr lang="en-US" altLang="ja-JP" dirty="0"/>
              <a:t>)		</a:t>
            </a:r>
            <a:r>
              <a:rPr lang="ja-JP" altLang="en-US" dirty="0"/>
              <a:t>古賀弘樹</a:t>
            </a:r>
            <a:r>
              <a:rPr lang="en-US" altLang="ja-JP" dirty="0"/>
              <a:t>(</a:t>
            </a:r>
            <a:r>
              <a:rPr lang="ja-JP" altLang="en-US" dirty="0"/>
              <a:t>筑波大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委員</a:t>
            </a:r>
            <a:r>
              <a:rPr lang="en-US" altLang="ja-JP" dirty="0"/>
              <a:t>(</a:t>
            </a:r>
            <a:r>
              <a:rPr lang="ja-JP" altLang="en-US" dirty="0"/>
              <a:t>無任所</a:t>
            </a:r>
            <a:r>
              <a:rPr lang="en-US" altLang="ja-JP" dirty="0"/>
              <a:t>)		</a:t>
            </a:r>
            <a:r>
              <a:rPr lang="ja-JP" altLang="en-US" dirty="0"/>
              <a:t>野上 保之</a:t>
            </a:r>
            <a:r>
              <a:rPr lang="en-US" altLang="ja-JP" dirty="0"/>
              <a:t>(</a:t>
            </a:r>
            <a:r>
              <a:rPr lang="ja-JP" altLang="en-US" dirty="0"/>
              <a:t>岡山大</a:t>
            </a:r>
            <a:r>
              <a:rPr lang="en-US" altLang="ja-JP" dirty="0" smtClean="0"/>
              <a:t>)</a:t>
            </a:r>
            <a:endParaRPr lang="en-US" altLang="ja-JP" sz="2400" dirty="0" smtClean="0"/>
          </a:p>
          <a:p>
            <a:r>
              <a:rPr lang="en-US" altLang="ja-JP" sz="2400" dirty="0" smtClean="0"/>
              <a:t>IT</a:t>
            </a:r>
            <a:r>
              <a:rPr lang="ja-JP" altLang="en-US" sz="2400" dirty="0" smtClean="0"/>
              <a:t>研専門委員会委員長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鎌部浩（岐阜大）</a:t>
            </a:r>
            <a:r>
              <a:rPr lang="en-US" altLang="ja-JP" sz="2400" dirty="0" smtClean="0"/>
              <a:t>	</a:t>
            </a:r>
          </a:p>
          <a:p>
            <a:pPr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参加者</a:t>
            </a:r>
            <a:r>
              <a:rPr kumimoji="1" lang="en-US" altLang="ja-JP" dirty="0" smtClean="0"/>
              <a:t>(</a:t>
            </a:r>
            <a:r>
              <a:rPr lang="en-US" altLang="en-US" dirty="0" smtClean="0"/>
              <a:t>暫定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 smtClean="0"/>
              <a:t>参加者 </a:t>
            </a:r>
            <a:r>
              <a:rPr lang="en-US" altLang="ja-JP" dirty="0" smtClean="0"/>
              <a:t>235</a:t>
            </a:r>
            <a:r>
              <a:rPr lang="ja-JP" altLang="en-US" dirty="0" smtClean="0"/>
              <a:t>名</a:t>
            </a:r>
            <a:r>
              <a:rPr lang="en-US" altLang="ja-JP" dirty="0" smtClean="0"/>
              <a:t> (</a:t>
            </a:r>
            <a:r>
              <a:rPr lang="ja-JP" altLang="en-US" dirty="0" smtClean="0"/>
              <a:t>内、欠</a:t>
            </a:r>
            <a:r>
              <a:rPr lang="en-US" altLang="ja-JP" dirty="0" smtClean="0"/>
              <a:t>4)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招待   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事前登録</a:t>
            </a:r>
            <a:r>
              <a:rPr lang="en-US" altLang="ja-JP" dirty="0"/>
              <a:t>	</a:t>
            </a:r>
            <a:r>
              <a:rPr lang="en-US" altLang="ja-JP" dirty="0" smtClean="0"/>
              <a:t>226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一般</a:t>
            </a:r>
            <a:r>
              <a:rPr lang="en-US" altLang="ja-JP" dirty="0"/>
              <a:t>	</a:t>
            </a:r>
            <a:r>
              <a:rPr lang="en-US" altLang="ja-JP" dirty="0" smtClean="0"/>
              <a:t>144</a:t>
            </a:r>
            <a:r>
              <a:rPr lang="ja-JP" altLang="en-US" dirty="0" smtClean="0"/>
              <a:t>名</a:t>
            </a:r>
            <a:endParaRPr kumimoji="1" lang="en-US" altLang="ja-JP" dirty="0" smtClean="0"/>
          </a:p>
          <a:p>
            <a:pPr lvl="3"/>
            <a:r>
              <a:rPr lang="en-US" altLang="ja-JP" dirty="0" smtClean="0"/>
              <a:t>Early</a:t>
            </a:r>
            <a:r>
              <a:rPr lang="en-US" altLang="ja-JP" dirty="0"/>
              <a:t>	</a:t>
            </a:r>
            <a:r>
              <a:rPr lang="en-US" altLang="ja-JP" dirty="0" smtClean="0"/>
              <a:t>124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pPr lvl="3"/>
            <a:r>
              <a:rPr kumimoji="1" lang="en-US" altLang="ja-JP" dirty="0" smtClean="0"/>
              <a:t>Late</a:t>
            </a:r>
            <a:r>
              <a:rPr lang="en-US" altLang="ja-JP" dirty="0"/>
              <a:t>	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20</a:t>
            </a:r>
            <a:r>
              <a:rPr lang="ja-JP" altLang="en-US" dirty="0" smtClean="0"/>
              <a:t>名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学生</a:t>
            </a:r>
            <a:r>
              <a:rPr lang="en-US" altLang="ja-JP" dirty="0"/>
              <a:t>	</a:t>
            </a:r>
            <a:r>
              <a:rPr lang="en-US" altLang="ja-JP" dirty="0" smtClean="0"/>
              <a:t>82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pPr lvl="3"/>
            <a:r>
              <a:rPr lang="en-US" altLang="ja-JP" dirty="0"/>
              <a:t>Early	</a:t>
            </a:r>
            <a:r>
              <a:rPr lang="en-US" altLang="ja-JP" dirty="0" smtClean="0"/>
              <a:t>76</a:t>
            </a:r>
            <a:r>
              <a:rPr lang="ja-JP" altLang="en-US" dirty="0" smtClean="0"/>
              <a:t>名</a:t>
            </a:r>
            <a:endParaRPr lang="en-US" altLang="ja-JP" dirty="0"/>
          </a:p>
          <a:p>
            <a:pPr lvl="3"/>
            <a:r>
              <a:rPr lang="en-US" altLang="ja-JP" dirty="0"/>
              <a:t>Late	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6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当日登録</a:t>
            </a:r>
            <a:r>
              <a:rPr lang="en-US" altLang="ja-JP" dirty="0"/>
              <a:t>	</a:t>
            </a:r>
            <a:r>
              <a:rPr lang="en-US" altLang="ja-JP" dirty="0" smtClean="0"/>
              <a:t>  7</a:t>
            </a:r>
            <a:r>
              <a:rPr lang="ja-JP" altLang="en-US" dirty="0" smtClean="0"/>
              <a:t>名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一般</a:t>
            </a:r>
            <a:r>
              <a:rPr lang="en-US" altLang="ja-JP" dirty="0"/>
              <a:t>	</a:t>
            </a:r>
            <a:r>
              <a:rPr lang="en-US" altLang="ja-JP" dirty="0" smtClean="0"/>
              <a:t>  7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学生</a:t>
            </a:r>
            <a:r>
              <a:rPr lang="en-US" altLang="ja-JP" dirty="0"/>
              <a:t>	</a:t>
            </a:r>
            <a:r>
              <a:rPr lang="en-US" altLang="ja-JP" dirty="0" smtClean="0"/>
              <a:t>  0</a:t>
            </a:r>
            <a:r>
              <a:rPr lang="ja-JP" altLang="en-US" dirty="0" smtClean="0"/>
              <a:t>名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地域別</a:t>
            </a:r>
            <a:r>
              <a:rPr kumimoji="1" lang="ja-JP" altLang="en-US" dirty="0" smtClean="0"/>
              <a:t>参加者数 </a:t>
            </a:r>
            <a:r>
              <a:rPr kumimoji="1" lang="en-US" altLang="ja-JP" dirty="0" smtClean="0"/>
              <a:t>(22</a:t>
            </a:r>
            <a:r>
              <a:rPr kumimoji="1" lang="ja-JP" altLang="en-US" dirty="0" smtClean="0"/>
              <a:t>か国）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Japan	170 (</a:t>
            </a:r>
            <a:r>
              <a:rPr lang="ja-JP" altLang="en-US" dirty="0"/>
              <a:t>内</a:t>
            </a:r>
            <a:r>
              <a:rPr lang="ja-JP" altLang="en-US"/>
              <a:t>、</a:t>
            </a:r>
            <a:r>
              <a:rPr lang="ja-JP" altLang="en-US" smtClean="0"/>
              <a:t>欠</a:t>
            </a:r>
            <a:r>
              <a:rPr kumimoji="1" lang="en-US" altLang="ja-JP" smtClean="0"/>
              <a:t>1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USA	  22 (</a:t>
            </a:r>
            <a:r>
              <a:rPr lang="ja-JP" altLang="en-US" dirty="0" smtClean="0"/>
              <a:t>内、欠</a:t>
            </a:r>
            <a:r>
              <a:rPr lang="en-US" altLang="ja-JP" dirty="0" smtClean="0"/>
              <a:t>3)</a:t>
            </a:r>
          </a:p>
          <a:p>
            <a:pPr lvl="1"/>
            <a:endParaRPr lang="en-US" altLang="ja-JP" dirty="0" smtClean="0"/>
          </a:p>
          <a:p>
            <a:pPr lvl="1"/>
            <a:r>
              <a:rPr kumimoji="1" lang="en-US" altLang="ja-JP" dirty="0" smtClean="0"/>
              <a:t>North America	  3</a:t>
            </a:r>
          </a:p>
          <a:p>
            <a:pPr lvl="1"/>
            <a:r>
              <a:rPr lang="en-US" altLang="ja-JP" dirty="0" smtClean="0"/>
              <a:t>South America	  1</a:t>
            </a:r>
          </a:p>
          <a:p>
            <a:pPr lvl="1"/>
            <a:r>
              <a:rPr kumimoji="1" lang="en-US" altLang="ja-JP" dirty="0" smtClean="0"/>
              <a:t>Europe		16</a:t>
            </a:r>
          </a:p>
          <a:p>
            <a:pPr lvl="1"/>
            <a:r>
              <a:rPr lang="en-US" altLang="ja-JP" dirty="0" smtClean="0"/>
              <a:t>East Asia		14</a:t>
            </a:r>
          </a:p>
          <a:p>
            <a:pPr lvl="1"/>
            <a:r>
              <a:rPr kumimoji="1" lang="en-US" altLang="ja-JP" dirty="0" smtClean="0"/>
              <a:t>Southeast Asia	  4</a:t>
            </a:r>
          </a:p>
          <a:p>
            <a:pPr lvl="1"/>
            <a:r>
              <a:rPr lang="en-US" altLang="ja-JP" dirty="0" smtClean="0"/>
              <a:t>South Asia	  2</a:t>
            </a:r>
          </a:p>
          <a:p>
            <a:pPr lvl="1"/>
            <a:r>
              <a:rPr kumimoji="1" lang="en-US" altLang="ja-JP" dirty="0" smtClean="0"/>
              <a:t>Africa		  1</a:t>
            </a:r>
          </a:p>
          <a:p>
            <a:pPr lvl="1"/>
            <a:r>
              <a:rPr lang="en-US" altLang="ja-JP" dirty="0" smtClean="0"/>
              <a:t>Oceania		  2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5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88755" cy="1123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45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会計を閉じ、</a:t>
            </a:r>
            <a:r>
              <a:rPr lang="ja-JP" altLang="en-US" dirty="0" smtClean="0"/>
              <a:t>会計監査を受ける</a:t>
            </a:r>
            <a:endParaRPr lang="en-US" altLang="ja-JP" dirty="0" smtClean="0"/>
          </a:p>
          <a:p>
            <a:r>
              <a:rPr kumimoji="1" lang="en-US" altLang="ja-JP" dirty="0" smtClean="0"/>
              <a:t>SITA</a:t>
            </a:r>
            <a:r>
              <a:rPr kumimoji="1" lang="ja-JP" altLang="en-US" dirty="0" smtClean="0"/>
              <a:t>サブソを通じて</a:t>
            </a:r>
            <a:r>
              <a:rPr lang="ja-JP" altLang="en-US" dirty="0" smtClean="0"/>
              <a:t>、</a:t>
            </a:r>
            <a:r>
              <a:rPr lang="en-US" altLang="ja-JP" dirty="0" smtClean="0"/>
              <a:t>ESS</a:t>
            </a:r>
            <a:r>
              <a:rPr lang="ja-JP" altLang="en-US" dirty="0" smtClean="0"/>
              <a:t>に報告</a:t>
            </a:r>
            <a:endParaRPr lang="en-US" altLang="ja-JP" dirty="0" smtClean="0"/>
          </a:p>
          <a:p>
            <a:r>
              <a:rPr kumimoji="1" lang="ja-JP" altLang="en-US" smtClean="0"/>
              <a:t>ＦＲ誌への報告記事執筆</a:t>
            </a:r>
            <a:endParaRPr kumimoji="1" lang="ja-JP" altLang="en-US" dirty="0"/>
          </a:p>
        </p:txBody>
      </p:sp>
      <p:pic>
        <p:nvPicPr>
          <p:cNvPr id="4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88755" cy="1123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36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/>
              <a:t>Symposium </a:t>
            </a:r>
            <a:r>
              <a:rPr lang="en-US" altLang="ja-JP" sz="4000" b="1" dirty="0" smtClean="0"/>
              <a:t>Committee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 smtClean="0"/>
              <a:t>General </a:t>
            </a:r>
            <a:r>
              <a:rPr lang="en-US" altLang="ja-JP" sz="1400" b="1" dirty="0"/>
              <a:t>Co-Chairs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Toru Fujiwara (Osaka U.)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Anders </a:t>
            </a:r>
            <a:r>
              <a:rPr lang="en-US" altLang="ja-JP" sz="1400" dirty="0" err="1"/>
              <a:t>Høst</a:t>
            </a:r>
            <a:r>
              <a:rPr lang="en-US" altLang="ja-JP" sz="1400" dirty="0"/>
              <a:t>-Madsen (U. Hawaii)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Symposium Advisors</a:t>
            </a:r>
          </a:p>
          <a:p>
            <a:pPr>
              <a:lnSpc>
                <a:spcPts val="1400"/>
              </a:lnSpc>
            </a:pPr>
            <a:r>
              <a:rPr lang="pl-PL" altLang="ja-JP" sz="1400" dirty="0"/>
              <a:t>Ikuo Oka (Osaka City U.)</a:t>
            </a:r>
          </a:p>
          <a:p>
            <a:pPr>
              <a:lnSpc>
                <a:spcPts val="1400"/>
              </a:lnSpc>
            </a:pPr>
            <a:r>
              <a:rPr lang="en-US" altLang="ja-JP" sz="1400" dirty="0" err="1"/>
              <a:t>Toshiyasu</a:t>
            </a:r>
            <a:r>
              <a:rPr lang="en-US" altLang="ja-JP" sz="1400" dirty="0"/>
              <a:t> Matsushima (</a:t>
            </a:r>
            <a:r>
              <a:rPr lang="en-US" altLang="ja-JP" sz="1400" dirty="0" err="1"/>
              <a:t>Waseda</a:t>
            </a:r>
            <a:r>
              <a:rPr lang="en-US" altLang="ja-JP" sz="1400" dirty="0"/>
              <a:t> U.)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Marc P.C. </a:t>
            </a:r>
            <a:r>
              <a:rPr lang="en-US" altLang="ja-JP" sz="1400" dirty="0" err="1"/>
              <a:t>Fossorier</a:t>
            </a:r>
            <a:r>
              <a:rPr lang="en-US" altLang="ja-JP" sz="1400" dirty="0"/>
              <a:t> (ETIS ENSEA)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General Secretaries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Yuichi </a:t>
            </a:r>
            <a:r>
              <a:rPr lang="en-US" altLang="ja-JP" sz="1400" dirty="0" err="1"/>
              <a:t>Kaji</a:t>
            </a:r>
            <a:r>
              <a:rPr lang="en-US" altLang="ja-JP" sz="1400" dirty="0"/>
              <a:t> (NAIST)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Takuya </a:t>
            </a:r>
            <a:r>
              <a:rPr lang="en-US" altLang="ja-JP" sz="1400" dirty="0" err="1"/>
              <a:t>Kusaka</a:t>
            </a:r>
            <a:r>
              <a:rPr lang="en-US" altLang="ja-JP" sz="1400" dirty="0"/>
              <a:t> (Okayama U.)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Finance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Tadashi </a:t>
            </a:r>
            <a:r>
              <a:rPr lang="en-US" altLang="ja-JP" sz="1400" dirty="0" err="1"/>
              <a:t>Wadayama</a:t>
            </a:r>
            <a:r>
              <a:rPr lang="en-US" altLang="ja-JP" sz="1400" dirty="0"/>
              <a:t> (Nagoya Inst. Tech.)</a:t>
            </a:r>
          </a:p>
          <a:p>
            <a:pPr>
              <a:lnSpc>
                <a:spcPts val="1400"/>
              </a:lnSpc>
            </a:pPr>
            <a:r>
              <a:rPr lang="en-US" altLang="ja-JP" sz="1400" dirty="0" err="1"/>
              <a:t>Shigeaki</a:t>
            </a:r>
            <a:r>
              <a:rPr lang="en-US" altLang="ja-JP" sz="1400" dirty="0"/>
              <a:t> </a:t>
            </a:r>
            <a:r>
              <a:rPr lang="en-US" altLang="ja-JP" sz="1400" dirty="0" err="1"/>
              <a:t>Kuzuoka</a:t>
            </a:r>
            <a:r>
              <a:rPr lang="en-US" altLang="ja-JP" sz="1400" dirty="0"/>
              <a:t> (Wakayama U.)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James Yee (U. Hawaii)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Publicity</a:t>
            </a:r>
          </a:p>
          <a:p>
            <a:pPr>
              <a:lnSpc>
                <a:spcPts val="1400"/>
              </a:lnSpc>
            </a:pPr>
            <a:r>
              <a:rPr lang="en-US" altLang="ja-JP" sz="1400" dirty="0" err="1"/>
              <a:t>Motohiko</a:t>
            </a:r>
            <a:r>
              <a:rPr lang="en-US" altLang="ja-JP" sz="1400" dirty="0"/>
              <a:t> </a:t>
            </a:r>
            <a:r>
              <a:rPr lang="en-US" altLang="ja-JP" sz="1400" dirty="0" err="1"/>
              <a:t>Isaka</a:t>
            </a:r>
            <a:r>
              <a:rPr lang="en-US" altLang="ja-JP" sz="1400" dirty="0"/>
              <a:t> (</a:t>
            </a:r>
            <a:r>
              <a:rPr lang="en-US" altLang="ja-JP" sz="1400" dirty="0" err="1"/>
              <a:t>Kwansei</a:t>
            </a:r>
            <a:r>
              <a:rPr lang="en-US" altLang="ja-JP" sz="1400" dirty="0"/>
              <a:t> </a:t>
            </a:r>
            <a:r>
              <a:rPr lang="en-US" altLang="ja-JP" sz="1400" dirty="0" err="1"/>
              <a:t>Gakuin</a:t>
            </a:r>
            <a:r>
              <a:rPr lang="en-US" altLang="ja-JP" sz="1400" dirty="0"/>
              <a:t> U.)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Shun Watanabe (U. Tokushima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406208" cy="4277072"/>
          </a:xfrm>
        </p:spPr>
        <p:txBody>
          <a:bodyPr>
            <a:norm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Publication</a:t>
            </a:r>
          </a:p>
          <a:p>
            <a:pPr>
              <a:lnSpc>
                <a:spcPts val="1400"/>
              </a:lnSpc>
            </a:pPr>
            <a:r>
              <a:rPr lang="en-US" altLang="ja-JP" sz="1400" dirty="0" err="1"/>
              <a:t>Hidenori</a:t>
            </a:r>
            <a:r>
              <a:rPr lang="en-US" altLang="ja-JP" sz="1400" dirty="0"/>
              <a:t> </a:t>
            </a:r>
            <a:r>
              <a:rPr lang="en-US" altLang="ja-JP" sz="1400" dirty="0" err="1"/>
              <a:t>Kuwakado</a:t>
            </a:r>
            <a:r>
              <a:rPr lang="en-US" altLang="ja-JP" sz="1400" dirty="0"/>
              <a:t> (Kobe U.)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Masanori </a:t>
            </a:r>
            <a:r>
              <a:rPr lang="en-US" altLang="ja-JP" sz="1400" dirty="0" err="1"/>
              <a:t>Hirotomo</a:t>
            </a:r>
            <a:r>
              <a:rPr lang="en-US" altLang="ja-JP" sz="1400" dirty="0"/>
              <a:t> (Saga U.)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Registration</a:t>
            </a:r>
          </a:p>
          <a:p>
            <a:pPr>
              <a:lnSpc>
                <a:spcPts val="1400"/>
              </a:lnSpc>
            </a:pPr>
            <a:r>
              <a:rPr lang="fi-FI" altLang="ja-JP" sz="1400" dirty="0"/>
              <a:t>Hideki Yoshikawa (Tohoku Gakuin U.)</a:t>
            </a:r>
          </a:p>
          <a:p>
            <a:pPr>
              <a:lnSpc>
                <a:spcPts val="1400"/>
              </a:lnSpc>
            </a:pPr>
            <a:r>
              <a:rPr lang="fi-FI" altLang="ja-JP" sz="1400" dirty="0"/>
              <a:t>Galen H. Sasaki (U. Hawaii)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Local Arrangement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Hitoshi </a:t>
            </a:r>
            <a:r>
              <a:rPr lang="en-US" altLang="ja-JP" sz="1400" dirty="0" err="1"/>
              <a:t>Tokushige</a:t>
            </a:r>
            <a:r>
              <a:rPr lang="en-US" altLang="ja-JP" sz="1400" dirty="0"/>
              <a:t> (U. Tokushima)</a:t>
            </a:r>
          </a:p>
          <a:p>
            <a:pPr>
              <a:lnSpc>
                <a:spcPts val="1400"/>
              </a:lnSpc>
            </a:pPr>
            <a:r>
              <a:rPr lang="en-US" altLang="ja-JP" sz="1400" dirty="0"/>
              <a:t>Manabu Hagiwara (AIST)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Technical Program </a:t>
            </a:r>
            <a:r>
              <a:rPr lang="en-US" altLang="ja-JP" sz="1400" b="1" dirty="0" smtClean="0"/>
              <a:t>Committee Co-Chairs</a:t>
            </a:r>
            <a:endParaRPr lang="en-US" altLang="ja-JP" sz="1400" b="1" dirty="0"/>
          </a:p>
          <a:p>
            <a:pPr>
              <a:lnSpc>
                <a:spcPts val="1400"/>
              </a:lnSpc>
            </a:pPr>
            <a:r>
              <a:rPr lang="en-US" altLang="ja-JP" sz="1400" dirty="0" err="1"/>
              <a:t>Tomohiko</a:t>
            </a:r>
            <a:r>
              <a:rPr lang="en-US" altLang="ja-JP" sz="1400" dirty="0"/>
              <a:t> </a:t>
            </a:r>
            <a:r>
              <a:rPr lang="en-US" altLang="ja-JP" sz="1400" dirty="0" err="1"/>
              <a:t>Uyematsu</a:t>
            </a:r>
            <a:r>
              <a:rPr lang="en-US" altLang="ja-JP" sz="1400" dirty="0"/>
              <a:t> (Tokyo Inst. Tech.)</a:t>
            </a:r>
          </a:p>
          <a:p>
            <a:pPr>
              <a:lnSpc>
                <a:spcPts val="1400"/>
              </a:lnSpc>
            </a:pPr>
            <a:r>
              <a:rPr lang="en-US" altLang="ja-JP" sz="1400" dirty="0" err="1"/>
              <a:t>Narayana</a:t>
            </a:r>
            <a:r>
              <a:rPr lang="en-US" altLang="ja-JP" sz="1400" dirty="0"/>
              <a:t> P. </a:t>
            </a:r>
            <a:r>
              <a:rPr lang="en-US" altLang="ja-JP" sz="1400" dirty="0" err="1"/>
              <a:t>Santhanam</a:t>
            </a:r>
            <a:r>
              <a:rPr lang="en-US" altLang="ja-JP" sz="1400" dirty="0"/>
              <a:t> (U. Hawaii)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ja-JP" sz="1400" b="1" dirty="0"/>
              <a:t>International Advisory </a:t>
            </a:r>
            <a:r>
              <a:rPr lang="en-US" altLang="ja-JP" sz="1400" b="1" dirty="0" smtClean="0"/>
              <a:t>Committee Co-Chairs</a:t>
            </a:r>
            <a:endParaRPr lang="en-US" altLang="ja-JP" sz="1400" b="1" dirty="0"/>
          </a:p>
          <a:p>
            <a:pPr>
              <a:lnSpc>
                <a:spcPts val="1400"/>
              </a:lnSpc>
            </a:pPr>
            <a:r>
              <a:rPr lang="en-US" altLang="ja-JP" sz="1400" dirty="0" err="1"/>
              <a:t>Yasutada</a:t>
            </a:r>
            <a:r>
              <a:rPr lang="en-US" altLang="ja-JP" sz="1400" dirty="0"/>
              <a:t> </a:t>
            </a:r>
            <a:r>
              <a:rPr lang="en-US" altLang="ja-JP" sz="1400" dirty="0" err="1"/>
              <a:t>Oohama</a:t>
            </a:r>
            <a:r>
              <a:rPr lang="en-US" altLang="ja-JP" sz="1400" dirty="0"/>
              <a:t> (U. Electro-Comm</a:t>
            </a:r>
            <a:r>
              <a:rPr lang="en-US" altLang="ja-JP" sz="1400" dirty="0" smtClean="0"/>
              <a:t>.)</a:t>
            </a:r>
            <a:endParaRPr lang="en-US" altLang="ja-JP" sz="1400" dirty="0"/>
          </a:p>
          <a:p>
            <a:pPr>
              <a:lnSpc>
                <a:spcPts val="1400"/>
              </a:lnSpc>
            </a:pPr>
            <a:r>
              <a:rPr lang="en-US" altLang="ja-JP" sz="1400" dirty="0" err="1"/>
              <a:t>Yoshikuni</a:t>
            </a:r>
            <a:r>
              <a:rPr lang="en-US" altLang="ja-JP" sz="1400" dirty="0"/>
              <a:t> </a:t>
            </a:r>
            <a:r>
              <a:rPr lang="en-US" altLang="ja-JP" sz="1400" dirty="0" err="1"/>
              <a:t>Onozato</a:t>
            </a:r>
            <a:r>
              <a:rPr lang="en-US" altLang="ja-JP" sz="1400" dirty="0"/>
              <a:t> (Gunma U.) </a:t>
            </a:r>
            <a:endParaRPr lang="en-US" altLang="ja-JP" sz="1400" dirty="0" smtClean="0"/>
          </a:p>
          <a:p>
            <a:pPr>
              <a:lnSpc>
                <a:spcPts val="1400"/>
              </a:lnSpc>
            </a:pPr>
            <a:r>
              <a:rPr lang="en-US" altLang="ja-JP" sz="1400" dirty="0" smtClean="0"/>
              <a:t>J.B</a:t>
            </a:r>
            <a:r>
              <a:rPr lang="en-US" altLang="ja-JP" sz="1400" dirty="0"/>
              <a:t>. Nation (U. Hawaii</a:t>
            </a:r>
            <a:r>
              <a:rPr lang="en-US" altLang="ja-JP" sz="1400" dirty="0" smtClean="0"/>
              <a:t>)</a:t>
            </a:r>
            <a:endParaRPr lang="en-US" altLang="ja-JP" sz="1400" dirty="0"/>
          </a:p>
        </p:txBody>
      </p:sp>
      <p:pic>
        <p:nvPicPr>
          <p:cNvPr id="5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88755" cy="1123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8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en-US" altLang="ja-JP" b="1" dirty="0"/>
              <a:t>Technical Program Committee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3754760" cy="5562600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en-US" altLang="ja-JP" sz="1200" b="1" dirty="0" smtClean="0"/>
              <a:t>Co-Chairs</a:t>
            </a:r>
            <a:endParaRPr lang="en-US" altLang="ja-JP" sz="1200" b="1" dirty="0"/>
          </a:p>
          <a:p>
            <a:pPr>
              <a:lnSpc>
                <a:spcPts val="1400"/>
              </a:lnSpc>
            </a:pPr>
            <a:r>
              <a:rPr lang="en-US" altLang="ja-JP" sz="1200" dirty="0" err="1"/>
              <a:t>Tomohiko</a:t>
            </a:r>
            <a:r>
              <a:rPr lang="en-US" altLang="ja-JP" sz="1200" dirty="0"/>
              <a:t> </a:t>
            </a:r>
            <a:r>
              <a:rPr lang="en-US" altLang="ja-JP" sz="1200" dirty="0" err="1"/>
              <a:t>Uyematsu</a:t>
            </a:r>
            <a:r>
              <a:rPr lang="en-US" altLang="ja-JP" sz="1200" dirty="0"/>
              <a:t> (Tokyo Inst. Tech.)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/>
              <a:t>Narayana</a:t>
            </a:r>
            <a:r>
              <a:rPr lang="en-US" altLang="ja-JP" sz="1200" dirty="0"/>
              <a:t> P. </a:t>
            </a:r>
            <a:r>
              <a:rPr lang="en-US" altLang="ja-JP" sz="1200" dirty="0" err="1"/>
              <a:t>Santhanam</a:t>
            </a:r>
            <a:r>
              <a:rPr lang="en-US" altLang="ja-JP" sz="1200" dirty="0"/>
              <a:t> (U. Hawaii</a:t>
            </a:r>
            <a:r>
              <a:rPr lang="en-US" altLang="ja-JP" sz="1200" dirty="0" smtClean="0"/>
              <a:t>)</a:t>
            </a:r>
          </a:p>
          <a:p>
            <a:pPr>
              <a:lnSpc>
                <a:spcPts val="1400"/>
              </a:lnSpc>
              <a:buNone/>
            </a:pPr>
            <a:r>
              <a:rPr lang="en-US" altLang="ja-JP" sz="1200" b="1" dirty="0" smtClean="0"/>
              <a:t>Members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 smtClean="0"/>
              <a:t>Animashree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Anandkumar</a:t>
            </a:r>
            <a:r>
              <a:rPr lang="en-US" altLang="ja-JP" sz="1200" dirty="0" smtClean="0"/>
              <a:t> (UC Irvine)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 smtClean="0"/>
              <a:t>Singo</a:t>
            </a:r>
            <a:r>
              <a:rPr lang="en-US" altLang="ja-JP" sz="1200" dirty="0" smtClean="0"/>
              <a:t> Ata (Osaka City U.)</a:t>
            </a:r>
          </a:p>
          <a:p>
            <a:pPr>
              <a:lnSpc>
                <a:spcPts val="1400"/>
              </a:lnSpc>
            </a:pPr>
            <a:r>
              <a:rPr lang="en-US" altLang="ja-JP" sz="1200" dirty="0" smtClean="0"/>
              <a:t>Constantine </a:t>
            </a:r>
            <a:r>
              <a:rPr lang="en-US" altLang="ja-JP" sz="1200" dirty="0" err="1" smtClean="0"/>
              <a:t>Caramanis</a:t>
            </a:r>
            <a:r>
              <a:rPr lang="en-US" altLang="ja-JP" sz="1200" dirty="0" smtClean="0"/>
              <a:t> (U. Texas Austin)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 smtClean="0"/>
              <a:t>Elza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Erkip</a:t>
            </a:r>
            <a:r>
              <a:rPr lang="en-US" altLang="ja-JP" sz="1200" dirty="0" smtClean="0"/>
              <a:t> (New York U.)</a:t>
            </a:r>
          </a:p>
          <a:p>
            <a:pPr>
              <a:lnSpc>
                <a:spcPts val="1400"/>
              </a:lnSpc>
            </a:pPr>
            <a:r>
              <a:rPr lang="en-US" altLang="ja-JP" sz="1200" dirty="0" smtClean="0"/>
              <a:t>Toshiaki </a:t>
            </a:r>
            <a:r>
              <a:rPr lang="en-US" altLang="ja-JP" sz="1200" dirty="0" err="1" smtClean="0"/>
              <a:t>Fujii</a:t>
            </a:r>
            <a:r>
              <a:rPr lang="en-US" altLang="ja-JP" sz="1200" dirty="0" smtClean="0"/>
              <a:t> (Nagoya U.)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 smtClean="0"/>
              <a:t>Venkatesan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Guruswami</a:t>
            </a:r>
            <a:r>
              <a:rPr lang="en-US" altLang="ja-JP" sz="1200" dirty="0" smtClean="0"/>
              <a:t> (Carnegie Mellon U.)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 smtClean="0"/>
              <a:t>Kohsuke</a:t>
            </a:r>
            <a:r>
              <a:rPr lang="en-US" altLang="ja-JP" sz="1200" dirty="0" smtClean="0"/>
              <a:t> Harada (Toshiba Corp.)</a:t>
            </a:r>
          </a:p>
          <a:p>
            <a:pPr>
              <a:lnSpc>
                <a:spcPts val="1400"/>
              </a:lnSpc>
            </a:pPr>
            <a:r>
              <a:rPr lang="en-US" altLang="ja-JP" sz="1200" dirty="0" smtClean="0"/>
              <a:t>Tracey Ho (California Inst. Tech.)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 smtClean="0"/>
              <a:t>Motohiko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Isaka</a:t>
            </a:r>
            <a:r>
              <a:rPr lang="en-US" altLang="ja-JP" sz="1200" dirty="0" smtClean="0"/>
              <a:t> (</a:t>
            </a:r>
            <a:r>
              <a:rPr lang="en-US" altLang="ja-JP" sz="1200" dirty="0" err="1" smtClean="0"/>
              <a:t>Kwansei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Gakuin</a:t>
            </a:r>
            <a:r>
              <a:rPr lang="en-US" altLang="ja-JP" sz="1200" dirty="0" smtClean="0"/>
              <a:t> U.)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 smtClean="0"/>
              <a:t>Sidharth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Jaggi</a:t>
            </a:r>
            <a:r>
              <a:rPr lang="en-US" altLang="ja-JP" sz="1200" dirty="0" smtClean="0"/>
              <a:t> (Chinese U. Hong Kong)</a:t>
            </a:r>
          </a:p>
          <a:p>
            <a:pPr>
              <a:lnSpc>
                <a:spcPts val="1400"/>
              </a:lnSpc>
            </a:pPr>
            <a:r>
              <a:rPr lang="en-US" altLang="ja-JP" sz="1200" dirty="0" smtClean="0"/>
              <a:t>Tara </a:t>
            </a:r>
            <a:r>
              <a:rPr lang="en-US" altLang="ja-JP" sz="1200" dirty="0" err="1" smtClean="0"/>
              <a:t>Javidi</a:t>
            </a:r>
            <a:r>
              <a:rPr lang="en-US" altLang="ja-JP" sz="1200" dirty="0" smtClean="0"/>
              <a:t> (</a:t>
            </a:r>
            <a:r>
              <a:rPr lang="en-US" altLang="ja-JP" sz="1200" dirty="0"/>
              <a:t>U. of California, San Diego</a:t>
            </a:r>
            <a:r>
              <a:rPr lang="en-US" altLang="ja-JP" sz="1200" dirty="0" smtClean="0"/>
              <a:t>)</a:t>
            </a:r>
          </a:p>
          <a:p>
            <a:pPr>
              <a:lnSpc>
                <a:spcPts val="1400"/>
              </a:lnSpc>
            </a:pPr>
            <a:r>
              <a:rPr lang="en-US" altLang="ja-JP" sz="1200" dirty="0" smtClean="0"/>
              <a:t>Hiroshi Kubo (</a:t>
            </a:r>
            <a:r>
              <a:rPr lang="en-US" altLang="ja-JP" sz="1200" dirty="0" err="1" smtClean="0"/>
              <a:t>Ritsumeikan</a:t>
            </a:r>
            <a:r>
              <a:rPr lang="en-US" altLang="ja-JP" sz="1200" dirty="0" smtClean="0"/>
              <a:t> U.)</a:t>
            </a:r>
          </a:p>
          <a:p>
            <a:pPr>
              <a:lnSpc>
                <a:spcPts val="1400"/>
              </a:lnSpc>
            </a:pPr>
            <a:r>
              <a:rPr lang="en-US" altLang="ja-JP" sz="1200" dirty="0" smtClean="0"/>
              <a:t>Noboru </a:t>
            </a:r>
            <a:r>
              <a:rPr lang="en-US" altLang="ja-JP" sz="1200" dirty="0" err="1" smtClean="0"/>
              <a:t>Kunihiro</a:t>
            </a:r>
            <a:r>
              <a:rPr lang="en-US" altLang="ja-JP" sz="1200" dirty="0" smtClean="0"/>
              <a:t> (U. Tokyo)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 smtClean="0"/>
              <a:t>Yingbin</a:t>
            </a:r>
            <a:r>
              <a:rPr lang="en-US" altLang="ja-JP" sz="1200" dirty="0" smtClean="0"/>
              <a:t> Liang (Syracuse U.)</a:t>
            </a:r>
          </a:p>
          <a:p>
            <a:pPr>
              <a:lnSpc>
                <a:spcPts val="1400"/>
              </a:lnSpc>
            </a:pPr>
            <a:r>
              <a:rPr lang="en-US" altLang="ja-JP" sz="1200" dirty="0" err="1"/>
              <a:t>Ryutaroh</a:t>
            </a:r>
            <a:r>
              <a:rPr lang="en-US" altLang="ja-JP" sz="1200" dirty="0"/>
              <a:t> Matsumoto (Tokyo Inst. Tech.)</a:t>
            </a:r>
          </a:p>
          <a:p>
            <a:pPr marL="0" indent="0">
              <a:lnSpc>
                <a:spcPts val="1400"/>
              </a:lnSpc>
              <a:buNone/>
            </a:pPr>
            <a:endParaRPr lang="en-US" altLang="ja-JP" sz="1200" dirty="0" smtClean="0"/>
          </a:p>
          <a:p>
            <a:pPr>
              <a:lnSpc>
                <a:spcPts val="1400"/>
              </a:lnSpc>
              <a:buNone/>
            </a:pPr>
            <a:endParaRPr lang="en-US" altLang="ja-JP" sz="1200" dirty="0" smtClean="0"/>
          </a:p>
          <a:p>
            <a:pPr>
              <a:lnSpc>
                <a:spcPts val="1400"/>
              </a:lnSpc>
            </a:pPr>
            <a:endParaRPr lang="en-US" altLang="ja-JP" sz="1200" dirty="0" smtClean="0"/>
          </a:p>
          <a:p>
            <a:pPr>
              <a:lnSpc>
                <a:spcPts val="1400"/>
              </a:lnSpc>
            </a:pPr>
            <a:endParaRPr lang="en-US" altLang="ja-JP" sz="1200" dirty="0" smtClean="0"/>
          </a:p>
          <a:p>
            <a:pPr>
              <a:lnSpc>
                <a:spcPts val="1400"/>
              </a:lnSpc>
            </a:pPr>
            <a:endParaRPr lang="en-US" altLang="ja-JP" sz="1200" dirty="0" smtClean="0"/>
          </a:p>
          <a:p>
            <a:pPr>
              <a:lnSpc>
                <a:spcPts val="1400"/>
              </a:lnSpc>
              <a:buNone/>
            </a:pPr>
            <a:endParaRPr lang="en-US" altLang="ja-JP" sz="1200" dirty="0" smtClean="0"/>
          </a:p>
          <a:p>
            <a:pPr marL="0" indent="0">
              <a:lnSpc>
                <a:spcPts val="1400"/>
              </a:lnSpc>
              <a:buNone/>
            </a:pPr>
            <a:endParaRPr lang="en-US" altLang="ja-JP" sz="1200" dirty="0"/>
          </a:p>
          <a:p>
            <a:endParaRPr kumimoji="1" lang="ja-JP" altLang="en-US" sz="12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267200" y="1143000"/>
            <a:ext cx="3830144" cy="5715000"/>
          </a:xfrm>
        </p:spPr>
        <p:txBody>
          <a:bodyPr>
            <a:noAutofit/>
          </a:bodyPr>
          <a:lstStyle/>
          <a:p>
            <a:r>
              <a:rPr lang="en-US" altLang="ja-JP" sz="1200" dirty="0" smtClean="0"/>
              <a:t>Andrew McGregor (U. Massachusetts)</a:t>
            </a:r>
          </a:p>
          <a:p>
            <a:r>
              <a:rPr lang="en-US" altLang="ja-JP" sz="1200" dirty="0" err="1" smtClean="0"/>
              <a:t>Olgica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MilenKovic</a:t>
            </a:r>
            <a:r>
              <a:rPr lang="en-US" altLang="ja-JP" sz="1200" dirty="0" smtClean="0"/>
              <a:t> (U. Illinois)</a:t>
            </a:r>
          </a:p>
          <a:p>
            <a:r>
              <a:rPr lang="en-US" altLang="ja-JP" sz="1200" dirty="0" smtClean="0"/>
              <a:t>Kazuhiko </a:t>
            </a:r>
            <a:r>
              <a:rPr lang="en-US" altLang="ja-JP" sz="1200" dirty="0" err="1" smtClean="0"/>
              <a:t>Minematsu</a:t>
            </a:r>
            <a:r>
              <a:rPr lang="en-US" altLang="ja-JP" sz="1200" dirty="0" smtClean="0"/>
              <a:t> (NEC Corp.)</a:t>
            </a:r>
          </a:p>
          <a:p>
            <a:r>
              <a:rPr lang="en-US" altLang="ja-JP" sz="1200" dirty="0" err="1" smtClean="0"/>
              <a:t>Hiroyoshi</a:t>
            </a:r>
            <a:r>
              <a:rPr lang="en-US" altLang="ja-JP" sz="1200" dirty="0" smtClean="0"/>
              <a:t> Morita (U. Electro-</a:t>
            </a:r>
            <a:r>
              <a:rPr lang="en-US" altLang="ja-JP" sz="1200" dirty="0" err="1" smtClean="0"/>
              <a:t>Commun</a:t>
            </a:r>
            <a:r>
              <a:rPr lang="en-US" altLang="ja-JP" sz="1200" dirty="0" smtClean="0"/>
              <a:t>.)</a:t>
            </a:r>
          </a:p>
          <a:p>
            <a:r>
              <a:rPr lang="en-US" altLang="ja-JP" sz="1200" dirty="0" err="1" smtClean="0"/>
              <a:t>Bobak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Nazer</a:t>
            </a:r>
            <a:r>
              <a:rPr lang="en-US" altLang="ja-JP" sz="1200" dirty="0" smtClean="0"/>
              <a:t> (Boston U.)</a:t>
            </a:r>
          </a:p>
          <a:p>
            <a:r>
              <a:rPr lang="en-US" altLang="ja-JP" sz="1200" dirty="0" err="1" smtClean="0"/>
              <a:t>Tomoaki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Ohtsuki</a:t>
            </a:r>
            <a:r>
              <a:rPr lang="en-US" altLang="ja-JP" sz="1200" dirty="0" smtClean="0"/>
              <a:t> (Keio U.)</a:t>
            </a:r>
          </a:p>
          <a:p>
            <a:r>
              <a:rPr lang="en-US" altLang="ja-JP" sz="1200" dirty="0" err="1" smtClean="0"/>
              <a:t>Yasutada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Oohama</a:t>
            </a:r>
            <a:r>
              <a:rPr lang="en-US" altLang="ja-JP" sz="1200" dirty="0" smtClean="0"/>
              <a:t> (U. Electro-</a:t>
            </a:r>
            <a:r>
              <a:rPr lang="en-US" altLang="ja-JP" sz="1200" dirty="0" err="1" smtClean="0"/>
              <a:t>Commun</a:t>
            </a:r>
            <a:r>
              <a:rPr lang="en-US" altLang="ja-JP" sz="1200" dirty="0" smtClean="0"/>
              <a:t>.)</a:t>
            </a:r>
          </a:p>
          <a:p>
            <a:r>
              <a:rPr kumimoji="1" lang="en-US" altLang="ja-JP" sz="1200" dirty="0" smtClean="0"/>
              <a:t>B. </a:t>
            </a:r>
            <a:r>
              <a:rPr kumimoji="1" lang="en-US" altLang="ja-JP" sz="1200" dirty="0" err="1" smtClean="0"/>
              <a:t>Sundar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Rajan</a:t>
            </a:r>
            <a:r>
              <a:rPr kumimoji="1" lang="en-US" altLang="ja-JP" sz="1200" dirty="0" smtClean="0"/>
              <a:t> (Indian Inst. </a:t>
            </a:r>
            <a:r>
              <a:rPr lang="en-US" altLang="ja-JP" sz="1200" dirty="0" smtClean="0"/>
              <a:t>o</a:t>
            </a:r>
            <a:r>
              <a:rPr kumimoji="1" lang="en-US" altLang="ja-JP" sz="1200" dirty="0" smtClean="0"/>
              <a:t>f Science)</a:t>
            </a:r>
          </a:p>
          <a:p>
            <a:r>
              <a:rPr lang="en-US" altLang="ja-JP" sz="1200" dirty="0" err="1" smtClean="0"/>
              <a:t>Shigenobu</a:t>
            </a:r>
            <a:r>
              <a:rPr lang="en-US" altLang="ja-JP" sz="1200" dirty="0" smtClean="0"/>
              <a:t> Sasaki (Niigata U.)</a:t>
            </a:r>
            <a:endParaRPr kumimoji="1" lang="en-US" altLang="ja-JP" sz="1200" dirty="0" smtClean="0"/>
          </a:p>
          <a:p>
            <a:r>
              <a:rPr lang="en-US" altLang="ja-JP" sz="1200" dirty="0" err="1" smtClean="0"/>
              <a:t>Tomoharu</a:t>
            </a:r>
            <a:r>
              <a:rPr lang="en-US" altLang="ja-JP" sz="1200" dirty="0" smtClean="0"/>
              <a:t> Shibuya (Sophia U.)</a:t>
            </a:r>
            <a:endParaRPr kumimoji="1" lang="en-US" altLang="ja-JP" sz="1200" dirty="0" smtClean="0"/>
          </a:p>
          <a:p>
            <a:r>
              <a:rPr lang="en-US" altLang="ja-JP" sz="1200" dirty="0" err="1" smtClean="0"/>
              <a:t>Jun’ichi</a:t>
            </a:r>
            <a:r>
              <a:rPr lang="en-US" altLang="ja-JP" sz="1200" dirty="0" smtClean="0"/>
              <a:t> Takeuchi (Kyusyu U.)</a:t>
            </a:r>
          </a:p>
          <a:p>
            <a:r>
              <a:rPr lang="en-US" altLang="ja-JP" sz="1200" dirty="0" err="1" smtClean="0"/>
              <a:t>Ichi</a:t>
            </a:r>
            <a:r>
              <a:rPr lang="en-US" altLang="ja-JP" sz="1200" dirty="0" smtClean="0"/>
              <a:t> Takumi (Nagoya Inst. Tech.)</a:t>
            </a:r>
          </a:p>
          <a:p>
            <a:r>
              <a:rPr lang="en-US" altLang="ja-JP" sz="1200" dirty="0" err="1" smtClean="0"/>
              <a:t>Sennur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Ulukus</a:t>
            </a:r>
            <a:r>
              <a:rPr lang="en-US" altLang="ja-JP" sz="1200" dirty="0" smtClean="0"/>
              <a:t> (U. Maryland)</a:t>
            </a:r>
          </a:p>
          <a:p>
            <a:r>
              <a:rPr lang="en-US" altLang="ja-JP" sz="1200" dirty="0" err="1" smtClean="0"/>
              <a:t>Sriram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Vishwanathan</a:t>
            </a:r>
            <a:r>
              <a:rPr lang="en-US" altLang="ja-JP" sz="1200" dirty="0" smtClean="0"/>
              <a:t> (U. Texas Austin)</a:t>
            </a:r>
          </a:p>
          <a:p>
            <a:r>
              <a:rPr lang="en-US" altLang="ja-JP" sz="1200" dirty="0" smtClean="0"/>
              <a:t>Tadashi </a:t>
            </a:r>
            <a:r>
              <a:rPr lang="en-US" altLang="ja-JP" sz="1200" dirty="0" err="1" smtClean="0"/>
              <a:t>Wadayama</a:t>
            </a:r>
            <a:r>
              <a:rPr lang="en-US" altLang="ja-JP" sz="1200" dirty="0" smtClean="0"/>
              <a:t> (Nagoya Inst. Tech)</a:t>
            </a:r>
          </a:p>
          <a:p>
            <a:r>
              <a:rPr lang="en-US" altLang="ja-JP" sz="1200" dirty="0" smtClean="0"/>
              <a:t>Isao Yamada (Tokyo Inst. Tech.)</a:t>
            </a:r>
          </a:p>
          <a:p>
            <a:r>
              <a:rPr lang="en-US" altLang="ja-JP" sz="1200" dirty="0" err="1" smtClean="0"/>
              <a:t>Hirosuke</a:t>
            </a:r>
            <a:r>
              <a:rPr lang="en-US" altLang="ja-JP" sz="1200" dirty="0" smtClean="0"/>
              <a:t> Yamamoto (U. Tokyo)</a:t>
            </a:r>
          </a:p>
          <a:p>
            <a:r>
              <a:rPr kumimoji="1" lang="en-US" altLang="ja-JP" sz="1200" dirty="0" smtClean="0"/>
              <a:t>Ken </a:t>
            </a:r>
            <a:r>
              <a:rPr kumimoji="1" lang="en-US" altLang="ja-JP" sz="1200" dirty="0" err="1" smtClean="0"/>
              <a:t>Zeger</a:t>
            </a:r>
            <a:r>
              <a:rPr kumimoji="1" lang="en-US" altLang="ja-JP" sz="1200" dirty="0" smtClean="0"/>
              <a:t> (U. of California, San Diego)</a:t>
            </a:r>
          </a:p>
          <a:p>
            <a:endParaRPr kumimoji="1" lang="ja-JP" altLang="en-US" sz="1400" dirty="0"/>
          </a:p>
        </p:txBody>
      </p:sp>
      <p:pic>
        <p:nvPicPr>
          <p:cNvPr id="5" name="Picture 3" descr="C:\usr\home\00Active\ISITA2012\publicity\logo\logo\is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88755" cy="1123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73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ISITA2014</a:t>
            </a:r>
            <a:r>
              <a:rPr lang="ja-JP" altLang="en-US" dirty="0" smtClean="0"/>
              <a:t>準備報告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65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ISITA2014</a:t>
            </a:r>
            <a:r>
              <a:rPr lang="ja-JP" altLang="en-US" dirty="0" smtClean="0"/>
              <a:t>実行委員長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森田 </a:t>
            </a:r>
            <a:r>
              <a:rPr lang="ja-JP" altLang="en-US" dirty="0"/>
              <a:t>啓義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51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753100"/>
            <a:ext cx="12334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005513"/>
            <a:ext cx="1092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44357"/>
          <a:stretch>
            <a:fillRect/>
          </a:stretch>
        </p:blipFill>
        <p:spPr bwMode="auto">
          <a:xfrm>
            <a:off x="-7938" y="0"/>
            <a:ext cx="9151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>
                    <a:alpha val="79999"/>
                  </a:schemeClr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/>
          </p:cNvSpPr>
          <p:nvPr/>
        </p:nvSpPr>
        <p:spPr bwMode="auto">
          <a:xfrm>
            <a:off x="952500" y="1773238"/>
            <a:ext cx="7023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altLang="ja-JP" sz="3600" b="1">
                <a:solidFill>
                  <a:srgbClr val="0000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Symposium Committee</a:t>
            </a: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295275" y="3298825"/>
            <a:ext cx="32893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Symposium Advisors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Adrian J. van Wijngaarden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Kin-ichiroh Tokiwa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Toshihisa Nishijima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General Secretaries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Tadashi Wadayama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Shun Watanabe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Mitsugu Iwamoto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Fiance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Makoto Suzuki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Robby McKilliam</a:t>
            </a: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3644900" y="3302000"/>
            <a:ext cx="2692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Publicity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Shigeaki Kuzuoka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Brian M. Kurkoski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Publications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Mikihiko Nishiara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Yi Hong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Registration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Hidetoshi Saito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Terence Chan</a:t>
            </a:r>
          </a:p>
        </p:txBody>
      </p:sp>
      <p:sp>
        <p:nvSpPr>
          <p:cNvPr id="5127" name="Rectangle 7"/>
          <p:cNvSpPr>
            <a:spLocks/>
          </p:cNvSpPr>
          <p:nvPr/>
        </p:nvSpPr>
        <p:spPr bwMode="auto">
          <a:xfrm>
            <a:off x="4445000" y="2362200"/>
            <a:ext cx="2111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TPC Co-chair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Hidetoshi Yokoo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Stephen Hanly </a:t>
            </a:r>
          </a:p>
        </p:txBody>
      </p:sp>
      <p:sp>
        <p:nvSpPr>
          <p:cNvPr id="5128" name="Rectangle 8"/>
          <p:cNvSpPr>
            <a:spLocks/>
          </p:cNvSpPr>
          <p:nvPr/>
        </p:nvSpPr>
        <p:spPr bwMode="auto">
          <a:xfrm>
            <a:off x="1371600" y="2362200"/>
            <a:ext cx="2382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Generl Co-chair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Hiroyoshi Morita 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Emanuele Viterbo </a:t>
            </a:r>
          </a:p>
        </p:txBody>
      </p:sp>
      <p:sp>
        <p:nvSpPr>
          <p:cNvPr id="5129" name="Rectangle 9"/>
          <p:cNvSpPr>
            <a:spLocks/>
          </p:cNvSpPr>
          <p:nvPr/>
        </p:nvSpPr>
        <p:spPr bwMode="auto">
          <a:xfrm>
            <a:off x="6386513" y="3302000"/>
            <a:ext cx="25114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Local Arrangement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Tetsuya Kojima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Jamie Scott Evans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IAC Co-chair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Hirosuke Yamamoto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A. J. Han Vinck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Ezio Biglieri</a:t>
            </a:r>
          </a:p>
        </p:txBody>
      </p:sp>
      <p:sp>
        <p:nvSpPr>
          <p:cNvPr id="5130" name="Rectangle 10"/>
          <p:cNvSpPr>
            <a:spLocks/>
          </p:cNvSpPr>
          <p:nvPr/>
        </p:nvSpPr>
        <p:spPr bwMode="auto">
          <a:xfrm>
            <a:off x="6667500" y="2705100"/>
            <a:ext cx="16176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120000"/>
              </a:lnSpc>
            </a:pPr>
            <a:r>
              <a:rPr lang="en-US" altLang="ja-JP"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TPC Secretary</a:t>
            </a:r>
          </a:p>
          <a:p>
            <a:pPr marL="39688">
              <a:lnSpc>
                <a:spcPct val="120000"/>
              </a:lnSpc>
            </a:pPr>
            <a:r>
              <a:rPr lang="en-US" altLang="ja-JP" sz="18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Hideki Yagi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425571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reeform 1"/>
          <p:cNvSpPr>
            <a:spLocks/>
          </p:cNvSpPr>
          <p:nvPr/>
        </p:nvSpPr>
        <p:spPr bwMode="auto">
          <a:xfrm>
            <a:off x="0" y="330200"/>
            <a:ext cx="7856538" cy="369888"/>
          </a:xfrm>
          <a:custGeom>
            <a:avLst/>
            <a:gdLst>
              <a:gd name="T0" fmla="*/ 0 w 21600"/>
              <a:gd name="T1" fmla="*/ 0 h 21600"/>
              <a:gd name="T2" fmla="*/ 19112 w 21600"/>
              <a:gd name="T3" fmla="*/ 38 h 21600"/>
              <a:gd name="T4" fmla="*/ 21600 w 21600"/>
              <a:gd name="T5" fmla="*/ 21600 h 21600"/>
              <a:gd name="T6" fmla="*/ 4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9112" y="38"/>
                </a:lnTo>
                <a:lnTo>
                  <a:pt x="21600" y="21600"/>
                </a:lnTo>
                <a:lnTo>
                  <a:pt x="4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8194" name="Freeform 2"/>
          <p:cNvSpPr>
            <a:spLocks/>
          </p:cNvSpPr>
          <p:nvPr/>
        </p:nvSpPr>
        <p:spPr bwMode="auto">
          <a:xfrm>
            <a:off x="7145338" y="6143625"/>
            <a:ext cx="1998662" cy="369888"/>
          </a:xfrm>
          <a:custGeom>
            <a:avLst/>
            <a:gdLst>
              <a:gd name="T0" fmla="*/ 772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  <a:gd name="T6" fmla="*/ 21600 w 21600"/>
              <a:gd name="T7" fmla="*/ 21600 h 21600"/>
              <a:gd name="T8" fmla="*/ 7720 w 21600"/>
              <a:gd name="T9" fmla="*/ 21600 h 21600"/>
              <a:gd name="T10" fmla="*/ 772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772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7720" y="21600"/>
                </a:lnTo>
                <a:close/>
                <a:moveTo>
                  <a:pt x="7720" y="21600"/>
                </a:moveTo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31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7866063" y="346075"/>
            <a:ext cx="985837" cy="458788"/>
            <a:chOff x="0" y="0"/>
            <a:chExt cx="621" cy="289"/>
          </a:xfrm>
        </p:grpSpPr>
        <p:sp>
          <p:nvSpPr>
            <p:cNvPr id="8195" name="AutoShape 3"/>
            <p:cNvSpPr>
              <a:spLocks/>
            </p:cNvSpPr>
            <p:nvPr/>
          </p:nvSpPr>
          <p:spPr bwMode="auto">
            <a:xfrm>
              <a:off x="0" y="0"/>
              <a:ext cx="621" cy="28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416" y="12009"/>
                  </a:moveTo>
                  <a:cubicBezTo>
                    <a:pt x="12416" y="12495"/>
                    <a:pt x="12416" y="12495"/>
                    <a:pt x="12416" y="12495"/>
                  </a:cubicBezTo>
                  <a:cubicBezTo>
                    <a:pt x="11871" y="12495"/>
                    <a:pt x="11871" y="12495"/>
                    <a:pt x="11871" y="12495"/>
                  </a:cubicBezTo>
                  <a:cubicBezTo>
                    <a:pt x="11700" y="12495"/>
                    <a:pt x="11634" y="12278"/>
                    <a:pt x="11634" y="11965"/>
                  </a:cubicBezTo>
                  <a:cubicBezTo>
                    <a:pt x="11634" y="9989"/>
                    <a:pt x="11634" y="9989"/>
                    <a:pt x="11634" y="9989"/>
                  </a:cubicBezTo>
                  <a:cubicBezTo>
                    <a:pt x="11634" y="9678"/>
                    <a:pt x="11700" y="9461"/>
                    <a:pt x="11871" y="9461"/>
                  </a:cubicBezTo>
                  <a:cubicBezTo>
                    <a:pt x="12416" y="9461"/>
                    <a:pt x="12416" y="9461"/>
                    <a:pt x="12416" y="9461"/>
                  </a:cubicBezTo>
                  <a:cubicBezTo>
                    <a:pt x="12416" y="9947"/>
                    <a:pt x="12416" y="9947"/>
                    <a:pt x="12416" y="9947"/>
                  </a:cubicBezTo>
                  <a:cubicBezTo>
                    <a:pt x="11943" y="9947"/>
                    <a:pt x="11943" y="9947"/>
                    <a:pt x="11943" y="9947"/>
                  </a:cubicBezTo>
                  <a:cubicBezTo>
                    <a:pt x="11902" y="9947"/>
                    <a:pt x="11881" y="9994"/>
                    <a:pt x="11881" y="10094"/>
                  </a:cubicBezTo>
                  <a:cubicBezTo>
                    <a:pt x="11881" y="11862"/>
                    <a:pt x="11881" y="11862"/>
                    <a:pt x="11881" y="11862"/>
                  </a:cubicBezTo>
                  <a:cubicBezTo>
                    <a:pt x="11881" y="11962"/>
                    <a:pt x="11902" y="12009"/>
                    <a:pt x="11940" y="12009"/>
                  </a:cubicBezTo>
                  <a:lnTo>
                    <a:pt x="12416" y="12009"/>
                  </a:lnTo>
                  <a:close/>
                  <a:moveTo>
                    <a:pt x="12644" y="9989"/>
                  </a:moveTo>
                  <a:cubicBezTo>
                    <a:pt x="12644" y="9678"/>
                    <a:pt x="12710" y="9461"/>
                    <a:pt x="12882" y="9461"/>
                  </a:cubicBezTo>
                  <a:cubicBezTo>
                    <a:pt x="13274" y="9461"/>
                    <a:pt x="13274" y="9461"/>
                    <a:pt x="13274" y="9461"/>
                  </a:cubicBezTo>
                  <a:cubicBezTo>
                    <a:pt x="13445" y="9461"/>
                    <a:pt x="13512" y="9678"/>
                    <a:pt x="13512" y="9989"/>
                  </a:cubicBezTo>
                  <a:cubicBezTo>
                    <a:pt x="13512" y="11965"/>
                    <a:pt x="13512" y="11965"/>
                    <a:pt x="13512" y="11965"/>
                  </a:cubicBezTo>
                  <a:cubicBezTo>
                    <a:pt x="13512" y="12278"/>
                    <a:pt x="13445" y="12495"/>
                    <a:pt x="13274" y="12495"/>
                  </a:cubicBezTo>
                  <a:cubicBezTo>
                    <a:pt x="12882" y="12495"/>
                    <a:pt x="12882" y="12495"/>
                    <a:pt x="12882" y="12495"/>
                  </a:cubicBezTo>
                  <a:cubicBezTo>
                    <a:pt x="12710" y="12495"/>
                    <a:pt x="12644" y="12278"/>
                    <a:pt x="12644" y="11965"/>
                  </a:cubicBezTo>
                  <a:lnTo>
                    <a:pt x="12644" y="9989"/>
                  </a:lnTo>
                  <a:close/>
                  <a:moveTo>
                    <a:pt x="13264" y="10094"/>
                  </a:moveTo>
                  <a:cubicBezTo>
                    <a:pt x="13264" y="9994"/>
                    <a:pt x="13244" y="9947"/>
                    <a:pt x="13205" y="9947"/>
                  </a:cubicBezTo>
                  <a:cubicBezTo>
                    <a:pt x="12951" y="9947"/>
                    <a:pt x="12951" y="9947"/>
                    <a:pt x="12951" y="9947"/>
                  </a:cubicBezTo>
                  <a:cubicBezTo>
                    <a:pt x="12912" y="9947"/>
                    <a:pt x="12891" y="9994"/>
                    <a:pt x="12891" y="10094"/>
                  </a:cubicBezTo>
                  <a:cubicBezTo>
                    <a:pt x="12891" y="11862"/>
                    <a:pt x="12891" y="11862"/>
                    <a:pt x="12891" y="11862"/>
                  </a:cubicBezTo>
                  <a:cubicBezTo>
                    <a:pt x="12891" y="11962"/>
                    <a:pt x="12912" y="12009"/>
                    <a:pt x="12950" y="12009"/>
                  </a:cubicBezTo>
                  <a:cubicBezTo>
                    <a:pt x="13204" y="12009"/>
                    <a:pt x="13204" y="12009"/>
                    <a:pt x="13204" y="12009"/>
                  </a:cubicBezTo>
                  <a:cubicBezTo>
                    <a:pt x="13244" y="12009"/>
                    <a:pt x="13264" y="11962"/>
                    <a:pt x="13264" y="11862"/>
                  </a:cubicBezTo>
                  <a:lnTo>
                    <a:pt x="13264" y="10094"/>
                  </a:lnTo>
                  <a:close/>
                  <a:moveTo>
                    <a:pt x="13982" y="10448"/>
                  </a:moveTo>
                  <a:cubicBezTo>
                    <a:pt x="13982" y="12495"/>
                    <a:pt x="13982" y="12495"/>
                    <a:pt x="13982" y="12495"/>
                  </a:cubicBezTo>
                  <a:cubicBezTo>
                    <a:pt x="13752" y="12495"/>
                    <a:pt x="13752" y="12495"/>
                    <a:pt x="13752" y="12495"/>
                  </a:cubicBezTo>
                  <a:cubicBezTo>
                    <a:pt x="13752" y="9461"/>
                    <a:pt x="13752" y="9461"/>
                    <a:pt x="13752" y="9461"/>
                  </a:cubicBezTo>
                  <a:cubicBezTo>
                    <a:pt x="14006" y="9461"/>
                    <a:pt x="14006" y="9461"/>
                    <a:pt x="14006" y="9461"/>
                  </a:cubicBezTo>
                  <a:cubicBezTo>
                    <a:pt x="14388" y="11506"/>
                    <a:pt x="14388" y="11506"/>
                    <a:pt x="14388" y="11506"/>
                  </a:cubicBezTo>
                  <a:cubicBezTo>
                    <a:pt x="14388" y="9461"/>
                    <a:pt x="14388" y="9461"/>
                    <a:pt x="14388" y="9461"/>
                  </a:cubicBezTo>
                  <a:cubicBezTo>
                    <a:pt x="14620" y="9461"/>
                    <a:pt x="14620" y="9461"/>
                    <a:pt x="14620" y="9461"/>
                  </a:cubicBezTo>
                  <a:cubicBezTo>
                    <a:pt x="14620" y="12495"/>
                    <a:pt x="14620" y="12495"/>
                    <a:pt x="14620" y="12495"/>
                  </a:cubicBezTo>
                  <a:cubicBezTo>
                    <a:pt x="14366" y="12495"/>
                    <a:pt x="14366" y="12495"/>
                    <a:pt x="14366" y="12495"/>
                  </a:cubicBezTo>
                  <a:lnTo>
                    <a:pt x="13982" y="10448"/>
                  </a:lnTo>
                  <a:close/>
                  <a:moveTo>
                    <a:pt x="15301" y="11848"/>
                  </a:moveTo>
                  <a:cubicBezTo>
                    <a:pt x="15558" y="9461"/>
                    <a:pt x="15558" y="9461"/>
                    <a:pt x="15558" y="9461"/>
                  </a:cubicBezTo>
                  <a:cubicBezTo>
                    <a:pt x="15805" y="9461"/>
                    <a:pt x="15805" y="9461"/>
                    <a:pt x="15805" y="9461"/>
                  </a:cubicBezTo>
                  <a:cubicBezTo>
                    <a:pt x="15446" y="12495"/>
                    <a:pt x="15446" y="12495"/>
                    <a:pt x="15446" y="12495"/>
                  </a:cubicBezTo>
                  <a:cubicBezTo>
                    <a:pt x="15138" y="12495"/>
                    <a:pt x="15138" y="12495"/>
                    <a:pt x="15138" y="12495"/>
                  </a:cubicBezTo>
                  <a:cubicBezTo>
                    <a:pt x="14784" y="9461"/>
                    <a:pt x="14784" y="9461"/>
                    <a:pt x="14784" y="9461"/>
                  </a:cubicBezTo>
                  <a:cubicBezTo>
                    <a:pt x="15045" y="9461"/>
                    <a:pt x="15045" y="9461"/>
                    <a:pt x="15045" y="9461"/>
                  </a:cubicBezTo>
                  <a:lnTo>
                    <a:pt x="15301" y="11848"/>
                  </a:lnTo>
                  <a:close/>
                  <a:moveTo>
                    <a:pt x="17215" y="10448"/>
                  </a:moveTo>
                  <a:cubicBezTo>
                    <a:pt x="17215" y="12495"/>
                    <a:pt x="17215" y="12495"/>
                    <a:pt x="17215" y="12495"/>
                  </a:cubicBezTo>
                  <a:cubicBezTo>
                    <a:pt x="16985" y="12495"/>
                    <a:pt x="16985" y="12495"/>
                    <a:pt x="16985" y="12495"/>
                  </a:cubicBezTo>
                  <a:cubicBezTo>
                    <a:pt x="16985" y="9461"/>
                    <a:pt x="16985" y="9461"/>
                    <a:pt x="16985" y="9461"/>
                  </a:cubicBezTo>
                  <a:cubicBezTo>
                    <a:pt x="17238" y="9461"/>
                    <a:pt x="17238" y="9461"/>
                    <a:pt x="17238" y="9461"/>
                  </a:cubicBezTo>
                  <a:cubicBezTo>
                    <a:pt x="17622" y="11506"/>
                    <a:pt x="17622" y="11506"/>
                    <a:pt x="17622" y="11506"/>
                  </a:cubicBezTo>
                  <a:cubicBezTo>
                    <a:pt x="17622" y="9461"/>
                    <a:pt x="17622" y="9461"/>
                    <a:pt x="17622" y="9461"/>
                  </a:cubicBezTo>
                  <a:cubicBezTo>
                    <a:pt x="17852" y="9461"/>
                    <a:pt x="17852" y="9461"/>
                    <a:pt x="17852" y="9461"/>
                  </a:cubicBezTo>
                  <a:cubicBezTo>
                    <a:pt x="17852" y="12495"/>
                    <a:pt x="17852" y="12495"/>
                    <a:pt x="17852" y="12495"/>
                  </a:cubicBezTo>
                  <a:cubicBezTo>
                    <a:pt x="17599" y="12495"/>
                    <a:pt x="17599" y="12495"/>
                    <a:pt x="17599" y="12495"/>
                  </a:cubicBezTo>
                  <a:lnTo>
                    <a:pt x="17215" y="10448"/>
                  </a:lnTo>
                  <a:close/>
                  <a:moveTo>
                    <a:pt x="18033" y="9947"/>
                  </a:moveTo>
                  <a:cubicBezTo>
                    <a:pt x="18033" y="9461"/>
                    <a:pt x="18033" y="9461"/>
                    <a:pt x="18033" y="9461"/>
                  </a:cubicBezTo>
                  <a:cubicBezTo>
                    <a:pt x="18875" y="9461"/>
                    <a:pt x="18875" y="9461"/>
                    <a:pt x="18875" y="9461"/>
                  </a:cubicBezTo>
                  <a:cubicBezTo>
                    <a:pt x="18875" y="9947"/>
                    <a:pt x="18875" y="9947"/>
                    <a:pt x="18875" y="9947"/>
                  </a:cubicBezTo>
                  <a:cubicBezTo>
                    <a:pt x="18576" y="9947"/>
                    <a:pt x="18576" y="9947"/>
                    <a:pt x="18576" y="9947"/>
                  </a:cubicBezTo>
                  <a:cubicBezTo>
                    <a:pt x="18576" y="12495"/>
                    <a:pt x="18576" y="12495"/>
                    <a:pt x="18576" y="12495"/>
                  </a:cubicBezTo>
                  <a:cubicBezTo>
                    <a:pt x="18331" y="12495"/>
                    <a:pt x="18331" y="12495"/>
                    <a:pt x="18331" y="12495"/>
                  </a:cubicBezTo>
                  <a:cubicBezTo>
                    <a:pt x="18331" y="9947"/>
                    <a:pt x="18331" y="9947"/>
                    <a:pt x="18331" y="9947"/>
                  </a:cubicBezTo>
                  <a:lnTo>
                    <a:pt x="18033" y="9947"/>
                  </a:lnTo>
                  <a:close/>
                  <a:moveTo>
                    <a:pt x="19336" y="9461"/>
                  </a:moveTo>
                  <a:cubicBezTo>
                    <a:pt x="19336" y="12495"/>
                    <a:pt x="19336" y="12495"/>
                    <a:pt x="19336" y="12495"/>
                  </a:cubicBezTo>
                  <a:cubicBezTo>
                    <a:pt x="19088" y="12495"/>
                    <a:pt x="19088" y="12495"/>
                    <a:pt x="19088" y="12495"/>
                  </a:cubicBezTo>
                  <a:cubicBezTo>
                    <a:pt x="19088" y="9461"/>
                    <a:pt x="19088" y="9461"/>
                    <a:pt x="19088" y="9461"/>
                  </a:cubicBezTo>
                  <a:lnTo>
                    <a:pt x="19336" y="9461"/>
                  </a:lnTo>
                  <a:close/>
                  <a:moveTo>
                    <a:pt x="19598" y="9989"/>
                  </a:moveTo>
                  <a:cubicBezTo>
                    <a:pt x="19598" y="9678"/>
                    <a:pt x="19666" y="9461"/>
                    <a:pt x="19836" y="9461"/>
                  </a:cubicBezTo>
                  <a:cubicBezTo>
                    <a:pt x="20229" y="9461"/>
                    <a:pt x="20229" y="9461"/>
                    <a:pt x="20229" y="9461"/>
                  </a:cubicBezTo>
                  <a:cubicBezTo>
                    <a:pt x="20400" y="9461"/>
                    <a:pt x="20466" y="9678"/>
                    <a:pt x="20466" y="9989"/>
                  </a:cubicBezTo>
                  <a:cubicBezTo>
                    <a:pt x="20466" y="11965"/>
                    <a:pt x="20466" y="11965"/>
                    <a:pt x="20466" y="11965"/>
                  </a:cubicBezTo>
                  <a:cubicBezTo>
                    <a:pt x="20466" y="12278"/>
                    <a:pt x="20400" y="12495"/>
                    <a:pt x="20229" y="12495"/>
                  </a:cubicBezTo>
                  <a:cubicBezTo>
                    <a:pt x="19836" y="12495"/>
                    <a:pt x="19836" y="12495"/>
                    <a:pt x="19836" y="12495"/>
                  </a:cubicBezTo>
                  <a:cubicBezTo>
                    <a:pt x="19666" y="12495"/>
                    <a:pt x="19598" y="12278"/>
                    <a:pt x="19598" y="11965"/>
                  </a:cubicBezTo>
                  <a:lnTo>
                    <a:pt x="19598" y="9989"/>
                  </a:lnTo>
                  <a:close/>
                  <a:moveTo>
                    <a:pt x="20218" y="10094"/>
                  </a:moveTo>
                  <a:cubicBezTo>
                    <a:pt x="20218" y="9994"/>
                    <a:pt x="20199" y="9947"/>
                    <a:pt x="20161" y="9947"/>
                  </a:cubicBezTo>
                  <a:cubicBezTo>
                    <a:pt x="19907" y="9947"/>
                    <a:pt x="19907" y="9947"/>
                    <a:pt x="19907" y="9947"/>
                  </a:cubicBezTo>
                  <a:cubicBezTo>
                    <a:pt x="19867" y="9947"/>
                    <a:pt x="19846" y="9994"/>
                    <a:pt x="19846" y="10094"/>
                  </a:cubicBezTo>
                  <a:cubicBezTo>
                    <a:pt x="19846" y="11862"/>
                    <a:pt x="19846" y="11862"/>
                    <a:pt x="19846" y="11862"/>
                  </a:cubicBezTo>
                  <a:cubicBezTo>
                    <a:pt x="19846" y="11962"/>
                    <a:pt x="19867" y="12009"/>
                    <a:pt x="19905" y="12009"/>
                  </a:cubicBezTo>
                  <a:cubicBezTo>
                    <a:pt x="20158" y="12009"/>
                    <a:pt x="20158" y="12009"/>
                    <a:pt x="20158" y="12009"/>
                  </a:cubicBezTo>
                  <a:cubicBezTo>
                    <a:pt x="20199" y="12009"/>
                    <a:pt x="20218" y="11962"/>
                    <a:pt x="20218" y="11862"/>
                  </a:cubicBezTo>
                  <a:lnTo>
                    <a:pt x="20218" y="10094"/>
                  </a:lnTo>
                  <a:close/>
                  <a:moveTo>
                    <a:pt x="20963" y="10448"/>
                  </a:moveTo>
                  <a:cubicBezTo>
                    <a:pt x="20963" y="12495"/>
                    <a:pt x="20963" y="12495"/>
                    <a:pt x="20963" y="12495"/>
                  </a:cubicBezTo>
                  <a:cubicBezTo>
                    <a:pt x="20732" y="12495"/>
                    <a:pt x="20732" y="12495"/>
                    <a:pt x="20732" y="12495"/>
                  </a:cubicBezTo>
                  <a:cubicBezTo>
                    <a:pt x="20732" y="9461"/>
                    <a:pt x="20732" y="9461"/>
                    <a:pt x="20732" y="9461"/>
                  </a:cubicBezTo>
                  <a:cubicBezTo>
                    <a:pt x="20986" y="9461"/>
                    <a:pt x="20986" y="9461"/>
                    <a:pt x="20986" y="9461"/>
                  </a:cubicBezTo>
                  <a:cubicBezTo>
                    <a:pt x="21370" y="11506"/>
                    <a:pt x="21370" y="11506"/>
                    <a:pt x="21370" y="11506"/>
                  </a:cubicBezTo>
                  <a:cubicBezTo>
                    <a:pt x="21370" y="9461"/>
                    <a:pt x="21370" y="9461"/>
                    <a:pt x="21370" y="9461"/>
                  </a:cubicBezTo>
                  <a:cubicBezTo>
                    <a:pt x="21600" y="9461"/>
                    <a:pt x="21600" y="9461"/>
                    <a:pt x="21600" y="9461"/>
                  </a:cubicBezTo>
                  <a:cubicBezTo>
                    <a:pt x="21600" y="12495"/>
                    <a:pt x="21600" y="12495"/>
                    <a:pt x="21600" y="12495"/>
                  </a:cubicBezTo>
                  <a:cubicBezTo>
                    <a:pt x="21346" y="12495"/>
                    <a:pt x="21346" y="12495"/>
                    <a:pt x="21346" y="12495"/>
                  </a:cubicBezTo>
                  <a:lnTo>
                    <a:pt x="20963" y="10448"/>
                  </a:lnTo>
                  <a:close/>
                  <a:moveTo>
                    <a:pt x="16757" y="12038"/>
                  </a:moveTo>
                  <a:cubicBezTo>
                    <a:pt x="16757" y="12495"/>
                    <a:pt x="16757" y="12495"/>
                    <a:pt x="16757" y="12495"/>
                  </a:cubicBezTo>
                  <a:cubicBezTo>
                    <a:pt x="15968" y="12495"/>
                    <a:pt x="15968" y="12495"/>
                    <a:pt x="15968" y="12495"/>
                  </a:cubicBezTo>
                  <a:cubicBezTo>
                    <a:pt x="15968" y="9461"/>
                    <a:pt x="15968" y="9461"/>
                    <a:pt x="15968" y="9461"/>
                  </a:cubicBezTo>
                  <a:cubicBezTo>
                    <a:pt x="16728" y="9461"/>
                    <a:pt x="16728" y="9461"/>
                    <a:pt x="16728" y="9461"/>
                  </a:cubicBezTo>
                  <a:cubicBezTo>
                    <a:pt x="16728" y="9915"/>
                    <a:pt x="16728" y="9915"/>
                    <a:pt x="16728" y="9915"/>
                  </a:cubicBezTo>
                  <a:cubicBezTo>
                    <a:pt x="16216" y="9915"/>
                    <a:pt x="16216" y="9915"/>
                    <a:pt x="16216" y="9915"/>
                  </a:cubicBezTo>
                  <a:cubicBezTo>
                    <a:pt x="16216" y="10683"/>
                    <a:pt x="16216" y="10683"/>
                    <a:pt x="16216" y="10683"/>
                  </a:cubicBezTo>
                  <a:cubicBezTo>
                    <a:pt x="16611" y="10683"/>
                    <a:pt x="16611" y="10683"/>
                    <a:pt x="16611" y="10683"/>
                  </a:cubicBezTo>
                  <a:cubicBezTo>
                    <a:pt x="16611" y="11126"/>
                    <a:pt x="16611" y="11126"/>
                    <a:pt x="16611" y="11126"/>
                  </a:cubicBezTo>
                  <a:cubicBezTo>
                    <a:pt x="16216" y="11126"/>
                    <a:pt x="16216" y="11126"/>
                    <a:pt x="16216" y="11126"/>
                  </a:cubicBezTo>
                  <a:cubicBezTo>
                    <a:pt x="16216" y="12038"/>
                    <a:pt x="16216" y="12038"/>
                    <a:pt x="16216" y="12038"/>
                  </a:cubicBezTo>
                  <a:lnTo>
                    <a:pt x="16757" y="12038"/>
                  </a:lnTo>
                  <a:close/>
                  <a:moveTo>
                    <a:pt x="13611" y="17047"/>
                  </a:moveTo>
                  <a:cubicBezTo>
                    <a:pt x="13316" y="17047"/>
                    <a:pt x="13316" y="17047"/>
                    <a:pt x="13316" y="17047"/>
                  </a:cubicBezTo>
                  <a:cubicBezTo>
                    <a:pt x="13073" y="15887"/>
                    <a:pt x="13073" y="15887"/>
                    <a:pt x="13073" y="15887"/>
                  </a:cubicBezTo>
                  <a:cubicBezTo>
                    <a:pt x="12831" y="17047"/>
                    <a:pt x="12831" y="17047"/>
                    <a:pt x="12831" y="17047"/>
                  </a:cubicBezTo>
                  <a:cubicBezTo>
                    <a:pt x="12552" y="17047"/>
                    <a:pt x="12552" y="17047"/>
                    <a:pt x="12552" y="17047"/>
                  </a:cubicBezTo>
                  <a:cubicBezTo>
                    <a:pt x="12927" y="15488"/>
                    <a:pt x="12927" y="15488"/>
                    <a:pt x="12927" y="15488"/>
                  </a:cubicBezTo>
                  <a:cubicBezTo>
                    <a:pt x="12578" y="14014"/>
                    <a:pt x="12578" y="14014"/>
                    <a:pt x="12578" y="14014"/>
                  </a:cubicBezTo>
                  <a:cubicBezTo>
                    <a:pt x="12874" y="14014"/>
                    <a:pt x="12874" y="14014"/>
                    <a:pt x="12874" y="14014"/>
                  </a:cubicBezTo>
                  <a:cubicBezTo>
                    <a:pt x="13087" y="15114"/>
                    <a:pt x="13087" y="15114"/>
                    <a:pt x="13087" y="15114"/>
                  </a:cubicBezTo>
                  <a:cubicBezTo>
                    <a:pt x="13297" y="14014"/>
                    <a:pt x="13297" y="14014"/>
                    <a:pt x="13297" y="14014"/>
                  </a:cubicBezTo>
                  <a:cubicBezTo>
                    <a:pt x="13579" y="14014"/>
                    <a:pt x="13579" y="14014"/>
                    <a:pt x="13579" y="14014"/>
                  </a:cubicBezTo>
                  <a:cubicBezTo>
                    <a:pt x="13238" y="15470"/>
                    <a:pt x="13238" y="15470"/>
                    <a:pt x="13238" y="15470"/>
                  </a:cubicBezTo>
                  <a:lnTo>
                    <a:pt x="13611" y="17047"/>
                  </a:lnTo>
                  <a:close/>
                  <a:moveTo>
                    <a:pt x="14039" y="15678"/>
                  </a:moveTo>
                  <a:cubicBezTo>
                    <a:pt x="14039" y="17047"/>
                    <a:pt x="14039" y="17047"/>
                    <a:pt x="14039" y="17047"/>
                  </a:cubicBezTo>
                  <a:cubicBezTo>
                    <a:pt x="13791" y="17047"/>
                    <a:pt x="13791" y="17047"/>
                    <a:pt x="13791" y="17047"/>
                  </a:cubicBezTo>
                  <a:cubicBezTo>
                    <a:pt x="13791" y="14014"/>
                    <a:pt x="13791" y="14014"/>
                    <a:pt x="13791" y="14014"/>
                  </a:cubicBezTo>
                  <a:cubicBezTo>
                    <a:pt x="14039" y="14014"/>
                    <a:pt x="14039" y="14014"/>
                    <a:pt x="14039" y="14014"/>
                  </a:cubicBezTo>
                  <a:cubicBezTo>
                    <a:pt x="14039" y="15235"/>
                    <a:pt x="14039" y="15235"/>
                    <a:pt x="14039" y="15235"/>
                  </a:cubicBezTo>
                  <a:cubicBezTo>
                    <a:pt x="14411" y="15235"/>
                    <a:pt x="14411" y="15235"/>
                    <a:pt x="14411" y="15235"/>
                  </a:cubicBezTo>
                  <a:cubicBezTo>
                    <a:pt x="14411" y="14014"/>
                    <a:pt x="14411" y="14014"/>
                    <a:pt x="14411" y="14014"/>
                  </a:cubicBezTo>
                  <a:cubicBezTo>
                    <a:pt x="14660" y="14014"/>
                    <a:pt x="14660" y="14014"/>
                    <a:pt x="14660" y="14014"/>
                  </a:cubicBezTo>
                  <a:cubicBezTo>
                    <a:pt x="14660" y="17047"/>
                    <a:pt x="14660" y="17047"/>
                    <a:pt x="14660" y="17047"/>
                  </a:cubicBezTo>
                  <a:cubicBezTo>
                    <a:pt x="14411" y="17047"/>
                    <a:pt x="14411" y="17047"/>
                    <a:pt x="14411" y="17047"/>
                  </a:cubicBezTo>
                  <a:cubicBezTo>
                    <a:pt x="14411" y="15678"/>
                    <a:pt x="14411" y="15678"/>
                    <a:pt x="14411" y="15678"/>
                  </a:cubicBezTo>
                  <a:lnTo>
                    <a:pt x="14039" y="15678"/>
                  </a:lnTo>
                  <a:close/>
                  <a:moveTo>
                    <a:pt x="15217" y="14014"/>
                  </a:moveTo>
                  <a:cubicBezTo>
                    <a:pt x="15217" y="17047"/>
                    <a:pt x="15217" y="17047"/>
                    <a:pt x="15217" y="17047"/>
                  </a:cubicBezTo>
                  <a:cubicBezTo>
                    <a:pt x="14969" y="17047"/>
                    <a:pt x="14969" y="17047"/>
                    <a:pt x="14969" y="17047"/>
                  </a:cubicBezTo>
                  <a:cubicBezTo>
                    <a:pt x="14969" y="14014"/>
                    <a:pt x="14969" y="14014"/>
                    <a:pt x="14969" y="14014"/>
                  </a:cubicBezTo>
                  <a:lnTo>
                    <a:pt x="15217" y="14014"/>
                  </a:lnTo>
                  <a:close/>
                  <a:moveTo>
                    <a:pt x="16388" y="16003"/>
                  </a:moveTo>
                  <a:cubicBezTo>
                    <a:pt x="16388" y="16520"/>
                    <a:pt x="16388" y="16520"/>
                    <a:pt x="16388" y="16520"/>
                  </a:cubicBezTo>
                  <a:cubicBezTo>
                    <a:pt x="16388" y="16831"/>
                    <a:pt x="16324" y="17047"/>
                    <a:pt x="16152" y="17047"/>
                  </a:cubicBezTo>
                  <a:cubicBezTo>
                    <a:pt x="15522" y="17047"/>
                    <a:pt x="15522" y="17047"/>
                    <a:pt x="15522" y="17047"/>
                  </a:cubicBezTo>
                  <a:cubicBezTo>
                    <a:pt x="15522" y="14014"/>
                    <a:pt x="15522" y="14014"/>
                    <a:pt x="15522" y="14014"/>
                  </a:cubicBezTo>
                  <a:cubicBezTo>
                    <a:pt x="16152" y="14014"/>
                    <a:pt x="16152" y="14014"/>
                    <a:pt x="16152" y="14014"/>
                  </a:cubicBezTo>
                  <a:cubicBezTo>
                    <a:pt x="16324" y="14014"/>
                    <a:pt x="16388" y="14230"/>
                    <a:pt x="16388" y="14542"/>
                  </a:cubicBezTo>
                  <a:cubicBezTo>
                    <a:pt x="16388" y="14929"/>
                    <a:pt x="16388" y="14929"/>
                    <a:pt x="16388" y="14929"/>
                  </a:cubicBezTo>
                  <a:cubicBezTo>
                    <a:pt x="16388" y="15259"/>
                    <a:pt x="16325" y="15454"/>
                    <a:pt x="16156" y="15462"/>
                  </a:cubicBezTo>
                  <a:cubicBezTo>
                    <a:pt x="16325" y="15478"/>
                    <a:pt x="16388" y="15670"/>
                    <a:pt x="16388" y="16003"/>
                  </a:cubicBezTo>
                  <a:close/>
                  <a:moveTo>
                    <a:pt x="16084" y="14470"/>
                  </a:moveTo>
                  <a:cubicBezTo>
                    <a:pt x="15767" y="14470"/>
                    <a:pt x="15767" y="14470"/>
                    <a:pt x="15767" y="14470"/>
                  </a:cubicBezTo>
                  <a:cubicBezTo>
                    <a:pt x="15767" y="15259"/>
                    <a:pt x="15767" y="15259"/>
                    <a:pt x="15767" y="15259"/>
                  </a:cubicBezTo>
                  <a:cubicBezTo>
                    <a:pt x="16080" y="15259"/>
                    <a:pt x="16080" y="15259"/>
                    <a:pt x="16080" y="15259"/>
                  </a:cubicBezTo>
                  <a:cubicBezTo>
                    <a:pt x="16122" y="15259"/>
                    <a:pt x="16142" y="15206"/>
                    <a:pt x="16142" y="15098"/>
                  </a:cubicBezTo>
                  <a:cubicBezTo>
                    <a:pt x="16142" y="14615"/>
                    <a:pt x="16142" y="14615"/>
                    <a:pt x="16142" y="14615"/>
                  </a:cubicBezTo>
                  <a:cubicBezTo>
                    <a:pt x="16142" y="14518"/>
                    <a:pt x="16120" y="14470"/>
                    <a:pt x="16084" y="14470"/>
                  </a:cubicBezTo>
                  <a:close/>
                  <a:moveTo>
                    <a:pt x="15767" y="15657"/>
                  </a:moveTo>
                  <a:cubicBezTo>
                    <a:pt x="15767" y="16588"/>
                    <a:pt x="15767" y="16588"/>
                    <a:pt x="15767" y="16588"/>
                  </a:cubicBezTo>
                  <a:cubicBezTo>
                    <a:pt x="16080" y="16588"/>
                    <a:pt x="16080" y="16588"/>
                    <a:pt x="16080" y="16588"/>
                  </a:cubicBezTo>
                  <a:cubicBezTo>
                    <a:pt x="16120" y="16588"/>
                    <a:pt x="16142" y="16541"/>
                    <a:pt x="16142" y="16441"/>
                  </a:cubicBezTo>
                  <a:cubicBezTo>
                    <a:pt x="16142" y="15818"/>
                    <a:pt x="16142" y="15818"/>
                    <a:pt x="16142" y="15818"/>
                  </a:cubicBezTo>
                  <a:cubicBezTo>
                    <a:pt x="16142" y="15710"/>
                    <a:pt x="16122" y="15657"/>
                    <a:pt x="16080" y="15657"/>
                  </a:cubicBezTo>
                  <a:lnTo>
                    <a:pt x="15767" y="15657"/>
                  </a:lnTo>
                  <a:close/>
                  <a:moveTo>
                    <a:pt x="16901" y="14014"/>
                  </a:moveTo>
                  <a:cubicBezTo>
                    <a:pt x="16901" y="17047"/>
                    <a:pt x="16901" y="17047"/>
                    <a:pt x="16901" y="17047"/>
                  </a:cubicBezTo>
                  <a:cubicBezTo>
                    <a:pt x="16654" y="17047"/>
                    <a:pt x="16654" y="17047"/>
                    <a:pt x="16654" y="17047"/>
                  </a:cubicBezTo>
                  <a:cubicBezTo>
                    <a:pt x="16654" y="14014"/>
                    <a:pt x="16654" y="14014"/>
                    <a:pt x="16654" y="14014"/>
                  </a:cubicBezTo>
                  <a:lnTo>
                    <a:pt x="16901" y="14014"/>
                  </a:lnTo>
                  <a:close/>
                  <a:moveTo>
                    <a:pt x="18386" y="14014"/>
                  </a:moveTo>
                  <a:cubicBezTo>
                    <a:pt x="18386" y="17047"/>
                    <a:pt x="18386" y="17047"/>
                    <a:pt x="18386" y="17047"/>
                  </a:cubicBezTo>
                  <a:cubicBezTo>
                    <a:pt x="18138" y="17047"/>
                    <a:pt x="18138" y="17047"/>
                    <a:pt x="18138" y="17047"/>
                  </a:cubicBezTo>
                  <a:cubicBezTo>
                    <a:pt x="18138" y="14014"/>
                    <a:pt x="18138" y="14014"/>
                    <a:pt x="18138" y="14014"/>
                  </a:cubicBezTo>
                  <a:lnTo>
                    <a:pt x="18386" y="14014"/>
                  </a:lnTo>
                  <a:close/>
                  <a:moveTo>
                    <a:pt x="18652" y="14542"/>
                  </a:moveTo>
                  <a:cubicBezTo>
                    <a:pt x="18652" y="14230"/>
                    <a:pt x="18719" y="14014"/>
                    <a:pt x="18890" y="14014"/>
                  </a:cubicBezTo>
                  <a:cubicBezTo>
                    <a:pt x="19283" y="14014"/>
                    <a:pt x="19283" y="14014"/>
                    <a:pt x="19283" y="14014"/>
                  </a:cubicBezTo>
                  <a:cubicBezTo>
                    <a:pt x="19453" y="14014"/>
                    <a:pt x="19521" y="14230"/>
                    <a:pt x="19521" y="14542"/>
                  </a:cubicBezTo>
                  <a:cubicBezTo>
                    <a:pt x="19521" y="16520"/>
                    <a:pt x="19521" y="16520"/>
                    <a:pt x="19521" y="16520"/>
                  </a:cubicBezTo>
                  <a:cubicBezTo>
                    <a:pt x="19521" y="16831"/>
                    <a:pt x="19453" y="17047"/>
                    <a:pt x="19283" y="17047"/>
                  </a:cubicBezTo>
                  <a:cubicBezTo>
                    <a:pt x="18890" y="17047"/>
                    <a:pt x="18890" y="17047"/>
                    <a:pt x="18890" y="17047"/>
                  </a:cubicBezTo>
                  <a:cubicBezTo>
                    <a:pt x="18719" y="17047"/>
                    <a:pt x="18652" y="16831"/>
                    <a:pt x="18652" y="16520"/>
                  </a:cubicBezTo>
                  <a:lnTo>
                    <a:pt x="18652" y="14542"/>
                  </a:lnTo>
                  <a:close/>
                  <a:moveTo>
                    <a:pt x="19273" y="14647"/>
                  </a:moveTo>
                  <a:cubicBezTo>
                    <a:pt x="19273" y="14547"/>
                    <a:pt x="19252" y="14499"/>
                    <a:pt x="19214" y="14499"/>
                  </a:cubicBezTo>
                  <a:cubicBezTo>
                    <a:pt x="18961" y="14499"/>
                    <a:pt x="18961" y="14499"/>
                    <a:pt x="18961" y="14499"/>
                  </a:cubicBezTo>
                  <a:cubicBezTo>
                    <a:pt x="18920" y="14499"/>
                    <a:pt x="18899" y="14547"/>
                    <a:pt x="18899" y="14647"/>
                  </a:cubicBezTo>
                  <a:cubicBezTo>
                    <a:pt x="18899" y="16414"/>
                    <a:pt x="18899" y="16414"/>
                    <a:pt x="18899" y="16414"/>
                  </a:cubicBezTo>
                  <a:cubicBezTo>
                    <a:pt x="18899" y="16515"/>
                    <a:pt x="18920" y="16562"/>
                    <a:pt x="18958" y="16562"/>
                  </a:cubicBezTo>
                  <a:cubicBezTo>
                    <a:pt x="19212" y="16562"/>
                    <a:pt x="19212" y="16562"/>
                    <a:pt x="19212" y="16562"/>
                  </a:cubicBezTo>
                  <a:cubicBezTo>
                    <a:pt x="19252" y="16562"/>
                    <a:pt x="19273" y="16515"/>
                    <a:pt x="19273" y="16414"/>
                  </a:cubicBezTo>
                  <a:lnTo>
                    <a:pt x="19273" y="14647"/>
                  </a:lnTo>
                  <a:close/>
                  <a:moveTo>
                    <a:pt x="20014" y="15003"/>
                  </a:moveTo>
                  <a:cubicBezTo>
                    <a:pt x="20014" y="17047"/>
                    <a:pt x="20014" y="17047"/>
                    <a:pt x="20014" y="17047"/>
                  </a:cubicBezTo>
                  <a:cubicBezTo>
                    <a:pt x="19784" y="17047"/>
                    <a:pt x="19784" y="17047"/>
                    <a:pt x="19784" y="17047"/>
                  </a:cubicBezTo>
                  <a:cubicBezTo>
                    <a:pt x="19784" y="14014"/>
                    <a:pt x="19784" y="14014"/>
                    <a:pt x="19784" y="14014"/>
                  </a:cubicBezTo>
                  <a:cubicBezTo>
                    <a:pt x="20038" y="14014"/>
                    <a:pt x="20038" y="14014"/>
                    <a:pt x="20038" y="14014"/>
                  </a:cubicBezTo>
                  <a:cubicBezTo>
                    <a:pt x="20421" y="16061"/>
                    <a:pt x="20421" y="16061"/>
                    <a:pt x="20421" y="16061"/>
                  </a:cubicBezTo>
                  <a:cubicBezTo>
                    <a:pt x="20421" y="14014"/>
                    <a:pt x="20421" y="14014"/>
                    <a:pt x="20421" y="14014"/>
                  </a:cubicBezTo>
                  <a:cubicBezTo>
                    <a:pt x="20652" y="14014"/>
                    <a:pt x="20652" y="14014"/>
                    <a:pt x="20652" y="14014"/>
                  </a:cubicBezTo>
                  <a:cubicBezTo>
                    <a:pt x="20652" y="17047"/>
                    <a:pt x="20652" y="17047"/>
                    <a:pt x="20652" y="17047"/>
                  </a:cubicBezTo>
                  <a:cubicBezTo>
                    <a:pt x="20399" y="17047"/>
                    <a:pt x="20399" y="17047"/>
                    <a:pt x="20399" y="17047"/>
                  </a:cubicBezTo>
                  <a:lnTo>
                    <a:pt x="20014" y="15003"/>
                  </a:lnTo>
                  <a:close/>
                  <a:moveTo>
                    <a:pt x="12422" y="16594"/>
                  </a:moveTo>
                  <a:cubicBezTo>
                    <a:pt x="12422" y="17047"/>
                    <a:pt x="12422" y="17047"/>
                    <a:pt x="12422" y="17047"/>
                  </a:cubicBezTo>
                  <a:cubicBezTo>
                    <a:pt x="11635" y="17047"/>
                    <a:pt x="11635" y="17047"/>
                    <a:pt x="11635" y="17047"/>
                  </a:cubicBezTo>
                  <a:cubicBezTo>
                    <a:pt x="11635" y="14014"/>
                    <a:pt x="11635" y="14014"/>
                    <a:pt x="11635" y="14014"/>
                  </a:cubicBezTo>
                  <a:cubicBezTo>
                    <a:pt x="12394" y="14014"/>
                    <a:pt x="12394" y="14014"/>
                    <a:pt x="12394" y="14014"/>
                  </a:cubicBezTo>
                  <a:cubicBezTo>
                    <a:pt x="12394" y="14470"/>
                    <a:pt x="12394" y="14470"/>
                    <a:pt x="12394" y="14470"/>
                  </a:cubicBezTo>
                  <a:cubicBezTo>
                    <a:pt x="11882" y="14470"/>
                    <a:pt x="11882" y="14470"/>
                    <a:pt x="11882" y="14470"/>
                  </a:cubicBezTo>
                  <a:cubicBezTo>
                    <a:pt x="11882" y="15235"/>
                    <a:pt x="11882" y="15235"/>
                    <a:pt x="11882" y="15235"/>
                  </a:cubicBezTo>
                  <a:cubicBezTo>
                    <a:pt x="12277" y="15235"/>
                    <a:pt x="12277" y="15235"/>
                    <a:pt x="12277" y="15235"/>
                  </a:cubicBezTo>
                  <a:cubicBezTo>
                    <a:pt x="12277" y="15678"/>
                    <a:pt x="12277" y="15678"/>
                    <a:pt x="12277" y="15678"/>
                  </a:cubicBezTo>
                  <a:cubicBezTo>
                    <a:pt x="11882" y="15678"/>
                    <a:pt x="11882" y="15678"/>
                    <a:pt x="11882" y="15678"/>
                  </a:cubicBezTo>
                  <a:cubicBezTo>
                    <a:pt x="11882" y="16594"/>
                    <a:pt x="11882" y="16594"/>
                    <a:pt x="11882" y="16594"/>
                  </a:cubicBezTo>
                  <a:lnTo>
                    <a:pt x="12422" y="16594"/>
                  </a:lnTo>
                  <a:close/>
                  <a:moveTo>
                    <a:pt x="17097" y="14499"/>
                  </a:moveTo>
                  <a:cubicBezTo>
                    <a:pt x="17097" y="14014"/>
                    <a:pt x="17097" y="14014"/>
                    <a:pt x="17097" y="14014"/>
                  </a:cubicBezTo>
                  <a:cubicBezTo>
                    <a:pt x="17940" y="14014"/>
                    <a:pt x="17940" y="14014"/>
                    <a:pt x="17940" y="14014"/>
                  </a:cubicBezTo>
                  <a:cubicBezTo>
                    <a:pt x="17940" y="14499"/>
                    <a:pt x="17940" y="14499"/>
                    <a:pt x="17940" y="14499"/>
                  </a:cubicBezTo>
                  <a:cubicBezTo>
                    <a:pt x="17642" y="14499"/>
                    <a:pt x="17642" y="14499"/>
                    <a:pt x="17642" y="14499"/>
                  </a:cubicBezTo>
                  <a:cubicBezTo>
                    <a:pt x="17642" y="17047"/>
                    <a:pt x="17642" y="17047"/>
                    <a:pt x="17642" y="17047"/>
                  </a:cubicBezTo>
                  <a:cubicBezTo>
                    <a:pt x="17395" y="17047"/>
                    <a:pt x="17395" y="17047"/>
                    <a:pt x="17395" y="17047"/>
                  </a:cubicBezTo>
                  <a:cubicBezTo>
                    <a:pt x="17395" y="14499"/>
                    <a:pt x="17395" y="14499"/>
                    <a:pt x="17395" y="14499"/>
                  </a:cubicBezTo>
                  <a:lnTo>
                    <a:pt x="17097" y="14499"/>
                  </a:lnTo>
                  <a:close/>
                  <a:moveTo>
                    <a:pt x="13900" y="19556"/>
                  </a:moveTo>
                  <a:cubicBezTo>
                    <a:pt x="13900" y="21600"/>
                    <a:pt x="13900" y="21600"/>
                    <a:pt x="13900" y="21600"/>
                  </a:cubicBezTo>
                  <a:cubicBezTo>
                    <a:pt x="13671" y="21600"/>
                    <a:pt x="13671" y="21600"/>
                    <a:pt x="13671" y="21600"/>
                  </a:cubicBezTo>
                  <a:cubicBezTo>
                    <a:pt x="13671" y="18567"/>
                    <a:pt x="13671" y="18567"/>
                    <a:pt x="13671" y="18567"/>
                  </a:cubicBezTo>
                  <a:cubicBezTo>
                    <a:pt x="13925" y="18567"/>
                    <a:pt x="13925" y="18567"/>
                    <a:pt x="13925" y="18567"/>
                  </a:cubicBezTo>
                  <a:cubicBezTo>
                    <a:pt x="14307" y="20614"/>
                    <a:pt x="14307" y="20614"/>
                    <a:pt x="14307" y="20614"/>
                  </a:cubicBezTo>
                  <a:cubicBezTo>
                    <a:pt x="14307" y="18567"/>
                    <a:pt x="14307" y="18567"/>
                    <a:pt x="14307" y="18567"/>
                  </a:cubicBezTo>
                  <a:cubicBezTo>
                    <a:pt x="14539" y="18567"/>
                    <a:pt x="14539" y="18567"/>
                    <a:pt x="14539" y="18567"/>
                  </a:cubicBezTo>
                  <a:cubicBezTo>
                    <a:pt x="14539" y="21600"/>
                    <a:pt x="14539" y="21600"/>
                    <a:pt x="14539" y="21600"/>
                  </a:cubicBezTo>
                  <a:cubicBezTo>
                    <a:pt x="14285" y="21600"/>
                    <a:pt x="14285" y="21600"/>
                    <a:pt x="14285" y="21600"/>
                  </a:cubicBezTo>
                  <a:lnTo>
                    <a:pt x="13900" y="19556"/>
                  </a:lnTo>
                  <a:close/>
                  <a:moveTo>
                    <a:pt x="12416" y="21115"/>
                  </a:moveTo>
                  <a:cubicBezTo>
                    <a:pt x="12416" y="21600"/>
                    <a:pt x="12416" y="21600"/>
                    <a:pt x="12416" y="21600"/>
                  </a:cubicBezTo>
                  <a:cubicBezTo>
                    <a:pt x="11871" y="21600"/>
                    <a:pt x="11871" y="21600"/>
                    <a:pt x="11871" y="21600"/>
                  </a:cubicBezTo>
                  <a:cubicBezTo>
                    <a:pt x="11700" y="21600"/>
                    <a:pt x="11634" y="21384"/>
                    <a:pt x="11634" y="21072"/>
                  </a:cubicBezTo>
                  <a:cubicBezTo>
                    <a:pt x="11634" y="19097"/>
                    <a:pt x="11634" y="19097"/>
                    <a:pt x="11634" y="19097"/>
                  </a:cubicBezTo>
                  <a:cubicBezTo>
                    <a:pt x="11634" y="18783"/>
                    <a:pt x="11700" y="18567"/>
                    <a:pt x="11871" y="18567"/>
                  </a:cubicBezTo>
                  <a:cubicBezTo>
                    <a:pt x="12416" y="18567"/>
                    <a:pt x="12416" y="18567"/>
                    <a:pt x="12416" y="18567"/>
                  </a:cubicBezTo>
                  <a:cubicBezTo>
                    <a:pt x="12416" y="19052"/>
                    <a:pt x="12416" y="19052"/>
                    <a:pt x="12416" y="19052"/>
                  </a:cubicBezTo>
                  <a:cubicBezTo>
                    <a:pt x="11943" y="19052"/>
                    <a:pt x="11943" y="19052"/>
                    <a:pt x="11943" y="19052"/>
                  </a:cubicBezTo>
                  <a:cubicBezTo>
                    <a:pt x="11902" y="19052"/>
                    <a:pt x="11881" y="19099"/>
                    <a:pt x="11881" y="19200"/>
                  </a:cubicBezTo>
                  <a:cubicBezTo>
                    <a:pt x="11881" y="20967"/>
                    <a:pt x="11881" y="20967"/>
                    <a:pt x="11881" y="20967"/>
                  </a:cubicBezTo>
                  <a:cubicBezTo>
                    <a:pt x="11881" y="21067"/>
                    <a:pt x="11902" y="21115"/>
                    <a:pt x="11940" y="21115"/>
                  </a:cubicBezTo>
                  <a:lnTo>
                    <a:pt x="12416" y="21115"/>
                  </a:lnTo>
                  <a:close/>
                  <a:moveTo>
                    <a:pt x="13456" y="21146"/>
                  </a:moveTo>
                  <a:cubicBezTo>
                    <a:pt x="13456" y="21600"/>
                    <a:pt x="13456" y="21600"/>
                    <a:pt x="13456" y="21600"/>
                  </a:cubicBezTo>
                  <a:cubicBezTo>
                    <a:pt x="12669" y="21600"/>
                    <a:pt x="12669" y="21600"/>
                    <a:pt x="12669" y="21600"/>
                  </a:cubicBezTo>
                  <a:cubicBezTo>
                    <a:pt x="12669" y="18567"/>
                    <a:pt x="12669" y="18567"/>
                    <a:pt x="12669" y="18567"/>
                  </a:cubicBezTo>
                  <a:cubicBezTo>
                    <a:pt x="13428" y="18567"/>
                    <a:pt x="13428" y="18567"/>
                    <a:pt x="13428" y="18567"/>
                  </a:cubicBezTo>
                  <a:cubicBezTo>
                    <a:pt x="13428" y="19023"/>
                    <a:pt x="13428" y="19023"/>
                    <a:pt x="13428" y="19023"/>
                  </a:cubicBezTo>
                  <a:cubicBezTo>
                    <a:pt x="12917" y="19023"/>
                    <a:pt x="12917" y="19023"/>
                    <a:pt x="12917" y="19023"/>
                  </a:cubicBezTo>
                  <a:cubicBezTo>
                    <a:pt x="12917" y="19791"/>
                    <a:pt x="12917" y="19791"/>
                    <a:pt x="12917" y="19791"/>
                  </a:cubicBezTo>
                  <a:cubicBezTo>
                    <a:pt x="13312" y="19791"/>
                    <a:pt x="13312" y="19791"/>
                    <a:pt x="13312" y="19791"/>
                  </a:cubicBezTo>
                  <a:cubicBezTo>
                    <a:pt x="13312" y="20231"/>
                    <a:pt x="13312" y="20231"/>
                    <a:pt x="13312" y="20231"/>
                  </a:cubicBezTo>
                  <a:cubicBezTo>
                    <a:pt x="12917" y="20231"/>
                    <a:pt x="12917" y="20231"/>
                    <a:pt x="12917" y="20231"/>
                  </a:cubicBezTo>
                  <a:cubicBezTo>
                    <a:pt x="12917" y="21146"/>
                    <a:pt x="12917" y="21146"/>
                    <a:pt x="12917" y="21146"/>
                  </a:cubicBezTo>
                  <a:lnTo>
                    <a:pt x="13456" y="21146"/>
                  </a:lnTo>
                  <a:close/>
                  <a:moveTo>
                    <a:pt x="14718" y="19052"/>
                  </a:moveTo>
                  <a:cubicBezTo>
                    <a:pt x="14718" y="18567"/>
                    <a:pt x="14718" y="18567"/>
                    <a:pt x="14718" y="18567"/>
                  </a:cubicBezTo>
                  <a:cubicBezTo>
                    <a:pt x="15560" y="18567"/>
                    <a:pt x="15560" y="18567"/>
                    <a:pt x="15560" y="18567"/>
                  </a:cubicBezTo>
                  <a:cubicBezTo>
                    <a:pt x="15560" y="19052"/>
                    <a:pt x="15560" y="19052"/>
                    <a:pt x="15560" y="19052"/>
                  </a:cubicBezTo>
                  <a:cubicBezTo>
                    <a:pt x="15262" y="19052"/>
                    <a:pt x="15262" y="19052"/>
                    <a:pt x="15262" y="19052"/>
                  </a:cubicBezTo>
                  <a:cubicBezTo>
                    <a:pt x="15262" y="21600"/>
                    <a:pt x="15262" y="21600"/>
                    <a:pt x="15262" y="21600"/>
                  </a:cubicBezTo>
                  <a:cubicBezTo>
                    <a:pt x="15016" y="21600"/>
                    <a:pt x="15016" y="21600"/>
                    <a:pt x="15016" y="21600"/>
                  </a:cubicBezTo>
                  <a:cubicBezTo>
                    <a:pt x="15016" y="19052"/>
                    <a:pt x="15016" y="19052"/>
                    <a:pt x="15016" y="19052"/>
                  </a:cubicBezTo>
                  <a:lnTo>
                    <a:pt x="14718" y="19052"/>
                  </a:lnTo>
                  <a:close/>
                  <a:moveTo>
                    <a:pt x="17656" y="21146"/>
                  </a:moveTo>
                  <a:cubicBezTo>
                    <a:pt x="17656" y="21600"/>
                    <a:pt x="17656" y="21600"/>
                    <a:pt x="17656" y="21600"/>
                  </a:cubicBezTo>
                  <a:cubicBezTo>
                    <a:pt x="16869" y="21600"/>
                    <a:pt x="16869" y="21600"/>
                    <a:pt x="16869" y="21600"/>
                  </a:cubicBezTo>
                  <a:cubicBezTo>
                    <a:pt x="16869" y="18567"/>
                    <a:pt x="16869" y="18567"/>
                    <a:pt x="16869" y="18567"/>
                  </a:cubicBezTo>
                  <a:cubicBezTo>
                    <a:pt x="17628" y="18567"/>
                    <a:pt x="17628" y="18567"/>
                    <a:pt x="17628" y="18567"/>
                  </a:cubicBezTo>
                  <a:cubicBezTo>
                    <a:pt x="17628" y="19023"/>
                    <a:pt x="17628" y="19023"/>
                    <a:pt x="17628" y="19023"/>
                  </a:cubicBezTo>
                  <a:cubicBezTo>
                    <a:pt x="17117" y="19023"/>
                    <a:pt x="17117" y="19023"/>
                    <a:pt x="17117" y="19023"/>
                  </a:cubicBezTo>
                  <a:cubicBezTo>
                    <a:pt x="17117" y="19791"/>
                    <a:pt x="17117" y="19791"/>
                    <a:pt x="17117" y="19791"/>
                  </a:cubicBezTo>
                  <a:cubicBezTo>
                    <a:pt x="17512" y="19791"/>
                    <a:pt x="17512" y="19791"/>
                    <a:pt x="17512" y="19791"/>
                  </a:cubicBezTo>
                  <a:cubicBezTo>
                    <a:pt x="17512" y="20231"/>
                    <a:pt x="17512" y="20231"/>
                    <a:pt x="17512" y="20231"/>
                  </a:cubicBezTo>
                  <a:cubicBezTo>
                    <a:pt x="17117" y="20231"/>
                    <a:pt x="17117" y="20231"/>
                    <a:pt x="17117" y="20231"/>
                  </a:cubicBezTo>
                  <a:cubicBezTo>
                    <a:pt x="17117" y="21146"/>
                    <a:pt x="17117" y="21146"/>
                    <a:pt x="17117" y="21146"/>
                  </a:cubicBezTo>
                  <a:lnTo>
                    <a:pt x="17656" y="21146"/>
                  </a:lnTo>
                  <a:close/>
                  <a:moveTo>
                    <a:pt x="16672" y="21600"/>
                  </a:moveTo>
                  <a:cubicBezTo>
                    <a:pt x="16403" y="21600"/>
                    <a:pt x="16403" y="21600"/>
                    <a:pt x="16403" y="21600"/>
                  </a:cubicBezTo>
                  <a:cubicBezTo>
                    <a:pt x="16161" y="20257"/>
                    <a:pt x="16161" y="20257"/>
                    <a:pt x="16161" y="20257"/>
                  </a:cubicBezTo>
                  <a:cubicBezTo>
                    <a:pt x="15987" y="20257"/>
                    <a:pt x="15987" y="20257"/>
                    <a:pt x="15987" y="20257"/>
                  </a:cubicBezTo>
                  <a:cubicBezTo>
                    <a:pt x="15987" y="21600"/>
                    <a:pt x="15987" y="21600"/>
                    <a:pt x="15987" y="21600"/>
                  </a:cubicBezTo>
                  <a:cubicBezTo>
                    <a:pt x="15739" y="21600"/>
                    <a:pt x="15739" y="21600"/>
                    <a:pt x="15739" y="21600"/>
                  </a:cubicBezTo>
                  <a:cubicBezTo>
                    <a:pt x="15739" y="18569"/>
                    <a:pt x="15739" y="18569"/>
                    <a:pt x="15739" y="18569"/>
                  </a:cubicBezTo>
                  <a:cubicBezTo>
                    <a:pt x="16369" y="18569"/>
                    <a:pt x="16369" y="18569"/>
                    <a:pt x="16369" y="18569"/>
                  </a:cubicBezTo>
                  <a:cubicBezTo>
                    <a:pt x="16541" y="18569"/>
                    <a:pt x="16607" y="18786"/>
                    <a:pt x="16607" y="19097"/>
                  </a:cubicBezTo>
                  <a:cubicBezTo>
                    <a:pt x="16607" y="19690"/>
                    <a:pt x="16607" y="19690"/>
                    <a:pt x="16607" y="19690"/>
                  </a:cubicBezTo>
                  <a:cubicBezTo>
                    <a:pt x="16607" y="20099"/>
                    <a:pt x="16468" y="20231"/>
                    <a:pt x="16406" y="20231"/>
                  </a:cubicBezTo>
                  <a:cubicBezTo>
                    <a:pt x="16406" y="20231"/>
                    <a:pt x="16406" y="20231"/>
                    <a:pt x="16406" y="20231"/>
                  </a:cubicBezTo>
                  <a:lnTo>
                    <a:pt x="16672" y="21600"/>
                  </a:lnTo>
                  <a:close/>
                  <a:moveTo>
                    <a:pt x="15987" y="19791"/>
                  </a:moveTo>
                  <a:cubicBezTo>
                    <a:pt x="16302" y="19791"/>
                    <a:pt x="16302" y="19791"/>
                    <a:pt x="16302" y="19791"/>
                  </a:cubicBezTo>
                  <a:cubicBezTo>
                    <a:pt x="16340" y="19791"/>
                    <a:pt x="16359" y="19743"/>
                    <a:pt x="16359" y="19643"/>
                  </a:cubicBezTo>
                  <a:cubicBezTo>
                    <a:pt x="16359" y="19200"/>
                    <a:pt x="16359" y="19200"/>
                    <a:pt x="16359" y="19200"/>
                  </a:cubicBezTo>
                  <a:cubicBezTo>
                    <a:pt x="16359" y="19102"/>
                    <a:pt x="16340" y="19055"/>
                    <a:pt x="16302" y="19055"/>
                  </a:cubicBezTo>
                  <a:cubicBezTo>
                    <a:pt x="15987" y="19055"/>
                    <a:pt x="15987" y="19055"/>
                    <a:pt x="15987" y="19055"/>
                  </a:cubicBezTo>
                  <a:lnTo>
                    <a:pt x="15987" y="19791"/>
                  </a:lnTo>
                  <a:close/>
                  <a:moveTo>
                    <a:pt x="12750" y="7942"/>
                  </a:moveTo>
                  <a:cubicBezTo>
                    <a:pt x="12519" y="7942"/>
                    <a:pt x="12519" y="7942"/>
                    <a:pt x="12519" y="7942"/>
                  </a:cubicBezTo>
                  <a:cubicBezTo>
                    <a:pt x="12519" y="5531"/>
                    <a:pt x="12519" y="5531"/>
                    <a:pt x="12519" y="5531"/>
                  </a:cubicBezTo>
                  <a:cubicBezTo>
                    <a:pt x="12321" y="7254"/>
                    <a:pt x="12321" y="7254"/>
                    <a:pt x="12321" y="7254"/>
                  </a:cubicBezTo>
                  <a:cubicBezTo>
                    <a:pt x="12065" y="7254"/>
                    <a:pt x="12065" y="7254"/>
                    <a:pt x="12065" y="7254"/>
                  </a:cubicBezTo>
                  <a:cubicBezTo>
                    <a:pt x="11868" y="5531"/>
                    <a:pt x="11868" y="5531"/>
                    <a:pt x="11868" y="5531"/>
                  </a:cubicBezTo>
                  <a:cubicBezTo>
                    <a:pt x="11868" y="7942"/>
                    <a:pt x="11868" y="7942"/>
                    <a:pt x="11868" y="7942"/>
                  </a:cubicBezTo>
                  <a:cubicBezTo>
                    <a:pt x="11635" y="7942"/>
                    <a:pt x="11635" y="7942"/>
                    <a:pt x="11635" y="7942"/>
                  </a:cubicBezTo>
                  <a:cubicBezTo>
                    <a:pt x="11635" y="4909"/>
                    <a:pt x="11635" y="4909"/>
                    <a:pt x="11635" y="4909"/>
                  </a:cubicBezTo>
                  <a:cubicBezTo>
                    <a:pt x="12009" y="4909"/>
                    <a:pt x="12009" y="4909"/>
                    <a:pt x="12009" y="4909"/>
                  </a:cubicBezTo>
                  <a:cubicBezTo>
                    <a:pt x="12200" y="6681"/>
                    <a:pt x="12200" y="6681"/>
                    <a:pt x="12200" y="6681"/>
                  </a:cubicBezTo>
                  <a:cubicBezTo>
                    <a:pt x="12394" y="4909"/>
                    <a:pt x="12394" y="4909"/>
                    <a:pt x="12394" y="4909"/>
                  </a:cubicBezTo>
                  <a:cubicBezTo>
                    <a:pt x="12750" y="4909"/>
                    <a:pt x="12750" y="4909"/>
                    <a:pt x="12750" y="4909"/>
                  </a:cubicBezTo>
                  <a:lnTo>
                    <a:pt x="12750" y="7942"/>
                  </a:lnTo>
                  <a:close/>
                  <a:moveTo>
                    <a:pt x="13819" y="7486"/>
                  </a:moveTo>
                  <a:cubicBezTo>
                    <a:pt x="13819" y="7942"/>
                    <a:pt x="13819" y="7942"/>
                    <a:pt x="13819" y="7942"/>
                  </a:cubicBezTo>
                  <a:cubicBezTo>
                    <a:pt x="13031" y="7942"/>
                    <a:pt x="13031" y="7942"/>
                    <a:pt x="13031" y="7942"/>
                  </a:cubicBezTo>
                  <a:cubicBezTo>
                    <a:pt x="13031" y="4909"/>
                    <a:pt x="13031" y="4909"/>
                    <a:pt x="13031" y="4909"/>
                  </a:cubicBezTo>
                  <a:cubicBezTo>
                    <a:pt x="13791" y="4909"/>
                    <a:pt x="13791" y="4909"/>
                    <a:pt x="13791" y="4909"/>
                  </a:cubicBezTo>
                  <a:cubicBezTo>
                    <a:pt x="13791" y="5362"/>
                    <a:pt x="13791" y="5362"/>
                    <a:pt x="13791" y="5362"/>
                  </a:cubicBezTo>
                  <a:cubicBezTo>
                    <a:pt x="13279" y="5362"/>
                    <a:pt x="13279" y="5362"/>
                    <a:pt x="13279" y="5362"/>
                  </a:cubicBezTo>
                  <a:cubicBezTo>
                    <a:pt x="13279" y="6130"/>
                    <a:pt x="13279" y="6130"/>
                    <a:pt x="13279" y="6130"/>
                  </a:cubicBezTo>
                  <a:cubicBezTo>
                    <a:pt x="13673" y="6130"/>
                    <a:pt x="13673" y="6130"/>
                    <a:pt x="13673" y="6130"/>
                  </a:cubicBezTo>
                  <a:cubicBezTo>
                    <a:pt x="13673" y="6573"/>
                    <a:pt x="13673" y="6573"/>
                    <a:pt x="13673" y="6573"/>
                  </a:cubicBezTo>
                  <a:cubicBezTo>
                    <a:pt x="13279" y="6573"/>
                    <a:pt x="13279" y="6573"/>
                    <a:pt x="13279" y="6573"/>
                  </a:cubicBezTo>
                  <a:cubicBezTo>
                    <a:pt x="13279" y="7486"/>
                    <a:pt x="13279" y="7486"/>
                    <a:pt x="13279" y="7486"/>
                  </a:cubicBezTo>
                  <a:lnTo>
                    <a:pt x="13819" y="7486"/>
                  </a:lnTo>
                  <a:close/>
                  <a:moveTo>
                    <a:pt x="14834" y="7486"/>
                  </a:moveTo>
                  <a:cubicBezTo>
                    <a:pt x="14834" y="7942"/>
                    <a:pt x="14834" y="7942"/>
                    <a:pt x="14834" y="7942"/>
                  </a:cubicBezTo>
                  <a:cubicBezTo>
                    <a:pt x="14067" y="7942"/>
                    <a:pt x="14067" y="7942"/>
                    <a:pt x="14067" y="7942"/>
                  </a:cubicBezTo>
                  <a:cubicBezTo>
                    <a:pt x="14067" y="4909"/>
                    <a:pt x="14067" y="4909"/>
                    <a:pt x="14067" y="4909"/>
                  </a:cubicBezTo>
                  <a:cubicBezTo>
                    <a:pt x="14315" y="4909"/>
                    <a:pt x="14315" y="4909"/>
                    <a:pt x="14315" y="4909"/>
                  </a:cubicBezTo>
                  <a:cubicBezTo>
                    <a:pt x="14315" y="7486"/>
                    <a:pt x="14315" y="7486"/>
                    <a:pt x="14315" y="7486"/>
                  </a:cubicBezTo>
                  <a:lnTo>
                    <a:pt x="14834" y="7486"/>
                  </a:lnTo>
                  <a:close/>
                  <a:moveTo>
                    <a:pt x="15874" y="6898"/>
                  </a:moveTo>
                  <a:cubicBezTo>
                    <a:pt x="15874" y="7412"/>
                    <a:pt x="15874" y="7412"/>
                    <a:pt x="15874" y="7412"/>
                  </a:cubicBezTo>
                  <a:cubicBezTo>
                    <a:pt x="15874" y="7726"/>
                    <a:pt x="15810" y="7942"/>
                    <a:pt x="15639" y="7942"/>
                  </a:cubicBezTo>
                  <a:cubicBezTo>
                    <a:pt x="15008" y="7942"/>
                    <a:pt x="15008" y="7942"/>
                    <a:pt x="15008" y="7942"/>
                  </a:cubicBezTo>
                  <a:cubicBezTo>
                    <a:pt x="15008" y="4909"/>
                    <a:pt x="15008" y="4909"/>
                    <a:pt x="15008" y="4909"/>
                  </a:cubicBezTo>
                  <a:cubicBezTo>
                    <a:pt x="15639" y="4909"/>
                    <a:pt x="15639" y="4909"/>
                    <a:pt x="15639" y="4909"/>
                  </a:cubicBezTo>
                  <a:cubicBezTo>
                    <a:pt x="15810" y="4909"/>
                    <a:pt x="15874" y="5125"/>
                    <a:pt x="15874" y="5436"/>
                  </a:cubicBezTo>
                  <a:cubicBezTo>
                    <a:pt x="15874" y="5821"/>
                    <a:pt x="15874" y="5821"/>
                    <a:pt x="15874" y="5821"/>
                  </a:cubicBezTo>
                  <a:cubicBezTo>
                    <a:pt x="15874" y="6151"/>
                    <a:pt x="15811" y="6346"/>
                    <a:pt x="15642" y="6354"/>
                  </a:cubicBezTo>
                  <a:cubicBezTo>
                    <a:pt x="15811" y="6373"/>
                    <a:pt x="15874" y="6563"/>
                    <a:pt x="15874" y="6898"/>
                  </a:cubicBezTo>
                  <a:close/>
                  <a:moveTo>
                    <a:pt x="15570" y="5362"/>
                  </a:moveTo>
                  <a:cubicBezTo>
                    <a:pt x="15254" y="5362"/>
                    <a:pt x="15254" y="5362"/>
                    <a:pt x="15254" y="5362"/>
                  </a:cubicBezTo>
                  <a:cubicBezTo>
                    <a:pt x="15254" y="6151"/>
                    <a:pt x="15254" y="6151"/>
                    <a:pt x="15254" y="6151"/>
                  </a:cubicBezTo>
                  <a:cubicBezTo>
                    <a:pt x="15566" y="6151"/>
                    <a:pt x="15566" y="6151"/>
                    <a:pt x="15566" y="6151"/>
                  </a:cubicBezTo>
                  <a:cubicBezTo>
                    <a:pt x="15608" y="6151"/>
                    <a:pt x="15629" y="6101"/>
                    <a:pt x="15629" y="5990"/>
                  </a:cubicBezTo>
                  <a:cubicBezTo>
                    <a:pt x="15629" y="5510"/>
                    <a:pt x="15629" y="5510"/>
                    <a:pt x="15629" y="5510"/>
                  </a:cubicBezTo>
                  <a:cubicBezTo>
                    <a:pt x="15629" y="5410"/>
                    <a:pt x="15607" y="5362"/>
                    <a:pt x="15570" y="5362"/>
                  </a:cubicBezTo>
                  <a:close/>
                  <a:moveTo>
                    <a:pt x="15254" y="6549"/>
                  </a:moveTo>
                  <a:cubicBezTo>
                    <a:pt x="15254" y="7483"/>
                    <a:pt x="15254" y="7483"/>
                    <a:pt x="15254" y="7483"/>
                  </a:cubicBezTo>
                  <a:cubicBezTo>
                    <a:pt x="15566" y="7483"/>
                    <a:pt x="15566" y="7483"/>
                    <a:pt x="15566" y="7483"/>
                  </a:cubicBezTo>
                  <a:cubicBezTo>
                    <a:pt x="15607" y="7483"/>
                    <a:pt x="15629" y="7436"/>
                    <a:pt x="15629" y="7335"/>
                  </a:cubicBezTo>
                  <a:cubicBezTo>
                    <a:pt x="15629" y="6710"/>
                    <a:pt x="15629" y="6710"/>
                    <a:pt x="15629" y="6710"/>
                  </a:cubicBezTo>
                  <a:cubicBezTo>
                    <a:pt x="15629" y="6602"/>
                    <a:pt x="15608" y="6549"/>
                    <a:pt x="15566" y="6549"/>
                  </a:cubicBezTo>
                  <a:lnTo>
                    <a:pt x="15254" y="6549"/>
                  </a:lnTo>
                  <a:close/>
                  <a:moveTo>
                    <a:pt x="16133" y="5436"/>
                  </a:moveTo>
                  <a:cubicBezTo>
                    <a:pt x="16133" y="5125"/>
                    <a:pt x="16199" y="4909"/>
                    <a:pt x="16370" y="4909"/>
                  </a:cubicBezTo>
                  <a:cubicBezTo>
                    <a:pt x="16763" y="4909"/>
                    <a:pt x="16763" y="4909"/>
                    <a:pt x="16763" y="4909"/>
                  </a:cubicBezTo>
                  <a:cubicBezTo>
                    <a:pt x="16934" y="4909"/>
                    <a:pt x="17000" y="5125"/>
                    <a:pt x="17000" y="5436"/>
                  </a:cubicBezTo>
                  <a:cubicBezTo>
                    <a:pt x="17000" y="7412"/>
                    <a:pt x="17000" y="7412"/>
                    <a:pt x="17000" y="7412"/>
                  </a:cubicBezTo>
                  <a:cubicBezTo>
                    <a:pt x="17000" y="7726"/>
                    <a:pt x="16934" y="7942"/>
                    <a:pt x="16763" y="7942"/>
                  </a:cubicBezTo>
                  <a:cubicBezTo>
                    <a:pt x="16370" y="7942"/>
                    <a:pt x="16370" y="7942"/>
                    <a:pt x="16370" y="7942"/>
                  </a:cubicBezTo>
                  <a:cubicBezTo>
                    <a:pt x="16199" y="7942"/>
                    <a:pt x="16133" y="7726"/>
                    <a:pt x="16133" y="7412"/>
                  </a:cubicBezTo>
                  <a:lnTo>
                    <a:pt x="16133" y="5436"/>
                  </a:lnTo>
                  <a:close/>
                  <a:moveTo>
                    <a:pt x="16753" y="5542"/>
                  </a:moveTo>
                  <a:cubicBezTo>
                    <a:pt x="16753" y="5442"/>
                    <a:pt x="16733" y="5394"/>
                    <a:pt x="16694" y="5394"/>
                  </a:cubicBezTo>
                  <a:cubicBezTo>
                    <a:pt x="16440" y="5394"/>
                    <a:pt x="16440" y="5394"/>
                    <a:pt x="16440" y="5394"/>
                  </a:cubicBezTo>
                  <a:cubicBezTo>
                    <a:pt x="16401" y="5394"/>
                    <a:pt x="16380" y="5442"/>
                    <a:pt x="16380" y="5542"/>
                  </a:cubicBezTo>
                  <a:cubicBezTo>
                    <a:pt x="16380" y="7309"/>
                    <a:pt x="16380" y="7309"/>
                    <a:pt x="16380" y="7309"/>
                  </a:cubicBezTo>
                  <a:cubicBezTo>
                    <a:pt x="16380" y="7409"/>
                    <a:pt x="16401" y="7457"/>
                    <a:pt x="16439" y="7457"/>
                  </a:cubicBezTo>
                  <a:cubicBezTo>
                    <a:pt x="16693" y="7457"/>
                    <a:pt x="16693" y="7457"/>
                    <a:pt x="16693" y="7457"/>
                  </a:cubicBezTo>
                  <a:cubicBezTo>
                    <a:pt x="16733" y="7457"/>
                    <a:pt x="16753" y="7409"/>
                    <a:pt x="16753" y="7309"/>
                  </a:cubicBezTo>
                  <a:lnTo>
                    <a:pt x="16753" y="5542"/>
                  </a:lnTo>
                  <a:close/>
                  <a:moveTo>
                    <a:pt x="18133" y="7412"/>
                  </a:moveTo>
                  <a:cubicBezTo>
                    <a:pt x="18133" y="7726"/>
                    <a:pt x="18067" y="7942"/>
                    <a:pt x="17895" y="7942"/>
                  </a:cubicBezTo>
                  <a:cubicBezTo>
                    <a:pt x="17503" y="7942"/>
                    <a:pt x="17503" y="7942"/>
                    <a:pt x="17503" y="7942"/>
                  </a:cubicBezTo>
                  <a:cubicBezTo>
                    <a:pt x="17331" y="7942"/>
                    <a:pt x="17265" y="7726"/>
                    <a:pt x="17265" y="7412"/>
                  </a:cubicBezTo>
                  <a:cubicBezTo>
                    <a:pt x="17265" y="4909"/>
                    <a:pt x="17265" y="4909"/>
                    <a:pt x="17265" y="4909"/>
                  </a:cubicBezTo>
                  <a:cubicBezTo>
                    <a:pt x="17513" y="4909"/>
                    <a:pt x="17513" y="4909"/>
                    <a:pt x="17513" y="4909"/>
                  </a:cubicBezTo>
                  <a:cubicBezTo>
                    <a:pt x="17513" y="7309"/>
                    <a:pt x="17513" y="7309"/>
                    <a:pt x="17513" y="7309"/>
                  </a:cubicBezTo>
                  <a:cubicBezTo>
                    <a:pt x="17513" y="7409"/>
                    <a:pt x="17533" y="7457"/>
                    <a:pt x="17571" y="7457"/>
                  </a:cubicBezTo>
                  <a:cubicBezTo>
                    <a:pt x="17824" y="7457"/>
                    <a:pt x="17824" y="7457"/>
                    <a:pt x="17824" y="7457"/>
                  </a:cubicBezTo>
                  <a:cubicBezTo>
                    <a:pt x="17865" y="7457"/>
                    <a:pt x="17886" y="7409"/>
                    <a:pt x="17886" y="7309"/>
                  </a:cubicBezTo>
                  <a:cubicBezTo>
                    <a:pt x="17886" y="4909"/>
                    <a:pt x="17886" y="4909"/>
                    <a:pt x="17886" y="4909"/>
                  </a:cubicBezTo>
                  <a:cubicBezTo>
                    <a:pt x="18133" y="4909"/>
                    <a:pt x="18133" y="4909"/>
                    <a:pt x="18133" y="4909"/>
                  </a:cubicBezTo>
                  <a:lnTo>
                    <a:pt x="18133" y="7412"/>
                  </a:lnTo>
                  <a:close/>
                  <a:moveTo>
                    <a:pt x="19805" y="5895"/>
                  </a:moveTo>
                  <a:cubicBezTo>
                    <a:pt x="19805" y="7942"/>
                    <a:pt x="19805" y="7942"/>
                    <a:pt x="19805" y="7942"/>
                  </a:cubicBezTo>
                  <a:cubicBezTo>
                    <a:pt x="19576" y="7942"/>
                    <a:pt x="19576" y="7942"/>
                    <a:pt x="19576" y="7942"/>
                  </a:cubicBezTo>
                  <a:cubicBezTo>
                    <a:pt x="19576" y="4909"/>
                    <a:pt x="19576" y="4909"/>
                    <a:pt x="19576" y="4909"/>
                  </a:cubicBezTo>
                  <a:cubicBezTo>
                    <a:pt x="19830" y="4909"/>
                    <a:pt x="19830" y="4909"/>
                    <a:pt x="19830" y="4909"/>
                  </a:cubicBezTo>
                  <a:cubicBezTo>
                    <a:pt x="20212" y="6953"/>
                    <a:pt x="20212" y="6953"/>
                    <a:pt x="20212" y="6953"/>
                  </a:cubicBezTo>
                  <a:cubicBezTo>
                    <a:pt x="20212" y="4909"/>
                    <a:pt x="20212" y="4909"/>
                    <a:pt x="20212" y="4909"/>
                  </a:cubicBezTo>
                  <a:cubicBezTo>
                    <a:pt x="20444" y="4909"/>
                    <a:pt x="20444" y="4909"/>
                    <a:pt x="20444" y="4909"/>
                  </a:cubicBezTo>
                  <a:cubicBezTo>
                    <a:pt x="20444" y="7942"/>
                    <a:pt x="20444" y="7942"/>
                    <a:pt x="20444" y="7942"/>
                  </a:cubicBezTo>
                  <a:cubicBezTo>
                    <a:pt x="20190" y="7942"/>
                    <a:pt x="20190" y="7942"/>
                    <a:pt x="20190" y="7942"/>
                  </a:cubicBezTo>
                  <a:lnTo>
                    <a:pt x="19805" y="5895"/>
                  </a:lnTo>
                  <a:close/>
                  <a:moveTo>
                    <a:pt x="21509" y="7486"/>
                  </a:moveTo>
                  <a:cubicBezTo>
                    <a:pt x="21509" y="7942"/>
                    <a:pt x="21509" y="7942"/>
                    <a:pt x="21509" y="7942"/>
                  </a:cubicBezTo>
                  <a:cubicBezTo>
                    <a:pt x="20722" y="7942"/>
                    <a:pt x="20722" y="7942"/>
                    <a:pt x="20722" y="7942"/>
                  </a:cubicBezTo>
                  <a:cubicBezTo>
                    <a:pt x="20722" y="4909"/>
                    <a:pt x="20722" y="4909"/>
                    <a:pt x="20722" y="4909"/>
                  </a:cubicBezTo>
                  <a:cubicBezTo>
                    <a:pt x="21481" y="4909"/>
                    <a:pt x="21481" y="4909"/>
                    <a:pt x="21481" y="4909"/>
                  </a:cubicBezTo>
                  <a:cubicBezTo>
                    <a:pt x="21481" y="5362"/>
                    <a:pt x="21481" y="5362"/>
                    <a:pt x="21481" y="5362"/>
                  </a:cubicBezTo>
                  <a:cubicBezTo>
                    <a:pt x="20970" y="5362"/>
                    <a:pt x="20970" y="5362"/>
                    <a:pt x="20970" y="5362"/>
                  </a:cubicBezTo>
                  <a:cubicBezTo>
                    <a:pt x="20970" y="6130"/>
                    <a:pt x="20970" y="6130"/>
                    <a:pt x="20970" y="6130"/>
                  </a:cubicBezTo>
                  <a:cubicBezTo>
                    <a:pt x="21365" y="6130"/>
                    <a:pt x="21365" y="6130"/>
                    <a:pt x="21365" y="6130"/>
                  </a:cubicBezTo>
                  <a:cubicBezTo>
                    <a:pt x="21365" y="6573"/>
                    <a:pt x="21365" y="6573"/>
                    <a:pt x="21365" y="6573"/>
                  </a:cubicBezTo>
                  <a:cubicBezTo>
                    <a:pt x="20970" y="6573"/>
                    <a:pt x="20970" y="6573"/>
                    <a:pt x="20970" y="6573"/>
                  </a:cubicBezTo>
                  <a:cubicBezTo>
                    <a:pt x="20970" y="7486"/>
                    <a:pt x="20970" y="7486"/>
                    <a:pt x="20970" y="7486"/>
                  </a:cubicBezTo>
                  <a:lnTo>
                    <a:pt x="21509" y="7486"/>
                  </a:lnTo>
                  <a:close/>
                  <a:moveTo>
                    <a:pt x="19359" y="7942"/>
                  </a:moveTo>
                  <a:cubicBezTo>
                    <a:pt x="19092" y="7942"/>
                    <a:pt x="19092" y="7942"/>
                    <a:pt x="19092" y="7942"/>
                  </a:cubicBezTo>
                  <a:cubicBezTo>
                    <a:pt x="18848" y="6599"/>
                    <a:pt x="18848" y="6599"/>
                    <a:pt x="18848" y="6599"/>
                  </a:cubicBezTo>
                  <a:cubicBezTo>
                    <a:pt x="18675" y="6599"/>
                    <a:pt x="18675" y="6599"/>
                    <a:pt x="18675" y="6599"/>
                  </a:cubicBezTo>
                  <a:cubicBezTo>
                    <a:pt x="18675" y="7942"/>
                    <a:pt x="18675" y="7942"/>
                    <a:pt x="18675" y="7942"/>
                  </a:cubicBezTo>
                  <a:cubicBezTo>
                    <a:pt x="18427" y="7942"/>
                    <a:pt x="18427" y="7942"/>
                    <a:pt x="18427" y="7942"/>
                  </a:cubicBezTo>
                  <a:cubicBezTo>
                    <a:pt x="18427" y="4909"/>
                    <a:pt x="18427" y="4909"/>
                    <a:pt x="18427" y="4909"/>
                  </a:cubicBezTo>
                  <a:cubicBezTo>
                    <a:pt x="19058" y="4909"/>
                    <a:pt x="19058" y="4909"/>
                    <a:pt x="19058" y="4909"/>
                  </a:cubicBezTo>
                  <a:cubicBezTo>
                    <a:pt x="19228" y="4909"/>
                    <a:pt x="19295" y="5125"/>
                    <a:pt x="19295" y="5436"/>
                  </a:cubicBezTo>
                  <a:cubicBezTo>
                    <a:pt x="19295" y="6030"/>
                    <a:pt x="19295" y="6030"/>
                    <a:pt x="19295" y="6030"/>
                  </a:cubicBezTo>
                  <a:cubicBezTo>
                    <a:pt x="19295" y="6439"/>
                    <a:pt x="19156" y="6570"/>
                    <a:pt x="19093" y="6570"/>
                  </a:cubicBezTo>
                  <a:cubicBezTo>
                    <a:pt x="19093" y="6570"/>
                    <a:pt x="19093" y="6570"/>
                    <a:pt x="19093" y="6570"/>
                  </a:cubicBezTo>
                  <a:lnTo>
                    <a:pt x="19359" y="7942"/>
                  </a:lnTo>
                  <a:close/>
                  <a:moveTo>
                    <a:pt x="18675" y="6130"/>
                  </a:moveTo>
                  <a:cubicBezTo>
                    <a:pt x="18989" y="6130"/>
                    <a:pt x="18989" y="6130"/>
                    <a:pt x="18989" y="6130"/>
                  </a:cubicBezTo>
                  <a:cubicBezTo>
                    <a:pt x="19027" y="6130"/>
                    <a:pt x="19048" y="6083"/>
                    <a:pt x="19048" y="5982"/>
                  </a:cubicBezTo>
                  <a:cubicBezTo>
                    <a:pt x="19048" y="5539"/>
                    <a:pt x="19048" y="5539"/>
                    <a:pt x="19048" y="5539"/>
                  </a:cubicBezTo>
                  <a:cubicBezTo>
                    <a:pt x="19048" y="5442"/>
                    <a:pt x="19027" y="5394"/>
                    <a:pt x="18989" y="5394"/>
                  </a:cubicBezTo>
                  <a:cubicBezTo>
                    <a:pt x="18675" y="5394"/>
                    <a:pt x="18675" y="5394"/>
                    <a:pt x="18675" y="5394"/>
                  </a:cubicBezTo>
                  <a:lnTo>
                    <a:pt x="18675" y="6130"/>
                  </a:lnTo>
                  <a:close/>
                  <a:moveTo>
                    <a:pt x="3930" y="4795"/>
                  </a:moveTo>
                  <a:cubicBezTo>
                    <a:pt x="5895" y="4795"/>
                    <a:pt x="5895" y="4795"/>
                    <a:pt x="5895" y="4795"/>
                  </a:cubicBezTo>
                  <a:cubicBezTo>
                    <a:pt x="3930" y="564"/>
                    <a:pt x="3930" y="564"/>
                    <a:pt x="3930" y="564"/>
                  </a:cubicBezTo>
                  <a:lnTo>
                    <a:pt x="3930" y="4795"/>
                  </a:lnTo>
                  <a:close/>
                  <a:moveTo>
                    <a:pt x="2440" y="4795"/>
                  </a:moveTo>
                  <a:cubicBezTo>
                    <a:pt x="3634" y="4795"/>
                    <a:pt x="3634" y="4795"/>
                    <a:pt x="3634" y="4795"/>
                  </a:cubicBezTo>
                  <a:cubicBezTo>
                    <a:pt x="3634" y="0"/>
                    <a:pt x="3634" y="0"/>
                    <a:pt x="3634" y="0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2440" y="4795"/>
                  </a:lnTo>
                  <a:close/>
                  <a:moveTo>
                    <a:pt x="6317" y="4795"/>
                  </a:moveTo>
                  <a:cubicBezTo>
                    <a:pt x="7494" y="4795"/>
                    <a:pt x="7494" y="4795"/>
                    <a:pt x="7494" y="4795"/>
                  </a:cubicBezTo>
                  <a:cubicBezTo>
                    <a:pt x="7494" y="0"/>
                    <a:pt x="7494" y="0"/>
                    <a:pt x="7494" y="0"/>
                  </a:cubicBezTo>
                  <a:cubicBezTo>
                    <a:pt x="4091" y="0"/>
                    <a:pt x="4091" y="0"/>
                    <a:pt x="4091" y="0"/>
                  </a:cubicBezTo>
                  <a:lnTo>
                    <a:pt x="6317" y="4795"/>
                  </a:lnTo>
                  <a:close/>
                  <a:moveTo>
                    <a:pt x="3930" y="5436"/>
                  </a:moveTo>
                  <a:cubicBezTo>
                    <a:pt x="3879" y="5436"/>
                    <a:pt x="3879" y="5436"/>
                    <a:pt x="3879" y="5436"/>
                  </a:cubicBezTo>
                  <a:cubicBezTo>
                    <a:pt x="3879" y="7895"/>
                    <a:pt x="3879" y="7895"/>
                    <a:pt x="3879" y="7895"/>
                  </a:cubicBezTo>
                  <a:cubicBezTo>
                    <a:pt x="6160" y="12801"/>
                    <a:pt x="6160" y="12801"/>
                    <a:pt x="6160" y="12801"/>
                  </a:cubicBezTo>
                  <a:cubicBezTo>
                    <a:pt x="6160" y="5436"/>
                    <a:pt x="6160" y="5436"/>
                    <a:pt x="6160" y="5436"/>
                  </a:cubicBezTo>
                  <a:lnTo>
                    <a:pt x="3930" y="5436"/>
                  </a:lnTo>
                  <a:close/>
                  <a:moveTo>
                    <a:pt x="3879" y="8799"/>
                  </a:moveTo>
                  <a:cubicBezTo>
                    <a:pt x="3879" y="21600"/>
                    <a:pt x="3879" y="21600"/>
                    <a:pt x="3879" y="21600"/>
                  </a:cubicBezTo>
                  <a:cubicBezTo>
                    <a:pt x="6160" y="21600"/>
                    <a:pt x="6160" y="21600"/>
                    <a:pt x="6160" y="21600"/>
                  </a:cubicBezTo>
                  <a:cubicBezTo>
                    <a:pt x="6160" y="13708"/>
                    <a:pt x="6160" y="13708"/>
                    <a:pt x="6160" y="13708"/>
                  </a:cubicBezTo>
                  <a:lnTo>
                    <a:pt x="3879" y="8799"/>
                  </a:lnTo>
                  <a:close/>
                  <a:moveTo>
                    <a:pt x="7792" y="8873"/>
                  </a:moveTo>
                  <a:cubicBezTo>
                    <a:pt x="7792" y="21600"/>
                    <a:pt x="7792" y="21600"/>
                    <a:pt x="7792" y="21600"/>
                  </a:cubicBezTo>
                  <a:cubicBezTo>
                    <a:pt x="10038" y="21600"/>
                    <a:pt x="10038" y="21600"/>
                    <a:pt x="10038" y="21600"/>
                  </a:cubicBezTo>
                  <a:cubicBezTo>
                    <a:pt x="10038" y="13708"/>
                    <a:pt x="10038" y="13708"/>
                    <a:pt x="10038" y="13708"/>
                  </a:cubicBezTo>
                  <a:lnTo>
                    <a:pt x="7792" y="8873"/>
                  </a:lnTo>
                  <a:close/>
                  <a:moveTo>
                    <a:pt x="2281" y="5365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0" y="16691"/>
                    <a:pt x="0" y="16691"/>
                    <a:pt x="0" y="16691"/>
                  </a:cubicBezTo>
                  <a:cubicBezTo>
                    <a:pt x="2281" y="21600"/>
                    <a:pt x="2281" y="21600"/>
                    <a:pt x="2281" y="21600"/>
                  </a:cubicBezTo>
                  <a:cubicBezTo>
                    <a:pt x="2281" y="5365"/>
                    <a:pt x="2281" y="5365"/>
                    <a:pt x="2281" y="5365"/>
                  </a:cubicBezTo>
                  <a:close/>
                  <a:moveTo>
                    <a:pt x="7792" y="7971"/>
                  </a:moveTo>
                  <a:cubicBezTo>
                    <a:pt x="10038" y="12801"/>
                    <a:pt x="10038" y="12801"/>
                    <a:pt x="10038" y="12801"/>
                  </a:cubicBezTo>
                  <a:cubicBezTo>
                    <a:pt x="10038" y="4911"/>
                    <a:pt x="10038" y="4911"/>
                    <a:pt x="10038" y="4911"/>
                  </a:cubicBezTo>
                  <a:cubicBezTo>
                    <a:pt x="7792" y="76"/>
                    <a:pt x="7792" y="76"/>
                    <a:pt x="7792" y="76"/>
                  </a:cubicBezTo>
                  <a:lnTo>
                    <a:pt x="7792" y="7971"/>
                  </a:lnTo>
                  <a:close/>
                  <a:moveTo>
                    <a:pt x="7792" y="797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grpSp>
          <p:nvGrpSpPr>
            <p:cNvPr id="8206" name="Group 14"/>
            <p:cNvGrpSpPr>
              <a:grpSpLocks/>
            </p:cNvGrpSpPr>
            <p:nvPr/>
          </p:nvGrpSpPr>
          <p:grpSpPr bwMode="auto">
            <a:xfrm>
              <a:off x="0" y="0"/>
              <a:ext cx="619" cy="287"/>
              <a:chOff x="0" y="0"/>
              <a:chExt cx="619" cy="287"/>
            </a:xfrm>
          </p:grpSpPr>
          <p:grpSp>
            <p:nvGrpSpPr>
              <p:cNvPr id="8204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289" cy="287"/>
                <a:chOff x="0" y="0"/>
                <a:chExt cx="289" cy="287"/>
              </a:xfrm>
            </p:grpSpPr>
            <p:sp>
              <p:nvSpPr>
                <p:cNvPr id="8196" name="Freeform 4"/>
                <p:cNvSpPr>
                  <a:spLocks/>
                </p:cNvSpPr>
                <p:nvPr/>
              </p:nvSpPr>
              <p:spPr bwMode="auto">
                <a:xfrm>
                  <a:off x="112" y="64"/>
                  <a:ext cx="65" cy="111"/>
                </a:xfrm>
                <a:custGeom>
                  <a:avLst/>
                  <a:gdLst>
                    <a:gd name="T0" fmla="*/ 21600 w 21600"/>
                    <a:gd name="T1" fmla="*/ 21600 h 21600"/>
                    <a:gd name="T2" fmla="*/ 0 w 21600"/>
                    <a:gd name="T3" fmla="*/ 8896 h 21600"/>
                    <a:gd name="T4" fmla="*/ 0 w 21600"/>
                    <a:gd name="T5" fmla="*/ 0 h 21600"/>
                    <a:gd name="T6" fmla="*/ 21600 w 21600"/>
                    <a:gd name="T7" fmla="*/ 0 h 21600"/>
                    <a:gd name="T8" fmla="*/ 21600 w 21600"/>
                    <a:gd name="T9" fmla="*/ 21600 h 21600"/>
                    <a:gd name="T10" fmla="*/ 21600 w 21600"/>
                    <a:gd name="T11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lnTo>
                        <a:pt x="0" y="889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  <a:close/>
                      <a:moveTo>
                        <a:pt x="21600" y="21600"/>
                      </a:move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197" name="Freeform 5"/>
                <p:cNvSpPr>
                  <a:spLocks/>
                </p:cNvSpPr>
                <p:nvPr/>
              </p:nvSpPr>
              <p:spPr bwMode="auto">
                <a:xfrm>
                  <a:off x="223" y="110"/>
                  <a:ext cx="66" cy="17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7998 h 21600"/>
                    <a:gd name="T8" fmla="*/ 0 w 21600"/>
                    <a:gd name="T9" fmla="*/ 0 h 21600"/>
                    <a:gd name="T10" fmla="*/ 0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799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198" name="Freeform 6"/>
                <p:cNvSpPr>
                  <a:spLocks/>
                </p:cNvSpPr>
                <p:nvPr/>
              </p:nvSpPr>
              <p:spPr bwMode="auto">
                <a:xfrm>
                  <a:off x="112" y="0"/>
                  <a:ext cx="111" cy="64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21600 w 21600"/>
                    <a:gd name="T3" fmla="*/ 21600 h 21600"/>
                    <a:gd name="T4" fmla="*/ 12714 w 21600"/>
                    <a:gd name="T5" fmla="*/ 21600 h 21600"/>
                    <a:gd name="T6" fmla="*/ 0 w 21600"/>
                    <a:gd name="T7" fmla="*/ 0 h 21600"/>
                    <a:gd name="T8" fmla="*/ 21600 w 21600"/>
                    <a:gd name="T9" fmla="*/ 0 h 21600"/>
                    <a:gd name="T10" fmla="*/ 21600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12714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3399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199" name="Freeform 7"/>
                <p:cNvSpPr>
                  <a:spLocks/>
                </p:cNvSpPr>
                <p:nvPr/>
              </p:nvSpPr>
              <p:spPr bwMode="auto">
                <a:xfrm>
                  <a:off x="112" y="0"/>
                  <a:ext cx="65" cy="64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0 w 21600"/>
                    <a:gd name="T5" fmla="*/ 0 h 21600"/>
                    <a:gd name="T6" fmla="*/ 0 w 21600"/>
                    <a:gd name="T7" fmla="*/ 21600 h 21600"/>
                    <a:gd name="T8" fmla="*/ 0 w 21600"/>
                    <a:gd name="T9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200" name="Freeform 8"/>
                <p:cNvSpPr>
                  <a:spLocks/>
                </p:cNvSpPr>
                <p:nvPr/>
              </p:nvSpPr>
              <p:spPr bwMode="auto">
                <a:xfrm>
                  <a:off x="223" y="0"/>
                  <a:ext cx="66" cy="1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3602 h 21600"/>
                    <a:gd name="T4" fmla="*/ 21600 w 21600"/>
                    <a:gd name="T5" fmla="*/ 21600 h 21600"/>
                    <a:gd name="T6" fmla="*/ 21600 w 21600"/>
                    <a:gd name="T7" fmla="*/ 8002 h 21600"/>
                    <a:gd name="T8" fmla="*/ 0 w 21600"/>
                    <a:gd name="T9" fmla="*/ 0 h 21600"/>
                    <a:gd name="T10" fmla="*/ 0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0" y="13602"/>
                      </a:lnTo>
                      <a:lnTo>
                        <a:pt x="21600" y="21600"/>
                      </a:lnTo>
                      <a:lnTo>
                        <a:pt x="21600" y="8002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201" name="Freeform 9"/>
                <p:cNvSpPr>
                  <a:spLocks/>
                </p:cNvSpPr>
                <p:nvPr/>
              </p:nvSpPr>
              <p:spPr bwMode="auto">
                <a:xfrm>
                  <a:off x="0" y="0"/>
                  <a:ext cx="65" cy="287"/>
                </a:xfrm>
                <a:custGeom>
                  <a:avLst/>
                  <a:gdLst>
                    <a:gd name="T0" fmla="*/ 21600 w 21600"/>
                    <a:gd name="T1" fmla="*/ 21600 h 21600"/>
                    <a:gd name="T2" fmla="*/ 21600 w 21600"/>
                    <a:gd name="T3" fmla="*/ 4911 h 21600"/>
                    <a:gd name="T4" fmla="*/ 0 w 21600"/>
                    <a:gd name="T5" fmla="*/ 0 h 21600"/>
                    <a:gd name="T6" fmla="*/ 0 w 21600"/>
                    <a:gd name="T7" fmla="*/ 16696 h 21600"/>
                    <a:gd name="T8" fmla="*/ 21600 w 21600"/>
                    <a:gd name="T9" fmla="*/ 21600 h 21600"/>
                    <a:gd name="T10" fmla="*/ 21600 w 21600"/>
                    <a:gd name="T11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lnTo>
                        <a:pt x="21600" y="4911"/>
                      </a:lnTo>
                      <a:lnTo>
                        <a:pt x="0" y="0"/>
                      </a:lnTo>
                      <a:lnTo>
                        <a:pt x="0" y="16696"/>
                      </a:lnTo>
                      <a:lnTo>
                        <a:pt x="21600" y="21600"/>
                      </a:lnTo>
                      <a:close/>
                      <a:moveTo>
                        <a:pt x="21600" y="21600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202" name="Freeform 10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64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21600 w 21600"/>
                    <a:gd name="T3" fmla="*/ 21600 h 21600"/>
                    <a:gd name="T4" fmla="*/ 12704 w 21600"/>
                    <a:gd name="T5" fmla="*/ 21600 h 21600"/>
                    <a:gd name="T6" fmla="*/ 0 w 21600"/>
                    <a:gd name="T7" fmla="*/ 0 h 21600"/>
                    <a:gd name="T8" fmla="*/ 21600 w 21600"/>
                    <a:gd name="T9" fmla="*/ 0 h 21600"/>
                    <a:gd name="T10" fmla="*/ 21600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21600" y="21600"/>
                      </a:lnTo>
                      <a:lnTo>
                        <a:pt x="12704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8203" name="Freeform 11"/>
                <p:cNvSpPr>
                  <a:spLocks/>
                </p:cNvSpPr>
                <p:nvPr/>
              </p:nvSpPr>
              <p:spPr bwMode="auto">
                <a:xfrm>
                  <a:off x="112" y="110"/>
                  <a:ext cx="65" cy="177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21600 w 21600"/>
                    <a:gd name="T3" fmla="*/ 21600 h 21600"/>
                    <a:gd name="T4" fmla="*/ 21600 w 21600"/>
                    <a:gd name="T5" fmla="*/ 7998 h 21600"/>
                    <a:gd name="T6" fmla="*/ 0 w 21600"/>
                    <a:gd name="T7" fmla="*/ 0 h 21600"/>
                    <a:gd name="T8" fmla="*/ 0 w 21600"/>
                    <a:gd name="T9" fmla="*/ 21600 h 21600"/>
                    <a:gd name="T10" fmla="*/ 0 w 21600"/>
                    <a:gd name="T11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7998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rgbClr val="FF3399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</p:grpSp>
          <p:sp>
            <p:nvSpPr>
              <p:cNvPr id="8205" name="AutoShape 13"/>
              <p:cNvSpPr>
                <a:spLocks/>
              </p:cNvSpPr>
              <p:nvPr/>
            </p:nvSpPr>
            <p:spPr bwMode="auto">
              <a:xfrm>
                <a:off x="333" y="66"/>
                <a:ext cx="286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96" y="9189"/>
                    </a:moveTo>
                    <a:cubicBezTo>
                      <a:pt x="1696" y="9816"/>
                      <a:pt x="1696" y="9816"/>
                      <a:pt x="1696" y="9816"/>
                    </a:cubicBezTo>
                    <a:cubicBezTo>
                      <a:pt x="516" y="9816"/>
                      <a:pt x="516" y="9816"/>
                      <a:pt x="516" y="9816"/>
                    </a:cubicBezTo>
                    <a:cubicBezTo>
                      <a:pt x="143" y="9816"/>
                      <a:pt x="0" y="9541"/>
                      <a:pt x="0" y="9132"/>
                    </a:cubicBezTo>
                    <a:cubicBezTo>
                      <a:pt x="0" y="6579"/>
                      <a:pt x="0" y="6579"/>
                      <a:pt x="0" y="6579"/>
                    </a:cubicBezTo>
                    <a:cubicBezTo>
                      <a:pt x="0" y="6170"/>
                      <a:pt x="143" y="5895"/>
                      <a:pt x="516" y="5895"/>
                    </a:cubicBezTo>
                    <a:cubicBezTo>
                      <a:pt x="1696" y="5895"/>
                      <a:pt x="1696" y="5895"/>
                      <a:pt x="1696" y="5895"/>
                    </a:cubicBezTo>
                    <a:cubicBezTo>
                      <a:pt x="1696" y="6523"/>
                      <a:pt x="1696" y="6523"/>
                      <a:pt x="1696" y="6523"/>
                    </a:cubicBezTo>
                    <a:cubicBezTo>
                      <a:pt x="670" y="6523"/>
                      <a:pt x="670" y="6523"/>
                      <a:pt x="670" y="6523"/>
                    </a:cubicBezTo>
                    <a:cubicBezTo>
                      <a:pt x="582" y="6523"/>
                      <a:pt x="538" y="6579"/>
                      <a:pt x="538" y="6713"/>
                    </a:cubicBezTo>
                    <a:cubicBezTo>
                      <a:pt x="538" y="8998"/>
                      <a:pt x="538" y="8998"/>
                      <a:pt x="538" y="8998"/>
                    </a:cubicBezTo>
                    <a:cubicBezTo>
                      <a:pt x="538" y="9125"/>
                      <a:pt x="582" y="9189"/>
                      <a:pt x="664" y="9189"/>
                    </a:cubicBezTo>
                    <a:lnTo>
                      <a:pt x="1696" y="9189"/>
                    </a:lnTo>
                    <a:close/>
                    <a:moveTo>
                      <a:pt x="2190" y="6579"/>
                    </a:moveTo>
                    <a:cubicBezTo>
                      <a:pt x="2190" y="6170"/>
                      <a:pt x="2333" y="5895"/>
                      <a:pt x="2706" y="5895"/>
                    </a:cubicBezTo>
                    <a:cubicBezTo>
                      <a:pt x="3557" y="5895"/>
                      <a:pt x="3557" y="5895"/>
                      <a:pt x="3557" y="5895"/>
                    </a:cubicBezTo>
                    <a:cubicBezTo>
                      <a:pt x="3925" y="5895"/>
                      <a:pt x="4067" y="6170"/>
                      <a:pt x="4067" y="6579"/>
                    </a:cubicBezTo>
                    <a:cubicBezTo>
                      <a:pt x="4067" y="9132"/>
                      <a:pt x="4067" y="9132"/>
                      <a:pt x="4067" y="9132"/>
                    </a:cubicBezTo>
                    <a:cubicBezTo>
                      <a:pt x="4067" y="9541"/>
                      <a:pt x="3925" y="9816"/>
                      <a:pt x="3557" y="9816"/>
                    </a:cubicBezTo>
                    <a:cubicBezTo>
                      <a:pt x="2706" y="9816"/>
                      <a:pt x="2706" y="9816"/>
                      <a:pt x="2706" y="9816"/>
                    </a:cubicBezTo>
                    <a:cubicBezTo>
                      <a:pt x="2333" y="9816"/>
                      <a:pt x="2190" y="9541"/>
                      <a:pt x="2190" y="9132"/>
                    </a:cubicBezTo>
                    <a:lnTo>
                      <a:pt x="2190" y="6579"/>
                    </a:lnTo>
                    <a:close/>
                    <a:moveTo>
                      <a:pt x="3535" y="6713"/>
                    </a:moveTo>
                    <a:cubicBezTo>
                      <a:pt x="3535" y="6579"/>
                      <a:pt x="3491" y="6523"/>
                      <a:pt x="3409" y="6523"/>
                    </a:cubicBezTo>
                    <a:cubicBezTo>
                      <a:pt x="2854" y="6523"/>
                      <a:pt x="2854" y="6523"/>
                      <a:pt x="2854" y="6523"/>
                    </a:cubicBezTo>
                    <a:cubicBezTo>
                      <a:pt x="2767" y="6523"/>
                      <a:pt x="2723" y="6579"/>
                      <a:pt x="2723" y="6713"/>
                    </a:cubicBezTo>
                    <a:cubicBezTo>
                      <a:pt x="2723" y="8998"/>
                      <a:pt x="2723" y="8998"/>
                      <a:pt x="2723" y="8998"/>
                    </a:cubicBezTo>
                    <a:cubicBezTo>
                      <a:pt x="2723" y="9125"/>
                      <a:pt x="2767" y="9189"/>
                      <a:pt x="2854" y="9189"/>
                    </a:cubicBezTo>
                    <a:cubicBezTo>
                      <a:pt x="3403" y="9189"/>
                      <a:pt x="3403" y="9189"/>
                      <a:pt x="3403" y="9189"/>
                    </a:cubicBezTo>
                    <a:cubicBezTo>
                      <a:pt x="3491" y="9189"/>
                      <a:pt x="3535" y="9125"/>
                      <a:pt x="3535" y="8998"/>
                    </a:cubicBezTo>
                    <a:lnTo>
                      <a:pt x="3535" y="6713"/>
                    </a:lnTo>
                    <a:close/>
                    <a:moveTo>
                      <a:pt x="5088" y="7172"/>
                    </a:moveTo>
                    <a:cubicBezTo>
                      <a:pt x="5088" y="9816"/>
                      <a:pt x="5088" y="9816"/>
                      <a:pt x="5088" y="9816"/>
                    </a:cubicBezTo>
                    <a:cubicBezTo>
                      <a:pt x="4589" y="9816"/>
                      <a:pt x="4589" y="9816"/>
                      <a:pt x="4589" y="9816"/>
                    </a:cubicBezTo>
                    <a:cubicBezTo>
                      <a:pt x="4589" y="5895"/>
                      <a:pt x="4589" y="5895"/>
                      <a:pt x="4589" y="5895"/>
                    </a:cubicBezTo>
                    <a:cubicBezTo>
                      <a:pt x="5143" y="5895"/>
                      <a:pt x="5143" y="5895"/>
                      <a:pt x="5143" y="5895"/>
                    </a:cubicBezTo>
                    <a:cubicBezTo>
                      <a:pt x="5972" y="8540"/>
                      <a:pt x="5972" y="8540"/>
                      <a:pt x="5972" y="8540"/>
                    </a:cubicBezTo>
                    <a:cubicBezTo>
                      <a:pt x="5972" y="5895"/>
                      <a:pt x="5972" y="5895"/>
                      <a:pt x="5972" y="5895"/>
                    </a:cubicBezTo>
                    <a:cubicBezTo>
                      <a:pt x="6472" y="5895"/>
                      <a:pt x="6472" y="5895"/>
                      <a:pt x="6472" y="5895"/>
                    </a:cubicBezTo>
                    <a:cubicBezTo>
                      <a:pt x="6472" y="9816"/>
                      <a:pt x="6472" y="9816"/>
                      <a:pt x="6472" y="9816"/>
                    </a:cubicBezTo>
                    <a:cubicBezTo>
                      <a:pt x="5923" y="9816"/>
                      <a:pt x="5923" y="9816"/>
                      <a:pt x="5923" y="9816"/>
                    </a:cubicBezTo>
                    <a:lnTo>
                      <a:pt x="5088" y="7172"/>
                    </a:lnTo>
                    <a:close/>
                    <a:moveTo>
                      <a:pt x="7948" y="8984"/>
                    </a:moveTo>
                    <a:cubicBezTo>
                      <a:pt x="8503" y="5895"/>
                      <a:pt x="8503" y="5895"/>
                      <a:pt x="8503" y="5895"/>
                    </a:cubicBezTo>
                    <a:cubicBezTo>
                      <a:pt x="9041" y="5895"/>
                      <a:pt x="9041" y="5895"/>
                      <a:pt x="9041" y="5895"/>
                    </a:cubicBezTo>
                    <a:cubicBezTo>
                      <a:pt x="8261" y="9816"/>
                      <a:pt x="8261" y="9816"/>
                      <a:pt x="8261" y="9816"/>
                    </a:cubicBezTo>
                    <a:cubicBezTo>
                      <a:pt x="7597" y="9816"/>
                      <a:pt x="7597" y="9816"/>
                      <a:pt x="7597" y="9816"/>
                    </a:cubicBezTo>
                    <a:cubicBezTo>
                      <a:pt x="6829" y="5895"/>
                      <a:pt x="6829" y="5895"/>
                      <a:pt x="6829" y="5895"/>
                    </a:cubicBezTo>
                    <a:cubicBezTo>
                      <a:pt x="7394" y="5895"/>
                      <a:pt x="7394" y="5895"/>
                      <a:pt x="7394" y="5895"/>
                    </a:cubicBezTo>
                    <a:lnTo>
                      <a:pt x="7948" y="8984"/>
                    </a:lnTo>
                    <a:close/>
                    <a:moveTo>
                      <a:pt x="12093" y="7172"/>
                    </a:moveTo>
                    <a:cubicBezTo>
                      <a:pt x="12093" y="9816"/>
                      <a:pt x="12093" y="9816"/>
                      <a:pt x="12093" y="9816"/>
                    </a:cubicBezTo>
                    <a:cubicBezTo>
                      <a:pt x="11599" y="9816"/>
                      <a:pt x="11599" y="9816"/>
                      <a:pt x="11599" y="9816"/>
                    </a:cubicBezTo>
                    <a:cubicBezTo>
                      <a:pt x="11599" y="5895"/>
                      <a:pt x="11599" y="5895"/>
                      <a:pt x="11599" y="5895"/>
                    </a:cubicBezTo>
                    <a:cubicBezTo>
                      <a:pt x="12148" y="5895"/>
                      <a:pt x="12148" y="5895"/>
                      <a:pt x="12148" y="5895"/>
                    </a:cubicBezTo>
                    <a:cubicBezTo>
                      <a:pt x="12976" y="8540"/>
                      <a:pt x="12976" y="8540"/>
                      <a:pt x="12976" y="8540"/>
                    </a:cubicBezTo>
                    <a:cubicBezTo>
                      <a:pt x="12976" y="5895"/>
                      <a:pt x="12976" y="5895"/>
                      <a:pt x="12976" y="5895"/>
                    </a:cubicBezTo>
                    <a:cubicBezTo>
                      <a:pt x="13481" y="5895"/>
                      <a:pt x="13481" y="5895"/>
                      <a:pt x="13481" y="5895"/>
                    </a:cubicBezTo>
                    <a:cubicBezTo>
                      <a:pt x="13481" y="9816"/>
                      <a:pt x="13481" y="9816"/>
                      <a:pt x="13481" y="9816"/>
                    </a:cubicBezTo>
                    <a:cubicBezTo>
                      <a:pt x="12927" y="9816"/>
                      <a:pt x="12927" y="9816"/>
                      <a:pt x="12927" y="9816"/>
                    </a:cubicBezTo>
                    <a:lnTo>
                      <a:pt x="12093" y="7172"/>
                    </a:lnTo>
                    <a:close/>
                    <a:moveTo>
                      <a:pt x="13866" y="6523"/>
                    </a:moveTo>
                    <a:cubicBezTo>
                      <a:pt x="13866" y="5895"/>
                      <a:pt x="13866" y="5895"/>
                      <a:pt x="13866" y="5895"/>
                    </a:cubicBezTo>
                    <a:cubicBezTo>
                      <a:pt x="15694" y="5895"/>
                      <a:pt x="15694" y="5895"/>
                      <a:pt x="15694" y="5895"/>
                    </a:cubicBezTo>
                    <a:cubicBezTo>
                      <a:pt x="15694" y="6523"/>
                      <a:pt x="15694" y="6523"/>
                      <a:pt x="15694" y="6523"/>
                    </a:cubicBezTo>
                    <a:cubicBezTo>
                      <a:pt x="15046" y="6523"/>
                      <a:pt x="15046" y="6523"/>
                      <a:pt x="15046" y="6523"/>
                    </a:cubicBezTo>
                    <a:cubicBezTo>
                      <a:pt x="15046" y="9816"/>
                      <a:pt x="15046" y="9816"/>
                      <a:pt x="15046" y="9816"/>
                    </a:cubicBezTo>
                    <a:cubicBezTo>
                      <a:pt x="14513" y="9816"/>
                      <a:pt x="14513" y="9816"/>
                      <a:pt x="14513" y="9816"/>
                    </a:cubicBezTo>
                    <a:cubicBezTo>
                      <a:pt x="14513" y="6523"/>
                      <a:pt x="14513" y="6523"/>
                      <a:pt x="14513" y="6523"/>
                    </a:cubicBezTo>
                    <a:lnTo>
                      <a:pt x="13866" y="6523"/>
                    </a:lnTo>
                    <a:close/>
                    <a:moveTo>
                      <a:pt x="16693" y="5895"/>
                    </a:moveTo>
                    <a:cubicBezTo>
                      <a:pt x="16693" y="9816"/>
                      <a:pt x="16693" y="9816"/>
                      <a:pt x="16693" y="9816"/>
                    </a:cubicBezTo>
                    <a:cubicBezTo>
                      <a:pt x="16155" y="9816"/>
                      <a:pt x="16155" y="9816"/>
                      <a:pt x="16155" y="9816"/>
                    </a:cubicBezTo>
                    <a:cubicBezTo>
                      <a:pt x="16155" y="5895"/>
                      <a:pt x="16155" y="5895"/>
                      <a:pt x="16155" y="5895"/>
                    </a:cubicBezTo>
                    <a:lnTo>
                      <a:pt x="16693" y="5895"/>
                    </a:lnTo>
                    <a:close/>
                    <a:moveTo>
                      <a:pt x="17264" y="6579"/>
                    </a:moveTo>
                    <a:cubicBezTo>
                      <a:pt x="17264" y="6170"/>
                      <a:pt x="17406" y="5895"/>
                      <a:pt x="17780" y="5895"/>
                    </a:cubicBezTo>
                    <a:cubicBezTo>
                      <a:pt x="18630" y="5895"/>
                      <a:pt x="18630" y="5895"/>
                      <a:pt x="18630" y="5895"/>
                    </a:cubicBezTo>
                    <a:cubicBezTo>
                      <a:pt x="18998" y="5895"/>
                      <a:pt x="19146" y="6170"/>
                      <a:pt x="19146" y="6579"/>
                    </a:cubicBezTo>
                    <a:cubicBezTo>
                      <a:pt x="19146" y="9132"/>
                      <a:pt x="19146" y="9132"/>
                      <a:pt x="19146" y="9132"/>
                    </a:cubicBezTo>
                    <a:cubicBezTo>
                      <a:pt x="19146" y="9541"/>
                      <a:pt x="18998" y="9816"/>
                      <a:pt x="18630" y="9816"/>
                    </a:cubicBezTo>
                    <a:cubicBezTo>
                      <a:pt x="17780" y="9816"/>
                      <a:pt x="17780" y="9816"/>
                      <a:pt x="17780" y="9816"/>
                    </a:cubicBezTo>
                    <a:cubicBezTo>
                      <a:pt x="17406" y="9816"/>
                      <a:pt x="17264" y="9541"/>
                      <a:pt x="17264" y="9132"/>
                    </a:cubicBezTo>
                    <a:lnTo>
                      <a:pt x="17264" y="6579"/>
                    </a:lnTo>
                    <a:close/>
                    <a:moveTo>
                      <a:pt x="18608" y="6713"/>
                    </a:moveTo>
                    <a:cubicBezTo>
                      <a:pt x="18608" y="6579"/>
                      <a:pt x="18564" y="6523"/>
                      <a:pt x="18482" y="6523"/>
                    </a:cubicBezTo>
                    <a:cubicBezTo>
                      <a:pt x="17928" y="6523"/>
                      <a:pt x="17928" y="6523"/>
                      <a:pt x="17928" y="6523"/>
                    </a:cubicBezTo>
                    <a:cubicBezTo>
                      <a:pt x="17845" y="6523"/>
                      <a:pt x="17801" y="6579"/>
                      <a:pt x="17801" y="6713"/>
                    </a:cubicBezTo>
                    <a:cubicBezTo>
                      <a:pt x="17801" y="8998"/>
                      <a:pt x="17801" y="8998"/>
                      <a:pt x="17801" y="8998"/>
                    </a:cubicBezTo>
                    <a:cubicBezTo>
                      <a:pt x="17801" y="9125"/>
                      <a:pt x="17845" y="9189"/>
                      <a:pt x="17928" y="9189"/>
                    </a:cubicBezTo>
                    <a:cubicBezTo>
                      <a:pt x="18477" y="9189"/>
                      <a:pt x="18477" y="9189"/>
                      <a:pt x="18477" y="9189"/>
                    </a:cubicBezTo>
                    <a:cubicBezTo>
                      <a:pt x="18564" y="9189"/>
                      <a:pt x="18608" y="9125"/>
                      <a:pt x="18608" y="8998"/>
                    </a:cubicBezTo>
                    <a:lnTo>
                      <a:pt x="18608" y="6713"/>
                    </a:lnTo>
                    <a:close/>
                    <a:moveTo>
                      <a:pt x="20217" y="7172"/>
                    </a:moveTo>
                    <a:cubicBezTo>
                      <a:pt x="20217" y="9816"/>
                      <a:pt x="20217" y="9816"/>
                      <a:pt x="20217" y="9816"/>
                    </a:cubicBezTo>
                    <a:cubicBezTo>
                      <a:pt x="19723" y="9816"/>
                      <a:pt x="19723" y="9816"/>
                      <a:pt x="19723" y="9816"/>
                    </a:cubicBezTo>
                    <a:cubicBezTo>
                      <a:pt x="19723" y="5895"/>
                      <a:pt x="19723" y="5895"/>
                      <a:pt x="19723" y="5895"/>
                    </a:cubicBezTo>
                    <a:cubicBezTo>
                      <a:pt x="20272" y="5895"/>
                      <a:pt x="20272" y="5895"/>
                      <a:pt x="20272" y="5895"/>
                    </a:cubicBezTo>
                    <a:cubicBezTo>
                      <a:pt x="21100" y="8540"/>
                      <a:pt x="21100" y="8540"/>
                      <a:pt x="21100" y="8540"/>
                    </a:cubicBezTo>
                    <a:cubicBezTo>
                      <a:pt x="21100" y="5895"/>
                      <a:pt x="21100" y="5895"/>
                      <a:pt x="21100" y="5895"/>
                    </a:cubicBezTo>
                    <a:cubicBezTo>
                      <a:pt x="21600" y="5895"/>
                      <a:pt x="21600" y="5895"/>
                      <a:pt x="21600" y="5895"/>
                    </a:cubicBezTo>
                    <a:cubicBezTo>
                      <a:pt x="21600" y="9816"/>
                      <a:pt x="21600" y="9816"/>
                      <a:pt x="21600" y="9816"/>
                    </a:cubicBezTo>
                    <a:cubicBezTo>
                      <a:pt x="21051" y="9816"/>
                      <a:pt x="21051" y="9816"/>
                      <a:pt x="21051" y="9816"/>
                    </a:cubicBezTo>
                    <a:lnTo>
                      <a:pt x="20217" y="7172"/>
                    </a:lnTo>
                    <a:close/>
                    <a:moveTo>
                      <a:pt x="11105" y="9231"/>
                    </a:moveTo>
                    <a:cubicBezTo>
                      <a:pt x="11105" y="9816"/>
                      <a:pt x="11105" y="9816"/>
                      <a:pt x="11105" y="9816"/>
                    </a:cubicBezTo>
                    <a:cubicBezTo>
                      <a:pt x="9398" y="9816"/>
                      <a:pt x="9398" y="9816"/>
                      <a:pt x="9398" y="9816"/>
                    </a:cubicBezTo>
                    <a:cubicBezTo>
                      <a:pt x="9398" y="5895"/>
                      <a:pt x="9398" y="5895"/>
                      <a:pt x="9398" y="5895"/>
                    </a:cubicBezTo>
                    <a:cubicBezTo>
                      <a:pt x="11039" y="5895"/>
                      <a:pt x="11039" y="5895"/>
                      <a:pt x="11039" y="5895"/>
                    </a:cubicBezTo>
                    <a:cubicBezTo>
                      <a:pt x="11039" y="6481"/>
                      <a:pt x="11039" y="6481"/>
                      <a:pt x="11039" y="6481"/>
                    </a:cubicBezTo>
                    <a:cubicBezTo>
                      <a:pt x="9930" y="6481"/>
                      <a:pt x="9930" y="6481"/>
                      <a:pt x="9930" y="6481"/>
                    </a:cubicBezTo>
                    <a:cubicBezTo>
                      <a:pt x="9930" y="7475"/>
                      <a:pt x="9930" y="7475"/>
                      <a:pt x="9930" y="7475"/>
                    </a:cubicBezTo>
                    <a:cubicBezTo>
                      <a:pt x="10786" y="7475"/>
                      <a:pt x="10786" y="7475"/>
                      <a:pt x="10786" y="7475"/>
                    </a:cubicBezTo>
                    <a:cubicBezTo>
                      <a:pt x="10786" y="8046"/>
                      <a:pt x="10786" y="8046"/>
                      <a:pt x="10786" y="8046"/>
                    </a:cubicBezTo>
                    <a:cubicBezTo>
                      <a:pt x="9930" y="8046"/>
                      <a:pt x="9930" y="8046"/>
                      <a:pt x="9930" y="8046"/>
                    </a:cubicBezTo>
                    <a:cubicBezTo>
                      <a:pt x="9930" y="9231"/>
                      <a:pt x="9930" y="9231"/>
                      <a:pt x="9930" y="9231"/>
                    </a:cubicBezTo>
                    <a:lnTo>
                      <a:pt x="11105" y="9231"/>
                    </a:lnTo>
                    <a:close/>
                    <a:moveTo>
                      <a:pt x="4287" y="15712"/>
                    </a:moveTo>
                    <a:cubicBezTo>
                      <a:pt x="3645" y="15712"/>
                      <a:pt x="3645" y="15712"/>
                      <a:pt x="3645" y="15712"/>
                    </a:cubicBezTo>
                    <a:cubicBezTo>
                      <a:pt x="3118" y="14210"/>
                      <a:pt x="3118" y="14210"/>
                      <a:pt x="3118" y="14210"/>
                    </a:cubicBezTo>
                    <a:cubicBezTo>
                      <a:pt x="2596" y="15712"/>
                      <a:pt x="2596" y="15712"/>
                      <a:pt x="2596" y="15712"/>
                    </a:cubicBezTo>
                    <a:cubicBezTo>
                      <a:pt x="1987" y="15712"/>
                      <a:pt x="1987" y="15712"/>
                      <a:pt x="1987" y="15712"/>
                    </a:cubicBezTo>
                    <a:cubicBezTo>
                      <a:pt x="2799" y="13695"/>
                      <a:pt x="2799" y="13695"/>
                      <a:pt x="2799" y="13695"/>
                    </a:cubicBezTo>
                    <a:cubicBezTo>
                      <a:pt x="2047" y="11784"/>
                      <a:pt x="2047" y="11784"/>
                      <a:pt x="2047" y="11784"/>
                    </a:cubicBezTo>
                    <a:cubicBezTo>
                      <a:pt x="2690" y="11784"/>
                      <a:pt x="2690" y="11784"/>
                      <a:pt x="2690" y="11784"/>
                    </a:cubicBezTo>
                    <a:cubicBezTo>
                      <a:pt x="3151" y="13208"/>
                      <a:pt x="3151" y="13208"/>
                      <a:pt x="3151" y="13208"/>
                    </a:cubicBezTo>
                    <a:cubicBezTo>
                      <a:pt x="3606" y="11784"/>
                      <a:pt x="3606" y="11784"/>
                      <a:pt x="3606" y="11784"/>
                    </a:cubicBezTo>
                    <a:cubicBezTo>
                      <a:pt x="4216" y="11784"/>
                      <a:pt x="4216" y="11784"/>
                      <a:pt x="4216" y="11784"/>
                    </a:cubicBezTo>
                    <a:cubicBezTo>
                      <a:pt x="3480" y="13667"/>
                      <a:pt x="3480" y="13667"/>
                      <a:pt x="3480" y="13667"/>
                    </a:cubicBezTo>
                    <a:lnTo>
                      <a:pt x="4287" y="15712"/>
                    </a:lnTo>
                    <a:close/>
                    <a:moveTo>
                      <a:pt x="5215" y="13942"/>
                    </a:moveTo>
                    <a:cubicBezTo>
                      <a:pt x="5215" y="15712"/>
                      <a:pt x="5215" y="15712"/>
                      <a:pt x="5215" y="15712"/>
                    </a:cubicBezTo>
                    <a:cubicBezTo>
                      <a:pt x="4677" y="15712"/>
                      <a:pt x="4677" y="15712"/>
                      <a:pt x="4677" y="15712"/>
                    </a:cubicBezTo>
                    <a:cubicBezTo>
                      <a:pt x="4677" y="11784"/>
                      <a:pt x="4677" y="11784"/>
                      <a:pt x="4677" y="11784"/>
                    </a:cubicBezTo>
                    <a:cubicBezTo>
                      <a:pt x="5215" y="11784"/>
                      <a:pt x="5215" y="11784"/>
                      <a:pt x="5215" y="11784"/>
                    </a:cubicBezTo>
                    <a:cubicBezTo>
                      <a:pt x="5215" y="13363"/>
                      <a:pt x="5215" y="13363"/>
                      <a:pt x="5215" y="13363"/>
                    </a:cubicBezTo>
                    <a:cubicBezTo>
                      <a:pt x="6022" y="13363"/>
                      <a:pt x="6022" y="13363"/>
                      <a:pt x="6022" y="13363"/>
                    </a:cubicBezTo>
                    <a:cubicBezTo>
                      <a:pt x="6022" y="11784"/>
                      <a:pt x="6022" y="11784"/>
                      <a:pt x="6022" y="11784"/>
                    </a:cubicBezTo>
                    <a:cubicBezTo>
                      <a:pt x="6560" y="11784"/>
                      <a:pt x="6560" y="11784"/>
                      <a:pt x="6560" y="11784"/>
                    </a:cubicBezTo>
                    <a:cubicBezTo>
                      <a:pt x="6560" y="15712"/>
                      <a:pt x="6560" y="15712"/>
                      <a:pt x="6560" y="15712"/>
                    </a:cubicBezTo>
                    <a:cubicBezTo>
                      <a:pt x="6022" y="15712"/>
                      <a:pt x="6022" y="15712"/>
                      <a:pt x="6022" y="15712"/>
                    </a:cubicBezTo>
                    <a:cubicBezTo>
                      <a:pt x="6022" y="13942"/>
                      <a:pt x="6022" y="13942"/>
                      <a:pt x="6022" y="13942"/>
                    </a:cubicBezTo>
                    <a:lnTo>
                      <a:pt x="5215" y="13942"/>
                    </a:lnTo>
                    <a:close/>
                    <a:moveTo>
                      <a:pt x="7767" y="11784"/>
                    </a:moveTo>
                    <a:cubicBezTo>
                      <a:pt x="7767" y="15712"/>
                      <a:pt x="7767" y="15712"/>
                      <a:pt x="7767" y="15712"/>
                    </a:cubicBezTo>
                    <a:cubicBezTo>
                      <a:pt x="7229" y="15712"/>
                      <a:pt x="7229" y="15712"/>
                      <a:pt x="7229" y="15712"/>
                    </a:cubicBezTo>
                    <a:cubicBezTo>
                      <a:pt x="7229" y="11784"/>
                      <a:pt x="7229" y="11784"/>
                      <a:pt x="7229" y="11784"/>
                    </a:cubicBezTo>
                    <a:lnTo>
                      <a:pt x="7767" y="11784"/>
                    </a:lnTo>
                    <a:close/>
                    <a:moveTo>
                      <a:pt x="10303" y="14358"/>
                    </a:moveTo>
                    <a:cubicBezTo>
                      <a:pt x="10303" y="15028"/>
                      <a:pt x="10303" y="15028"/>
                      <a:pt x="10303" y="15028"/>
                    </a:cubicBezTo>
                    <a:cubicBezTo>
                      <a:pt x="10303" y="15430"/>
                      <a:pt x="10166" y="15712"/>
                      <a:pt x="9793" y="15712"/>
                    </a:cubicBezTo>
                    <a:cubicBezTo>
                      <a:pt x="8426" y="15712"/>
                      <a:pt x="8426" y="15712"/>
                      <a:pt x="8426" y="15712"/>
                    </a:cubicBezTo>
                    <a:cubicBezTo>
                      <a:pt x="8426" y="11784"/>
                      <a:pt x="8426" y="11784"/>
                      <a:pt x="8426" y="11784"/>
                    </a:cubicBezTo>
                    <a:cubicBezTo>
                      <a:pt x="9793" y="11784"/>
                      <a:pt x="9793" y="11784"/>
                      <a:pt x="9793" y="11784"/>
                    </a:cubicBezTo>
                    <a:cubicBezTo>
                      <a:pt x="10166" y="11784"/>
                      <a:pt x="10303" y="12066"/>
                      <a:pt x="10303" y="12468"/>
                    </a:cubicBezTo>
                    <a:cubicBezTo>
                      <a:pt x="10303" y="12968"/>
                      <a:pt x="10303" y="12968"/>
                      <a:pt x="10303" y="12968"/>
                    </a:cubicBezTo>
                    <a:cubicBezTo>
                      <a:pt x="10303" y="13392"/>
                      <a:pt x="10171" y="13645"/>
                      <a:pt x="9804" y="13660"/>
                    </a:cubicBezTo>
                    <a:cubicBezTo>
                      <a:pt x="10171" y="13681"/>
                      <a:pt x="10303" y="13928"/>
                      <a:pt x="10303" y="14358"/>
                    </a:cubicBezTo>
                    <a:close/>
                    <a:moveTo>
                      <a:pt x="9645" y="12376"/>
                    </a:moveTo>
                    <a:cubicBezTo>
                      <a:pt x="8958" y="12376"/>
                      <a:pt x="8958" y="12376"/>
                      <a:pt x="8958" y="12376"/>
                    </a:cubicBezTo>
                    <a:cubicBezTo>
                      <a:pt x="8958" y="13392"/>
                      <a:pt x="8958" y="13392"/>
                      <a:pt x="8958" y="13392"/>
                    </a:cubicBezTo>
                    <a:cubicBezTo>
                      <a:pt x="9634" y="13392"/>
                      <a:pt x="9634" y="13392"/>
                      <a:pt x="9634" y="13392"/>
                    </a:cubicBezTo>
                    <a:cubicBezTo>
                      <a:pt x="9727" y="13392"/>
                      <a:pt x="9771" y="13328"/>
                      <a:pt x="9771" y="13187"/>
                    </a:cubicBezTo>
                    <a:cubicBezTo>
                      <a:pt x="9771" y="12567"/>
                      <a:pt x="9771" y="12567"/>
                      <a:pt x="9771" y="12567"/>
                    </a:cubicBezTo>
                    <a:cubicBezTo>
                      <a:pt x="9771" y="12433"/>
                      <a:pt x="9721" y="12376"/>
                      <a:pt x="9645" y="12376"/>
                    </a:cubicBezTo>
                    <a:close/>
                    <a:moveTo>
                      <a:pt x="8958" y="13913"/>
                    </a:moveTo>
                    <a:cubicBezTo>
                      <a:pt x="8958" y="15119"/>
                      <a:pt x="8958" y="15119"/>
                      <a:pt x="8958" y="15119"/>
                    </a:cubicBezTo>
                    <a:cubicBezTo>
                      <a:pt x="9634" y="15119"/>
                      <a:pt x="9634" y="15119"/>
                      <a:pt x="9634" y="15119"/>
                    </a:cubicBezTo>
                    <a:cubicBezTo>
                      <a:pt x="9721" y="15119"/>
                      <a:pt x="9771" y="15056"/>
                      <a:pt x="9771" y="14929"/>
                    </a:cubicBezTo>
                    <a:cubicBezTo>
                      <a:pt x="9771" y="14118"/>
                      <a:pt x="9771" y="14118"/>
                      <a:pt x="9771" y="14118"/>
                    </a:cubicBezTo>
                    <a:cubicBezTo>
                      <a:pt x="9771" y="13977"/>
                      <a:pt x="9727" y="13913"/>
                      <a:pt x="9634" y="13913"/>
                    </a:cubicBezTo>
                    <a:lnTo>
                      <a:pt x="8958" y="13913"/>
                    </a:lnTo>
                    <a:close/>
                    <a:moveTo>
                      <a:pt x="11418" y="11784"/>
                    </a:moveTo>
                    <a:cubicBezTo>
                      <a:pt x="11418" y="15712"/>
                      <a:pt x="11418" y="15712"/>
                      <a:pt x="11418" y="15712"/>
                    </a:cubicBezTo>
                    <a:cubicBezTo>
                      <a:pt x="10880" y="15712"/>
                      <a:pt x="10880" y="15712"/>
                      <a:pt x="10880" y="15712"/>
                    </a:cubicBezTo>
                    <a:cubicBezTo>
                      <a:pt x="10880" y="11784"/>
                      <a:pt x="10880" y="11784"/>
                      <a:pt x="10880" y="11784"/>
                    </a:cubicBezTo>
                    <a:lnTo>
                      <a:pt x="11418" y="11784"/>
                    </a:lnTo>
                    <a:close/>
                    <a:moveTo>
                      <a:pt x="14634" y="11784"/>
                    </a:moveTo>
                    <a:cubicBezTo>
                      <a:pt x="14634" y="15712"/>
                      <a:pt x="14634" y="15712"/>
                      <a:pt x="14634" y="15712"/>
                    </a:cubicBezTo>
                    <a:cubicBezTo>
                      <a:pt x="14096" y="15712"/>
                      <a:pt x="14096" y="15712"/>
                      <a:pt x="14096" y="15712"/>
                    </a:cubicBezTo>
                    <a:cubicBezTo>
                      <a:pt x="14096" y="11784"/>
                      <a:pt x="14096" y="11784"/>
                      <a:pt x="14096" y="11784"/>
                    </a:cubicBezTo>
                    <a:lnTo>
                      <a:pt x="14634" y="11784"/>
                    </a:lnTo>
                    <a:close/>
                    <a:moveTo>
                      <a:pt x="15211" y="12468"/>
                    </a:moveTo>
                    <a:cubicBezTo>
                      <a:pt x="15211" y="12066"/>
                      <a:pt x="15353" y="11784"/>
                      <a:pt x="15727" y="11784"/>
                    </a:cubicBezTo>
                    <a:cubicBezTo>
                      <a:pt x="16577" y="11784"/>
                      <a:pt x="16577" y="11784"/>
                      <a:pt x="16577" y="11784"/>
                    </a:cubicBezTo>
                    <a:cubicBezTo>
                      <a:pt x="16951" y="11784"/>
                      <a:pt x="17093" y="12066"/>
                      <a:pt x="17093" y="12468"/>
                    </a:cubicBezTo>
                    <a:cubicBezTo>
                      <a:pt x="17093" y="15028"/>
                      <a:pt x="17093" y="15028"/>
                      <a:pt x="17093" y="15028"/>
                    </a:cubicBezTo>
                    <a:cubicBezTo>
                      <a:pt x="17093" y="15430"/>
                      <a:pt x="16951" y="15712"/>
                      <a:pt x="16577" y="15712"/>
                    </a:cubicBezTo>
                    <a:cubicBezTo>
                      <a:pt x="15727" y="15712"/>
                      <a:pt x="15727" y="15712"/>
                      <a:pt x="15727" y="15712"/>
                    </a:cubicBezTo>
                    <a:cubicBezTo>
                      <a:pt x="15353" y="15712"/>
                      <a:pt x="15211" y="15430"/>
                      <a:pt x="15211" y="15028"/>
                    </a:cubicBezTo>
                    <a:lnTo>
                      <a:pt x="15211" y="12468"/>
                    </a:lnTo>
                    <a:close/>
                    <a:moveTo>
                      <a:pt x="16555" y="12602"/>
                    </a:moveTo>
                    <a:cubicBezTo>
                      <a:pt x="16555" y="12475"/>
                      <a:pt x="16512" y="12411"/>
                      <a:pt x="16429" y="12411"/>
                    </a:cubicBezTo>
                    <a:cubicBezTo>
                      <a:pt x="15880" y="12411"/>
                      <a:pt x="15880" y="12411"/>
                      <a:pt x="15880" y="12411"/>
                    </a:cubicBezTo>
                    <a:cubicBezTo>
                      <a:pt x="15792" y="12411"/>
                      <a:pt x="15749" y="12475"/>
                      <a:pt x="15749" y="12602"/>
                    </a:cubicBezTo>
                    <a:cubicBezTo>
                      <a:pt x="15749" y="14894"/>
                      <a:pt x="15749" y="14894"/>
                      <a:pt x="15749" y="14894"/>
                    </a:cubicBezTo>
                    <a:cubicBezTo>
                      <a:pt x="15749" y="15021"/>
                      <a:pt x="15792" y="15084"/>
                      <a:pt x="15875" y="15084"/>
                    </a:cubicBezTo>
                    <a:cubicBezTo>
                      <a:pt x="16424" y="15084"/>
                      <a:pt x="16424" y="15084"/>
                      <a:pt x="16424" y="15084"/>
                    </a:cubicBezTo>
                    <a:cubicBezTo>
                      <a:pt x="16512" y="15084"/>
                      <a:pt x="16555" y="15021"/>
                      <a:pt x="16555" y="14894"/>
                    </a:cubicBezTo>
                    <a:lnTo>
                      <a:pt x="16555" y="12602"/>
                    </a:lnTo>
                    <a:close/>
                    <a:moveTo>
                      <a:pt x="18164" y="13067"/>
                    </a:moveTo>
                    <a:cubicBezTo>
                      <a:pt x="18164" y="15712"/>
                      <a:pt x="18164" y="15712"/>
                      <a:pt x="18164" y="15712"/>
                    </a:cubicBezTo>
                    <a:cubicBezTo>
                      <a:pt x="17664" y="15712"/>
                      <a:pt x="17664" y="15712"/>
                      <a:pt x="17664" y="15712"/>
                    </a:cubicBezTo>
                    <a:cubicBezTo>
                      <a:pt x="17664" y="11784"/>
                      <a:pt x="17664" y="11784"/>
                      <a:pt x="17664" y="11784"/>
                    </a:cubicBezTo>
                    <a:cubicBezTo>
                      <a:pt x="18213" y="11784"/>
                      <a:pt x="18213" y="11784"/>
                      <a:pt x="18213" y="11784"/>
                    </a:cubicBezTo>
                    <a:cubicBezTo>
                      <a:pt x="19042" y="14435"/>
                      <a:pt x="19042" y="14435"/>
                      <a:pt x="19042" y="14435"/>
                    </a:cubicBezTo>
                    <a:cubicBezTo>
                      <a:pt x="19042" y="11784"/>
                      <a:pt x="19042" y="11784"/>
                      <a:pt x="19042" y="11784"/>
                    </a:cubicBezTo>
                    <a:cubicBezTo>
                      <a:pt x="19547" y="11784"/>
                      <a:pt x="19547" y="11784"/>
                      <a:pt x="19547" y="11784"/>
                    </a:cubicBezTo>
                    <a:cubicBezTo>
                      <a:pt x="19547" y="15712"/>
                      <a:pt x="19547" y="15712"/>
                      <a:pt x="19547" y="15712"/>
                    </a:cubicBezTo>
                    <a:cubicBezTo>
                      <a:pt x="18998" y="15712"/>
                      <a:pt x="18998" y="15712"/>
                      <a:pt x="18998" y="15712"/>
                    </a:cubicBezTo>
                    <a:lnTo>
                      <a:pt x="18164" y="13067"/>
                    </a:lnTo>
                    <a:close/>
                    <a:moveTo>
                      <a:pt x="1707" y="15119"/>
                    </a:moveTo>
                    <a:cubicBezTo>
                      <a:pt x="1707" y="15712"/>
                      <a:pt x="1707" y="15712"/>
                      <a:pt x="1707" y="15712"/>
                    </a:cubicBezTo>
                    <a:cubicBezTo>
                      <a:pt x="0" y="15712"/>
                      <a:pt x="0" y="15712"/>
                      <a:pt x="0" y="15712"/>
                    </a:cubicBezTo>
                    <a:cubicBezTo>
                      <a:pt x="0" y="11784"/>
                      <a:pt x="0" y="11784"/>
                      <a:pt x="0" y="11784"/>
                    </a:cubicBezTo>
                    <a:cubicBezTo>
                      <a:pt x="1647" y="11784"/>
                      <a:pt x="1647" y="11784"/>
                      <a:pt x="1647" y="11784"/>
                    </a:cubicBezTo>
                    <a:cubicBezTo>
                      <a:pt x="1647" y="12376"/>
                      <a:pt x="1647" y="12376"/>
                      <a:pt x="1647" y="12376"/>
                    </a:cubicBezTo>
                    <a:cubicBezTo>
                      <a:pt x="538" y="12376"/>
                      <a:pt x="538" y="12376"/>
                      <a:pt x="538" y="12376"/>
                    </a:cubicBezTo>
                    <a:cubicBezTo>
                      <a:pt x="538" y="13363"/>
                      <a:pt x="538" y="13363"/>
                      <a:pt x="538" y="13363"/>
                    </a:cubicBezTo>
                    <a:cubicBezTo>
                      <a:pt x="1394" y="13363"/>
                      <a:pt x="1394" y="13363"/>
                      <a:pt x="1394" y="13363"/>
                    </a:cubicBezTo>
                    <a:cubicBezTo>
                      <a:pt x="1394" y="13942"/>
                      <a:pt x="1394" y="13942"/>
                      <a:pt x="1394" y="13942"/>
                    </a:cubicBezTo>
                    <a:cubicBezTo>
                      <a:pt x="538" y="13942"/>
                      <a:pt x="538" y="13942"/>
                      <a:pt x="538" y="13942"/>
                    </a:cubicBezTo>
                    <a:cubicBezTo>
                      <a:pt x="538" y="15119"/>
                      <a:pt x="538" y="15119"/>
                      <a:pt x="538" y="15119"/>
                    </a:cubicBezTo>
                    <a:lnTo>
                      <a:pt x="1707" y="15119"/>
                    </a:lnTo>
                    <a:close/>
                    <a:moveTo>
                      <a:pt x="11840" y="12411"/>
                    </a:moveTo>
                    <a:cubicBezTo>
                      <a:pt x="11840" y="11784"/>
                      <a:pt x="11840" y="11784"/>
                      <a:pt x="11840" y="11784"/>
                    </a:cubicBezTo>
                    <a:cubicBezTo>
                      <a:pt x="13668" y="11784"/>
                      <a:pt x="13668" y="11784"/>
                      <a:pt x="13668" y="11784"/>
                    </a:cubicBezTo>
                    <a:cubicBezTo>
                      <a:pt x="13668" y="12411"/>
                      <a:pt x="13668" y="12411"/>
                      <a:pt x="13668" y="12411"/>
                    </a:cubicBezTo>
                    <a:cubicBezTo>
                      <a:pt x="13020" y="12411"/>
                      <a:pt x="13020" y="12411"/>
                      <a:pt x="13020" y="12411"/>
                    </a:cubicBezTo>
                    <a:cubicBezTo>
                      <a:pt x="13020" y="15712"/>
                      <a:pt x="13020" y="15712"/>
                      <a:pt x="13020" y="15712"/>
                    </a:cubicBezTo>
                    <a:cubicBezTo>
                      <a:pt x="12488" y="15712"/>
                      <a:pt x="12488" y="15712"/>
                      <a:pt x="12488" y="15712"/>
                    </a:cubicBezTo>
                    <a:cubicBezTo>
                      <a:pt x="12488" y="12411"/>
                      <a:pt x="12488" y="12411"/>
                      <a:pt x="12488" y="12411"/>
                    </a:cubicBezTo>
                    <a:lnTo>
                      <a:pt x="11840" y="12411"/>
                    </a:lnTo>
                    <a:close/>
                    <a:moveTo>
                      <a:pt x="4913" y="18956"/>
                    </a:moveTo>
                    <a:cubicBezTo>
                      <a:pt x="4913" y="21600"/>
                      <a:pt x="4913" y="21600"/>
                      <a:pt x="4913" y="21600"/>
                    </a:cubicBezTo>
                    <a:cubicBezTo>
                      <a:pt x="4413" y="21600"/>
                      <a:pt x="4413" y="21600"/>
                      <a:pt x="4413" y="21600"/>
                    </a:cubicBezTo>
                    <a:cubicBezTo>
                      <a:pt x="4413" y="17679"/>
                      <a:pt x="4413" y="17679"/>
                      <a:pt x="4413" y="17679"/>
                    </a:cubicBezTo>
                    <a:cubicBezTo>
                      <a:pt x="4962" y="17679"/>
                      <a:pt x="4962" y="17679"/>
                      <a:pt x="4962" y="17679"/>
                    </a:cubicBezTo>
                    <a:cubicBezTo>
                      <a:pt x="5797" y="20324"/>
                      <a:pt x="5797" y="20324"/>
                      <a:pt x="5797" y="20324"/>
                    </a:cubicBezTo>
                    <a:cubicBezTo>
                      <a:pt x="5797" y="17679"/>
                      <a:pt x="5797" y="17679"/>
                      <a:pt x="5797" y="17679"/>
                    </a:cubicBezTo>
                    <a:cubicBezTo>
                      <a:pt x="6296" y="17679"/>
                      <a:pt x="6296" y="17679"/>
                      <a:pt x="6296" y="17679"/>
                    </a:cubicBezTo>
                    <a:cubicBezTo>
                      <a:pt x="6296" y="21600"/>
                      <a:pt x="6296" y="21600"/>
                      <a:pt x="6296" y="21600"/>
                    </a:cubicBezTo>
                    <a:cubicBezTo>
                      <a:pt x="5747" y="21600"/>
                      <a:pt x="5747" y="21600"/>
                      <a:pt x="5747" y="21600"/>
                    </a:cubicBezTo>
                    <a:lnTo>
                      <a:pt x="4913" y="18956"/>
                    </a:lnTo>
                    <a:close/>
                    <a:moveTo>
                      <a:pt x="1696" y="20972"/>
                    </a:moveTo>
                    <a:cubicBezTo>
                      <a:pt x="1696" y="21600"/>
                      <a:pt x="1696" y="21600"/>
                      <a:pt x="1696" y="21600"/>
                    </a:cubicBezTo>
                    <a:cubicBezTo>
                      <a:pt x="516" y="21600"/>
                      <a:pt x="516" y="21600"/>
                      <a:pt x="516" y="21600"/>
                    </a:cubicBezTo>
                    <a:cubicBezTo>
                      <a:pt x="143" y="21600"/>
                      <a:pt x="0" y="21325"/>
                      <a:pt x="0" y="20916"/>
                    </a:cubicBezTo>
                    <a:cubicBezTo>
                      <a:pt x="0" y="18363"/>
                      <a:pt x="0" y="18363"/>
                      <a:pt x="0" y="18363"/>
                    </a:cubicBezTo>
                    <a:cubicBezTo>
                      <a:pt x="0" y="17961"/>
                      <a:pt x="143" y="17679"/>
                      <a:pt x="516" y="17679"/>
                    </a:cubicBezTo>
                    <a:cubicBezTo>
                      <a:pt x="1696" y="17679"/>
                      <a:pt x="1696" y="17679"/>
                      <a:pt x="1696" y="17679"/>
                    </a:cubicBezTo>
                    <a:cubicBezTo>
                      <a:pt x="1696" y="18307"/>
                      <a:pt x="1696" y="18307"/>
                      <a:pt x="1696" y="18307"/>
                    </a:cubicBezTo>
                    <a:cubicBezTo>
                      <a:pt x="670" y="18307"/>
                      <a:pt x="670" y="18307"/>
                      <a:pt x="670" y="18307"/>
                    </a:cubicBezTo>
                    <a:cubicBezTo>
                      <a:pt x="582" y="18307"/>
                      <a:pt x="538" y="18370"/>
                      <a:pt x="538" y="18497"/>
                    </a:cubicBezTo>
                    <a:cubicBezTo>
                      <a:pt x="538" y="20782"/>
                      <a:pt x="538" y="20782"/>
                      <a:pt x="538" y="20782"/>
                    </a:cubicBezTo>
                    <a:cubicBezTo>
                      <a:pt x="538" y="20916"/>
                      <a:pt x="582" y="20972"/>
                      <a:pt x="664" y="20972"/>
                    </a:cubicBezTo>
                    <a:lnTo>
                      <a:pt x="1696" y="20972"/>
                    </a:lnTo>
                    <a:close/>
                    <a:moveTo>
                      <a:pt x="3952" y="21015"/>
                    </a:moveTo>
                    <a:cubicBezTo>
                      <a:pt x="3952" y="21600"/>
                      <a:pt x="3952" y="21600"/>
                      <a:pt x="3952" y="21600"/>
                    </a:cubicBezTo>
                    <a:cubicBezTo>
                      <a:pt x="2245" y="21600"/>
                      <a:pt x="2245" y="21600"/>
                      <a:pt x="2245" y="21600"/>
                    </a:cubicBezTo>
                    <a:cubicBezTo>
                      <a:pt x="2245" y="17679"/>
                      <a:pt x="2245" y="17679"/>
                      <a:pt x="2245" y="17679"/>
                    </a:cubicBezTo>
                    <a:cubicBezTo>
                      <a:pt x="3892" y="17679"/>
                      <a:pt x="3892" y="17679"/>
                      <a:pt x="3892" y="17679"/>
                    </a:cubicBezTo>
                    <a:cubicBezTo>
                      <a:pt x="3892" y="18264"/>
                      <a:pt x="3892" y="18264"/>
                      <a:pt x="3892" y="18264"/>
                    </a:cubicBezTo>
                    <a:cubicBezTo>
                      <a:pt x="2783" y="18264"/>
                      <a:pt x="2783" y="18264"/>
                      <a:pt x="2783" y="18264"/>
                    </a:cubicBezTo>
                    <a:cubicBezTo>
                      <a:pt x="2783" y="19259"/>
                      <a:pt x="2783" y="19259"/>
                      <a:pt x="2783" y="19259"/>
                    </a:cubicBezTo>
                    <a:cubicBezTo>
                      <a:pt x="3634" y="19259"/>
                      <a:pt x="3634" y="19259"/>
                      <a:pt x="3634" y="19259"/>
                    </a:cubicBezTo>
                    <a:cubicBezTo>
                      <a:pt x="3634" y="19830"/>
                      <a:pt x="3634" y="19830"/>
                      <a:pt x="3634" y="19830"/>
                    </a:cubicBezTo>
                    <a:cubicBezTo>
                      <a:pt x="2783" y="19830"/>
                      <a:pt x="2783" y="19830"/>
                      <a:pt x="2783" y="19830"/>
                    </a:cubicBezTo>
                    <a:cubicBezTo>
                      <a:pt x="2783" y="21015"/>
                      <a:pt x="2783" y="21015"/>
                      <a:pt x="2783" y="21015"/>
                    </a:cubicBezTo>
                    <a:lnTo>
                      <a:pt x="3952" y="21015"/>
                    </a:lnTo>
                    <a:close/>
                    <a:moveTo>
                      <a:pt x="6686" y="18307"/>
                    </a:moveTo>
                    <a:cubicBezTo>
                      <a:pt x="6686" y="17679"/>
                      <a:pt x="6686" y="17679"/>
                      <a:pt x="6686" y="17679"/>
                    </a:cubicBezTo>
                    <a:cubicBezTo>
                      <a:pt x="8508" y="17679"/>
                      <a:pt x="8508" y="17679"/>
                      <a:pt x="8508" y="17679"/>
                    </a:cubicBezTo>
                    <a:cubicBezTo>
                      <a:pt x="8508" y="18307"/>
                      <a:pt x="8508" y="18307"/>
                      <a:pt x="8508" y="18307"/>
                    </a:cubicBezTo>
                    <a:cubicBezTo>
                      <a:pt x="7861" y="18307"/>
                      <a:pt x="7861" y="18307"/>
                      <a:pt x="7861" y="18307"/>
                    </a:cubicBezTo>
                    <a:cubicBezTo>
                      <a:pt x="7861" y="21600"/>
                      <a:pt x="7861" y="21600"/>
                      <a:pt x="7861" y="21600"/>
                    </a:cubicBezTo>
                    <a:cubicBezTo>
                      <a:pt x="7328" y="21600"/>
                      <a:pt x="7328" y="21600"/>
                      <a:pt x="7328" y="21600"/>
                    </a:cubicBezTo>
                    <a:cubicBezTo>
                      <a:pt x="7328" y="18307"/>
                      <a:pt x="7328" y="18307"/>
                      <a:pt x="7328" y="18307"/>
                    </a:cubicBezTo>
                    <a:lnTo>
                      <a:pt x="6686" y="18307"/>
                    </a:lnTo>
                    <a:close/>
                    <a:moveTo>
                      <a:pt x="13053" y="21015"/>
                    </a:moveTo>
                    <a:cubicBezTo>
                      <a:pt x="13053" y="21600"/>
                      <a:pt x="13053" y="21600"/>
                      <a:pt x="13053" y="21600"/>
                    </a:cubicBezTo>
                    <a:cubicBezTo>
                      <a:pt x="11346" y="21600"/>
                      <a:pt x="11346" y="21600"/>
                      <a:pt x="11346" y="21600"/>
                    </a:cubicBezTo>
                    <a:cubicBezTo>
                      <a:pt x="11346" y="17679"/>
                      <a:pt x="11346" y="17679"/>
                      <a:pt x="11346" y="17679"/>
                    </a:cubicBezTo>
                    <a:cubicBezTo>
                      <a:pt x="12993" y="17679"/>
                      <a:pt x="12993" y="17679"/>
                      <a:pt x="12993" y="17679"/>
                    </a:cubicBezTo>
                    <a:cubicBezTo>
                      <a:pt x="12993" y="18264"/>
                      <a:pt x="12993" y="18264"/>
                      <a:pt x="12993" y="18264"/>
                    </a:cubicBezTo>
                    <a:cubicBezTo>
                      <a:pt x="11884" y="18264"/>
                      <a:pt x="11884" y="18264"/>
                      <a:pt x="11884" y="18264"/>
                    </a:cubicBezTo>
                    <a:cubicBezTo>
                      <a:pt x="11884" y="19259"/>
                      <a:pt x="11884" y="19259"/>
                      <a:pt x="11884" y="19259"/>
                    </a:cubicBezTo>
                    <a:cubicBezTo>
                      <a:pt x="12740" y="19259"/>
                      <a:pt x="12740" y="19259"/>
                      <a:pt x="12740" y="19259"/>
                    </a:cubicBezTo>
                    <a:cubicBezTo>
                      <a:pt x="12740" y="19830"/>
                      <a:pt x="12740" y="19830"/>
                      <a:pt x="12740" y="19830"/>
                    </a:cubicBezTo>
                    <a:cubicBezTo>
                      <a:pt x="11884" y="19830"/>
                      <a:pt x="11884" y="19830"/>
                      <a:pt x="11884" y="19830"/>
                    </a:cubicBezTo>
                    <a:cubicBezTo>
                      <a:pt x="11884" y="21015"/>
                      <a:pt x="11884" y="21015"/>
                      <a:pt x="11884" y="21015"/>
                    </a:cubicBezTo>
                    <a:lnTo>
                      <a:pt x="13053" y="21015"/>
                    </a:lnTo>
                    <a:close/>
                    <a:moveTo>
                      <a:pt x="10918" y="21600"/>
                    </a:moveTo>
                    <a:cubicBezTo>
                      <a:pt x="10336" y="21600"/>
                      <a:pt x="10336" y="21600"/>
                      <a:pt x="10336" y="21600"/>
                    </a:cubicBezTo>
                    <a:cubicBezTo>
                      <a:pt x="9809" y="19865"/>
                      <a:pt x="9809" y="19865"/>
                      <a:pt x="9809" y="19865"/>
                    </a:cubicBezTo>
                    <a:cubicBezTo>
                      <a:pt x="9436" y="19865"/>
                      <a:pt x="9436" y="19865"/>
                      <a:pt x="9436" y="19865"/>
                    </a:cubicBezTo>
                    <a:cubicBezTo>
                      <a:pt x="9436" y="21600"/>
                      <a:pt x="9436" y="21600"/>
                      <a:pt x="9436" y="21600"/>
                    </a:cubicBezTo>
                    <a:cubicBezTo>
                      <a:pt x="8898" y="21600"/>
                      <a:pt x="8898" y="21600"/>
                      <a:pt x="8898" y="21600"/>
                    </a:cubicBezTo>
                    <a:cubicBezTo>
                      <a:pt x="8898" y="17679"/>
                      <a:pt x="8898" y="17679"/>
                      <a:pt x="8898" y="17679"/>
                    </a:cubicBezTo>
                    <a:cubicBezTo>
                      <a:pt x="10265" y="17679"/>
                      <a:pt x="10265" y="17679"/>
                      <a:pt x="10265" y="17679"/>
                    </a:cubicBezTo>
                    <a:cubicBezTo>
                      <a:pt x="10638" y="17679"/>
                      <a:pt x="10781" y="17961"/>
                      <a:pt x="10781" y="18363"/>
                    </a:cubicBezTo>
                    <a:cubicBezTo>
                      <a:pt x="10781" y="19132"/>
                      <a:pt x="10781" y="19132"/>
                      <a:pt x="10781" y="19132"/>
                    </a:cubicBezTo>
                    <a:cubicBezTo>
                      <a:pt x="10781" y="19661"/>
                      <a:pt x="10479" y="19830"/>
                      <a:pt x="10342" y="19830"/>
                    </a:cubicBezTo>
                    <a:cubicBezTo>
                      <a:pt x="10342" y="19830"/>
                      <a:pt x="10342" y="19830"/>
                      <a:pt x="10342" y="19830"/>
                    </a:cubicBezTo>
                    <a:lnTo>
                      <a:pt x="10918" y="21600"/>
                    </a:lnTo>
                    <a:close/>
                    <a:moveTo>
                      <a:pt x="9436" y="19259"/>
                    </a:moveTo>
                    <a:cubicBezTo>
                      <a:pt x="10117" y="19259"/>
                      <a:pt x="10117" y="19259"/>
                      <a:pt x="10117" y="19259"/>
                    </a:cubicBezTo>
                    <a:cubicBezTo>
                      <a:pt x="10199" y="19259"/>
                      <a:pt x="10243" y="19195"/>
                      <a:pt x="10243" y="19068"/>
                    </a:cubicBezTo>
                    <a:cubicBezTo>
                      <a:pt x="10243" y="18497"/>
                      <a:pt x="10243" y="18497"/>
                      <a:pt x="10243" y="18497"/>
                    </a:cubicBezTo>
                    <a:cubicBezTo>
                      <a:pt x="10243" y="18370"/>
                      <a:pt x="10199" y="18307"/>
                      <a:pt x="10117" y="18307"/>
                    </a:cubicBezTo>
                    <a:cubicBezTo>
                      <a:pt x="9436" y="18307"/>
                      <a:pt x="9436" y="18307"/>
                      <a:pt x="9436" y="18307"/>
                    </a:cubicBezTo>
                    <a:lnTo>
                      <a:pt x="9436" y="19259"/>
                    </a:lnTo>
                    <a:close/>
                    <a:moveTo>
                      <a:pt x="2421" y="3928"/>
                    </a:moveTo>
                    <a:cubicBezTo>
                      <a:pt x="1916" y="3928"/>
                      <a:pt x="1916" y="3928"/>
                      <a:pt x="1916" y="3928"/>
                    </a:cubicBezTo>
                    <a:cubicBezTo>
                      <a:pt x="1916" y="811"/>
                      <a:pt x="1916" y="811"/>
                      <a:pt x="1916" y="811"/>
                    </a:cubicBezTo>
                    <a:cubicBezTo>
                      <a:pt x="1488" y="3032"/>
                      <a:pt x="1488" y="3032"/>
                      <a:pt x="1488" y="3032"/>
                    </a:cubicBezTo>
                    <a:cubicBezTo>
                      <a:pt x="933" y="3032"/>
                      <a:pt x="933" y="3032"/>
                      <a:pt x="933" y="3032"/>
                    </a:cubicBezTo>
                    <a:cubicBezTo>
                      <a:pt x="505" y="811"/>
                      <a:pt x="505" y="811"/>
                      <a:pt x="505" y="811"/>
                    </a:cubicBezTo>
                    <a:cubicBezTo>
                      <a:pt x="505" y="3928"/>
                      <a:pt x="505" y="3928"/>
                      <a:pt x="505" y="3928"/>
                    </a:cubicBezTo>
                    <a:cubicBezTo>
                      <a:pt x="0" y="3928"/>
                      <a:pt x="0" y="3928"/>
                      <a:pt x="0" y="39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12" y="0"/>
                      <a:pt x="812" y="0"/>
                      <a:pt x="812" y="0"/>
                    </a:cubicBezTo>
                    <a:cubicBezTo>
                      <a:pt x="1230" y="2292"/>
                      <a:pt x="1230" y="2292"/>
                      <a:pt x="1230" y="2292"/>
                    </a:cubicBezTo>
                    <a:cubicBezTo>
                      <a:pt x="1647" y="0"/>
                      <a:pt x="1647" y="0"/>
                      <a:pt x="1647" y="0"/>
                    </a:cubicBezTo>
                    <a:cubicBezTo>
                      <a:pt x="2421" y="0"/>
                      <a:pt x="2421" y="0"/>
                      <a:pt x="2421" y="0"/>
                    </a:cubicBezTo>
                    <a:lnTo>
                      <a:pt x="2421" y="3928"/>
                    </a:lnTo>
                    <a:close/>
                    <a:moveTo>
                      <a:pt x="4737" y="3336"/>
                    </a:moveTo>
                    <a:cubicBezTo>
                      <a:pt x="4737" y="3928"/>
                      <a:pt x="4737" y="3928"/>
                      <a:pt x="4737" y="3928"/>
                    </a:cubicBezTo>
                    <a:cubicBezTo>
                      <a:pt x="3030" y="3928"/>
                      <a:pt x="3030" y="3928"/>
                      <a:pt x="3030" y="3928"/>
                    </a:cubicBezTo>
                    <a:cubicBezTo>
                      <a:pt x="3030" y="0"/>
                      <a:pt x="3030" y="0"/>
                      <a:pt x="3030" y="0"/>
                    </a:cubicBezTo>
                    <a:cubicBezTo>
                      <a:pt x="4677" y="0"/>
                      <a:pt x="4677" y="0"/>
                      <a:pt x="4677" y="0"/>
                    </a:cubicBezTo>
                    <a:cubicBezTo>
                      <a:pt x="4677" y="592"/>
                      <a:pt x="4677" y="592"/>
                      <a:pt x="4677" y="592"/>
                    </a:cubicBezTo>
                    <a:cubicBezTo>
                      <a:pt x="3568" y="592"/>
                      <a:pt x="3568" y="592"/>
                      <a:pt x="3568" y="592"/>
                    </a:cubicBezTo>
                    <a:cubicBezTo>
                      <a:pt x="3568" y="1580"/>
                      <a:pt x="3568" y="1580"/>
                      <a:pt x="3568" y="1580"/>
                    </a:cubicBezTo>
                    <a:cubicBezTo>
                      <a:pt x="4419" y="1580"/>
                      <a:pt x="4419" y="1580"/>
                      <a:pt x="4419" y="1580"/>
                    </a:cubicBezTo>
                    <a:cubicBezTo>
                      <a:pt x="4419" y="2151"/>
                      <a:pt x="4419" y="2151"/>
                      <a:pt x="4419" y="2151"/>
                    </a:cubicBezTo>
                    <a:cubicBezTo>
                      <a:pt x="3568" y="2151"/>
                      <a:pt x="3568" y="2151"/>
                      <a:pt x="3568" y="2151"/>
                    </a:cubicBezTo>
                    <a:cubicBezTo>
                      <a:pt x="3568" y="3336"/>
                      <a:pt x="3568" y="3336"/>
                      <a:pt x="3568" y="3336"/>
                    </a:cubicBezTo>
                    <a:lnTo>
                      <a:pt x="4737" y="3336"/>
                    </a:lnTo>
                    <a:close/>
                    <a:moveTo>
                      <a:pt x="6938" y="3336"/>
                    </a:moveTo>
                    <a:cubicBezTo>
                      <a:pt x="6938" y="3928"/>
                      <a:pt x="6938" y="3928"/>
                      <a:pt x="6938" y="3928"/>
                    </a:cubicBezTo>
                    <a:cubicBezTo>
                      <a:pt x="5275" y="3928"/>
                      <a:pt x="5275" y="3928"/>
                      <a:pt x="5275" y="3928"/>
                    </a:cubicBezTo>
                    <a:cubicBezTo>
                      <a:pt x="5275" y="0"/>
                      <a:pt x="5275" y="0"/>
                      <a:pt x="5275" y="0"/>
                    </a:cubicBezTo>
                    <a:cubicBezTo>
                      <a:pt x="5813" y="0"/>
                      <a:pt x="5813" y="0"/>
                      <a:pt x="5813" y="0"/>
                    </a:cubicBezTo>
                    <a:cubicBezTo>
                      <a:pt x="5813" y="3336"/>
                      <a:pt x="5813" y="3336"/>
                      <a:pt x="5813" y="3336"/>
                    </a:cubicBezTo>
                    <a:lnTo>
                      <a:pt x="6938" y="3336"/>
                    </a:lnTo>
                    <a:close/>
                    <a:moveTo>
                      <a:pt x="9189" y="2574"/>
                    </a:moveTo>
                    <a:cubicBezTo>
                      <a:pt x="9189" y="3244"/>
                      <a:pt x="9189" y="3244"/>
                      <a:pt x="9189" y="3244"/>
                    </a:cubicBezTo>
                    <a:cubicBezTo>
                      <a:pt x="9189" y="3646"/>
                      <a:pt x="9052" y="3928"/>
                      <a:pt x="8678" y="3928"/>
                    </a:cubicBezTo>
                    <a:cubicBezTo>
                      <a:pt x="7312" y="3928"/>
                      <a:pt x="7312" y="3928"/>
                      <a:pt x="7312" y="3928"/>
                    </a:cubicBezTo>
                    <a:cubicBezTo>
                      <a:pt x="7312" y="0"/>
                      <a:pt x="7312" y="0"/>
                      <a:pt x="7312" y="0"/>
                    </a:cubicBezTo>
                    <a:cubicBezTo>
                      <a:pt x="8678" y="0"/>
                      <a:pt x="8678" y="0"/>
                      <a:pt x="8678" y="0"/>
                    </a:cubicBezTo>
                    <a:cubicBezTo>
                      <a:pt x="9052" y="0"/>
                      <a:pt x="9189" y="282"/>
                      <a:pt x="9189" y="684"/>
                    </a:cubicBezTo>
                    <a:cubicBezTo>
                      <a:pt x="9189" y="1185"/>
                      <a:pt x="9189" y="1185"/>
                      <a:pt x="9189" y="1185"/>
                    </a:cubicBezTo>
                    <a:cubicBezTo>
                      <a:pt x="9189" y="1608"/>
                      <a:pt x="9057" y="1862"/>
                      <a:pt x="8689" y="1876"/>
                    </a:cubicBezTo>
                    <a:cubicBezTo>
                      <a:pt x="9057" y="1897"/>
                      <a:pt x="9189" y="2144"/>
                      <a:pt x="9189" y="2574"/>
                    </a:cubicBezTo>
                    <a:close/>
                    <a:moveTo>
                      <a:pt x="8530" y="592"/>
                    </a:moveTo>
                    <a:cubicBezTo>
                      <a:pt x="7844" y="592"/>
                      <a:pt x="7844" y="592"/>
                      <a:pt x="7844" y="592"/>
                    </a:cubicBezTo>
                    <a:cubicBezTo>
                      <a:pt x="7844" y="1608"/>
                      <a:pt x="7844" y="1608"/>
                      <a:pt x="7844" y="1608"/>
                    </a:cubicBezTo>
                    <a:cubicBezTo>
                      <a:pt x="8519" y="1608"/>
                      <a:pt x="8519" y="1608"/>
                      <a:pt x="8519" y="1608"/>
                    </a:cubicBezTo>
                    <a:cubicBezTo>
                      <a:pt x="8613" y="1608"/>
                      <a:pt x="8656" y="1544"/>
                      <a:pt x="8656" y="1403"/>
                    </a:cubicBezTo>
                    <a:cubicBezTo>
                      <a:pt x="8656" y="783"/>
                      <a:pt x="8656" y="783"/>
                      <a:pt x="8656" y="783"/>
                    </a:cubicBezTo>
                    <a:cubicBezTo>
                      <a:pt x="8656" y="649"/>
                      <a:pt x="8607" y="592"/>
                      <a:pt x="8530" y="592"/>
                    </a:cubicBezTo>
                    <a:close/>
                    <a:moveTo>
                      <a:pt x="7844" y="2130"/>
                    </a:moveTo>
                    <a:cubicBezTo>
                      <a:pt x="7844" y="3336"/>
                      <a:pt x="7844" y="3336"/>
                      <a:pt x="7844" y="3336"/>
                    </a:cubicBezTo>
                    <a:cubicBezTo>
                      <a:pt x="8519" y="3336"/>
                      <a:pt x="8519" y="3336"/>
                      <a:pt x="8519" y="3336"/>
                    </a:cubicBezTo>
                    <a:cubicBezTo>
                      <a:pt x="8607" y="3336"/>
                      <a:pt x="8656" y="3272"/>
                      <a:pt x="8656" y="3138"/>
                    </a:cubicBezTo>
                    <a:cubicBezTo>
                      <a:pt x="8656" y="2334"/>
                      <a:pt x="8656" y="2334"/>
                      <a:pt x="8656" y="2334"/>
                    </a:cubicBezTo>
                    <a:cubicBezTo>
                      <a:pt x="8656" y="2193"/>
                      <a:pt x="8613" y="2130"/>
                      <a:pt x="8519" y="2130"/>
                    </a:cubicBezTo>
                    <a:lnTo>
                      <a:pt x="7844" y="2130"/>
                    </a:lnTo>
                    <a:close/>
                    <a:moveTo>
                      <a:pt x="9749" y="684"/>
                    </a:moveTo>
                    <a:cubicBezTo>
                      <a:pt x="9749" y="282"/>
                      <a:pt x="9897" y="0"/>
                      <a:pt x="10265" y="0"/>
                    </a:cubicBezTo>
                    <a:cubicBezTo>
                      <a:pt x="11116" y="0"/>
                      <a:pt x="11116" y="0"/>
                      <a:pt x="11116" y="0"/>
                    </a:cubicBezTo>
                    <a:cubicBezTo>
                      <a:pt x="11489" y="0"/>
                      <a:pt x="11632" y="282"/>
                      <a:pt x="11632" y="684"/>
                    </a:cubicBezTo>
                    <a:cubicBezTo>
                      <a:pt x="11632" y="3244"/>
                      <a:pt x="11632" y="3244"/>
                      <a:pt x="11632" y="3244"/>
                    </a:cubicBezTo>
                    <a:cubicBezTo>
                      <a:pt x="11632" y="3646"/>
                      <a:pt x="11489" y="3928"/>
                      <a:pt x="11116" y="3928"/>
                    </a:cubicBezTo>
                    <a:cubicBezTo>
                      <a:pt x="10265" y="3928"/>
                      <a:pt x="10265" y="3928"/>
                      <a:pt x="10265" y="3928"/>
                    </a:cubicBezTo>
                    <a:cubicBezTo>
                      <a:pt x="9897" y="3928"/>
                      <a:pt x="9749" y="3646"/>
                      <a:pt x="9749" y="3244"/>
                    </a:cubicBezTo>
                    <a:lnTo>
                      <a:pt x="9749" y="684"/>
                    </a:lnTo>
                    <a:close/>
                    <a:moveTo>
                      <a:pt x="11094" y="818"/>
                    </a:moveTo>
                    <a:cubicBezTo>
                      <a:pt x="11094" y="691"/>
                      <a:pt x="11050" y="628"/>
                      <a:pt x="10967" y="628"/>
                    </a:cubicBezTo>
                    <a:cubicBezTo>
                      <a:pt x="10419" y="628"/>
                      <a:pt x="10419" y="628"/>
                      <a:pt x="10419" y="628"/>
                    </a:cubicBezTo>
                    <a:cubicBezTo>
                      <a:pt x="10331" y="628"/>
                      <a:pt x="10287" y="691"/>
                      <a:pt x="10287" y="818"/>
                    </a:cubicBezTo>
                    <a:cubicBezTo>
                      <a:pt x="10287" y="3110"/>
                      <a:pt x="10287" y="3110"/>
                      <a:pt x="10287" y="3110"/>
                    </a:cubicBezTo>
                    <a:cubicBezTo>
                      <a:pt x="10287" y="3237"/>
                      <a:pt x="10331" y="3300"/>
                      <a:pt x="10413" y="3300"/>
                    </a:cubicBezTo>
                    <a:cubicBezTo>
                      <a:pt x="10962" y="3300"/>
                      <a:pt x="10962" y="3300"/>
                      <a:pt x="10962" y="3300"/>
                    </a:cubicBezTo>
                    <a:cubicBezTo>
                      <a:pt x="11050" y="3300"/>
                      <a:pt x="11094" y="3237"/>
                      <a:pt x="11094" y="3110"/>
                    </a:cubicBezTo>
                    <a:lnTo>
                      <a:pt x="11094" y="818"/>
                    </a:lnTo>
                    <a:close/>
                    <a:moveTo>
                      <a:pt x="14085" y="3244"/>
                    </a:moveTo>
                    <a:cubicBezTo>
                      <a:pt x="14085" y="3646"/>
                      <a:pt x="13943" y="3928"/>
                      <a:pt x="13569" y="3928"/>
                    </a:cubicBezTo>
                    <a:cubicBezTo>
                      <a:pt x="12718" y="3928"/>
                      <a:pt x="12718" y="3928"/>
                      <a:pt x="12718" y="3928"/>
                    </a:cubicBezTo>
                    <a:cubicBezTo>
                      <a:pt x="12351" y="3928"/>
                      <a:pt x="12202" y="3646"/>
                      <a:pt x="12202" y="3244"/>
                    </a:cubicBezTo>
                    <a:cubicBezTo>
                      <a:pt x="12202" y="0"/>
                      <a:pt x="12202" y="0"/>
                      <a:pt x="12202" y="0"/>
                    </a:cubicBezTo>
                    <a:cubicBezTo>
                      <a:pt x="12740" y="0"/>
                      <a:pt x="12740" y="0"/>
                      <a:pt x="12740" y="0"/>
                    </a:cubicBezTo>
                    <a:cubicBezTo>
                      <a:pt x="12740" y="3110"/>
                      <a:pt x="12740" y="3110"/>
                      <a:pt x="12740" y="3110"/>
                    </a:cubicBezTo>
                    <a:cubicBezTo>
                      <a:pt x="12740" y="3237"/>
                      <a:pt x="12784" y="3300"/>
                      <a:pt x="12867" y="3300"/>
                    </a:cubicBezTo>
                    <a:cubicBezTo>
                      <a:pt x="13416" y="3300"/>
                      <a:pt x="13416" y="3300"/>
                      <a:pt x="13416" y="3300"/>
                    </a:cubicBezTo>
                    <a:cubicBezTo>
                      <a:pt x="13503" y="3300"/>
                      <a:pt x="13547" y="3237"/>
                      <a:pt x="13547" y="3110"/>
                    </a:cubicBezTo>
                    <a:cubicBezTo>
                      <a:pt x="13547" y="0"/>
                      <a:pt x="13547" y="0"/>
                      <a:pt x="13547" y="0"/>
                    </a:cubicBezTo>
                    <a:cubicBezTo>
                      <a:pt x="14085" y="0"/>
                      <a:pt x="14085" y="0"/>
                      <a:pt x="14085" y="0"/>
                    </a:cubicBezTo>
                    <a:lnTo>
                      <a:pt x="14085" y="3244"/>
                    </a:lnTo>
                    <a:close/>
                    <a:moveTo>
                      <a:pt x="17708" y="1276"/>
                    </a:moveTo>
                    <a:cubicBezTo>
                      <a:pt x="17708" y="3928"/>
                      <a:pt x="17708" y="3928"/>
                      <a:pt x="17708" y="3928"/>
                    </a:cubicBezTo>
                    <a:cubicBezTo>
                      <a:pt x="17214" y="3928"/>
                      <a:pt x="17214" y="3928"/>
                      <a:pt x="17214" y="3928"/>
                    </a:cubicBezTo>
                    <a:cubicBezTo>
                      <a:pt x="17214" y="0"/>
                      <a:pt x="17214" y="0"/>
                      <a:pt x="17214" y="0"/>
                    </a:cubicBezTo>
                    <a:cubicBezTo>
                      <a:pt x="17763" y="0"/>
                      <a:pt x="17763" y="0"/>
                      <a:pt x="17763" y="0"/>
                    </a:cubicBezTo>
                    <a:cubicBezTo>
                      <a:pt x="18592" y="2652"/>
                      <a:pt x="18592" y="2652"/>
                      <a:pt x="18592" y="2652"/>
                    </a:cubicBezTo>
                    <a:cubicBezTo>
                      <a:pt x="18592" y="0"/>
                      <a:pt x="18592" y="0"/>
                      <a:pt x="18592" y="0"/>
                    </a:cubicBezTo>
                    <a:cubicBezTo>
                      <a:pt x="19097" y="0"/>
                      <a:pt x="19097" y="0"/>
                      <a:pt x="19097" y="0"/>
                    </a:cubicBezTo>
                    <a:cubicBezTo>
                      <a:pt x="19097" y="3928"/>
                      <a:pt x="19097" y="3928"/>
                      <a:pt x="19097" y="3928"/>
                    </a:cubicBezTo>
                    <a:cubicBezTo>
                      <a:pt x="18543" y="3928"/>
                      <a:pt x="18543" y="3928"/>
                      <a:pt x="18543" y="3928"/>
                    </a:cubicBezTo>
                    <a:lnTo>
                      <a:pt x="17708" y="1276"/>
                    </a:lnTo>
                    <a:close/>
                    <a:moveTo>
                      <a:pt x="21402" y="3336"/>
                    </a:moveTo>
                    <a:cubicBezTo>
                      <a:pt x="21402" y="3928"/>
                      <a:pt x="21402" y="3928"/>
                      <a:pt x="21402" y="3928"/>
                    </a:cubicBezTo>
                    <a:cubicBezTo>
                      <a:pt x="19695" y="3928"/>
                      <a:pt x="19695" y="3928"/>
                      <a:pt x="19695" y="3928"/>
                    </a:cubicBezTo>
                    <a:cubicBezTo>
                      <a:pt x="19695" y="0"/>
                      <a:pt x="19695" y="0"/>
                      <a:pt x="19695" y="0"/>
                    </a:cubicBezTo>
                    <a:cubicBezTo>
                      <a:pt x="21342" y="0"/>
                      <a:pt x="21342" y="0"/>
                      <a:pt x="21342" y="0"/>
                    </a:cubicBezTo>
                    <a:cubicBezTo>
                      <a:pt x="21342" y="592"/>
                      <a:pt x="21342" y="592"/>
                      <a:pt x="21342" y="592"/>
                    </a:cubicBezTo>
                    <a:cubicBezTo>
                      <a:pt x="20233" y="592"/>
                      <a:pt x="20233" y="592"/>
                      <a:pt x="20233" y="592"/>
                    </a:cubicBezTo>
                    <a:cubicBezTo>
                      <a:pt x="20233" y="1580"/>
                      <a:pt x="20233" y="1580"/>
                      <a:pt x="20233" y="1580"/>
                    </a:cubicBezTo>
                    <a:cubicBezTo>
                      <a:pt x="21090" y="1580"/>
                      <a:pt x="21090" y="1580"/>
                      <a:pt x="21090" y="1580"/>
                    </a:cubicBezTo>
                    <a:cubicBezTo>
                      <a:pt x="21090" y="2151"/>
                      <a:pt x="21090" y="2151"/>
                      <a:pt x="21090" y="2151"/>
                    </a:cubicBezTo>
                    <a:cubicBezTo>
                      <a:pt x="20233" y="2151"/>
                      <a:pt x="20233" y="2151"/>
                      <a:pt x="20233" y="2151"/>
                    </a:cubicBezTo>
                    <a:cubicBezTo>
                      <a:pt x="20233" y="3336"/>
                      <a:pt x="20233" y="3336"/>
                      <a:pt x="20233" y="3336"/>
                    </a:cubicBezTo>
                    <a:lnTo>
                      <a:pt x="21402" y="3336"/>
                    </a:lnTo>
                    <a:close/>
                    <a:moveTo>
                      <a:pt x="16742" y="3928"/>
                    </a:moveTo>
                    <a:cubicBezTo>
                      <a:pt x="16166" y="3928"/>
                      <a:pt x="16166" y="3928"/>
                      <a:pt x="16166" y="3928"/>
                    </a:cubicBezTo>
                    <a:cubicBezTo>
                      <a:pt x="15639" y="2186"/>
                      <a:pt x="15639" y="2186"/>
                      <a:pt x="15639" y="2186"/>
                    </a:cubicBezTo>
                    <a:cubicBezTo>
                      <a:pt x="15260" y="2186"/>
                      <a:pt x="15260" y="2186"/>
                      <a:pt x="15260" y="2186"/>
                    </a:cubicBezTo>
                    <a:cubicBezTo>
                      <a:pt x="15260" y="3928"/>
                      <a:pt x="15260" y="3928"/>
                      <a:pt x="15260" y="3928"/>
                    </a:cubicBezTo>
                    <a:cubicBezTo>
                      <a:pt x="14722" y="3928"/>
                      <a:pt x="14722" y="3928"/>
                      <a:pt x="14722" y="3928"/>
                    </a:cubicBezTo>
                    <a:cubicBezTo>
                      <a:pt x="14722" y="0"/>
                      <a:pt x="14722" y="0"/>
                      <a:pt x="14722" y="0"/>
                    </a:cubicBezTo>
                    <a:cubicBezTo>
                      <a:pt x="16089" y="0"/>
                      <a:pt x="16089" y="0"/>
                      <a:pt x="16089" y="0"/>
                    </a:cubicBezTo>
                    <a:cubicBezTo>
                      <a:pt x="16462" y="0"/>
                      <a:pt x="16605" y="282"/>
                      <a:pt x="16605" y="684"/>
                    </a:cubicBezTo>
                    <a:cubicBezTo>
                      <a:pt x="16605" y="1453"/>
                      <a:pt x="16605" y="1453"/>
                      <a:pt x="16605" y="1453"/>
                    </a:cubicBezTo>
                    <a:cubicBezTo>
                      <a:pt x="16605" y="1982"/>
                      <a:pt x="16303" y="2151"/>
                      <a:pt x="16166" y="2151"/>
                    </a:cubicBezTo>
                    <a:cubicBezTo>
                      <a:pt x="16166" y="2151"/>
                      <a:pt x="16166" y="2151"/>
                      <a:pt x="16166" y="2151"/>
                    </a:cubicBezTo>
                    <a:lnTo>
                      <a:pt x="16742" y="3928"/>
                    </a:lnTo>
                    <a:close/>
                    <a:moveTo>
                      <a:pt x="15260" y="1580"/>
                    </a:moveTo>
                    <a:cubicBezTo>
                      <a:pt x="15941" y="1580"/>
                      <a:pt x="15941" y="1580"/>
                      <a:pt x="15941" y="1580"/>
                    </a:cubicBezTo>
                    <a:cubicBezTo>
                      <a:pt x="16023" y="1580"/>
                      <a:pt x="16067" y="1523"/>
                      <a:pt x="16067" y="1389"/>
                    </a:cubicBezTo>
                    <a:cubicBezTo>
                      <a:pt x="16067" y="818"/>
                      <a:pt x="16067" y="818"/>
                      <a:pt x="16067" y="818"/>
                    </a:cubicBezTo>
                    <a:cubicBezTo>
                      <a:pt x="16067" y="691"/>
                      <a:pt x="16023" y="628"/>
                      <a:pt x="15941" y="628"/>
                    </a:cubicBezTo>
                    <a:cubicBezTo>
                      <a:pt x="15260" y="628"/>
                      <a:pt x="15260" y="628"/>
                      <a:pt x="15260" y="628"/>
                    </a:cubicBezTo>
                    <a:lnTo>
                      <a:pt x="15260" y="1580"/>
                    </a:lnTo>
                    <a:close/>
                    <a:moveTo>
                      <a:pt x="15260" y="1580"/>
                    </a:move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</p:grpSp>
      <p:pic>
        <p:nvPicPr>
          <p:cNvPr id="8208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1058"/>
          <a:stretch>
            <a:fillRect/>
          </a:stretch>
        </p:blipFill>
        <p:spPr bwMode="auto">
          <a:xfrm>
            <a:off x="0" y="1316038"/>
            <a:ext cx="91440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7786688" cy="1476375"/>
          </a:xfrm>
          <a:ln/>
        </p:spPr>
        <p:txBody>
          <a:bodyPr/>
          <a:lstStyle/>
          <a:p>
            <a:r>
              <a:rPr lang="en-US" altLang="ja-JP" sz="2800">
                <a:latin typeface="Trebuchet MS" charset="0"/>
                <a:cs typeface="Trebuchet MS" charset="0"/>
                <a:sym typeface="Trebuchet MS" charset="0"/>
              </a:rPr>
              <a:t>Melbourne Convention &amp; Exhibition Centre </a:t>
            </a:r>
            <a:endParaRPr lang="en-US" altLang="ja-JP" sz="2800">
              <a:latin typeface="Trebuchet MS" charset="0"/>
              <a:sym typeface="Trebuchet MS" charset="0"/>
            </a:endParaRPr>
          </a:p>
        </p:txBody>
      </p:sp>
      <p:sp>
        <p:nvSpPr>
          <p:cNvPr id="8210" name="Rectangle 18"/>
          <p:cNvSpPr>
            <a:spLocks/>
          </p:cNvSpPr>
          <p:nvPr/>
        </p:nvSpPr>
        <p:spPr bwMode="auto">
          <a:xfrm>
            <a:off x="3178175" y="1992313"/>
            <a:ext cx="1638300" cy="25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ja-JP" sz="1100" b="1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Convention Centre</a:t>
            </a:r>
          </a:p>
        </p:txBody>
      </p:sp>
      <p:sp>
        <p:nvSpPr>
          <p:cNvPr id="8211" name="Rectangle 19"/>
          <p:cNvSpPr>
            <a:spLocks/>
          </p:cNvSpPr>
          <p:nvPr/>
        </p:nvSpPr>
        <p:spPr bwMode="auto">
          <a:xfrm>
            <a:off x="155575" y="1992313"/>
            <a:ext cx="1638300" cy="25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ja-JP" sz="1100" b="1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Exhibition Centre</a:t>
            </a:r>
          </a:p>
        </p:txBody>
      </p:sp>
      <p:sp>
        <p:nvSpPr>
          <p:cNvPr id="8212" name="Rectangle 20"/>
          <p:cNvSpPr>
            <a:spLocks/>
          </p:cNvSpPr>
          <p:nvPr/>
        </p:nvSpPr>
        <p:spPr bwMode="auto">
          <a:xfrm>
            <a:off x="6110288" y="1992313"/>
            <a:ext cx="1155700" cy="25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ja-JP" sz="1100" b="1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Hilton Hotel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6678613" y="2219325"/>
            <a:ext cx="4762" cy="446088"/>
          </a:xfrm>
          <a:prstGeom prst="line">
            <a:avLst/>
          </a:prstGeom>
          <a:noFill/>
          <a:ln w="38100" cap="flat">
            <a:solidFill>
              <a:srgbClr val="CC33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8214" name="Rectangle 22"/>
          <p:cNvSpPr>
            <a:spLocks/>
          </p:cNvSpPr>
          <p:nvPr/>
        </p:nvSpPr>
        <p:spPr bwMode="auto">
          <a:xfrm>
            <a:off x="355600" y="6072188"/>
            <a:ext cx="6515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ja-JP" sz="1800"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The MCEC complex is located on the banks of the Yarra River in Central Melbourne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4035425" y="2225675"/>
            <a:ext cx="1588" cy="1509713"/>
          </a:xfrm>
          <a:prstGeom prst="line">
            <a:avLst/>
          </a:prstGeom>
          <a:noFill/>
          <a:ln w="38100" cap="flat">
            <a:solidFill>
              <a:srgbClr val="CC33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H="1">
            <a:off x="969963" y="2178050"/>
            <a:ext cx="19050" cy="1624013"/>
          </a:xfrm>
          <a:prstGeom prst="line">
            <a:avLst/>
          </a:prstGeom>
          <a:noFill/>
          <a:ln w="38100" cap="flat">
            <a:solidFill>
              <a:srgbClr val="CC33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195461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4452938" y="6527800"/>
            <a:ext cx="312737" cy="304800"/>
          </a:xfrm>
          <a:prstGeom prst="rect">
            <a:avLst/>
          </a:prstGeom>
        </p:spPr>
        <p:txBody>
          <a:bodyPr/>
          <a:lstStyle/>
          <a:p>
            <a:fld id="{CDBA1C5F-10D3-4640-B476-FB8A8A754E85}" type="slidenum">
              <a:rPr lang="en-US" altLang="ja-JP"/>
              <a:pPr/>
              <a:t>47</a:t>
            </a:fld>
            <a:endParaRPr lang="en-US" altLang="ja-JP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753100"/>
            <a:ext cx="12334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005513"/>
            <a:ext cx="1092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44357"/>
          <a:stretch>
            <a:fillRect/>
          </a:stretch>
        </p:blipFill>
        <p:spPr bwMode="auto">
          <a:xfrm>
            <a:off x="-7938" y="0"/>
            <a:ext cx="9151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>
                    <a:alpha val="79999"/>
                  </a:schemeClr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/>
          </p:cNvSpPr>
          <p:nvPr/>
        </p:nvSpPr>
        <p:spPr bwMode="auto">
          <a:xfrm>
            <a:off x="1054100" y="4605338"/>
            <a:ext cx="7023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altLang="ja-JP" sz="3600" b="1">
                <a:solidFill>
                  <a:srgbClr val="0000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Call for Papers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95500"/>
            <a:ext cx="64690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/>
          </p:cNvSpPr>
          <p:nvPr/>
        </p:nvSpPr>
        <p:spPr bwMode="auto">
          <a:xfrm>
            <a:off x="2654300" y="1955800"/>
            <a:ext cx="3822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altLang="ja-JP" sz="3600" b="1">
                <a:solidFill>
                  <a:srgbClr val="0000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Schedule</a:t>
            </a:r>
          </a:p>
        </p:txBody>
      </p:sp>
      <p:sp>
        <p:nvSpPr>
          <p:cNvPr id="10247" name="Rectangle 7"/>
          <p:cNvSpPr>
            <a:spLocks/>
          </p:cNvSpPr>
          <p:nvPr/>
        </p:nvSpPr>
        <p:spPr bwMode="auto">
          <a:xfrm>
            <a:off x="2486025" y="5308600"/>
            <a:ext cx="41703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altLang="ja-JP" sz="3600" b="1">
                <a:solidFill>
                  <a:srgbClr val="001CF2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  <a:hlinkClick r:id="rId6"/>
              </a:rPr>
              <a:t>www.isita2014.org</a:t>
            </a:r>
            <a:endParaRPr lang="en-US" altLang="ja-JP" sz="3600" b="1">
              <a:solidFill>
                <a:srgbClr val="001CF2"/>
              </a:solidFill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70972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1003300" y="190500"/>
            <a:ext cx="713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ja-JP" sz="3100" b="1">
                <a:solidFill>
                  <a:srgbClr val="00136E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See You in Melbourne!</a:t>
            </a:r>
            <a:r>
              <a:rPr lang="en-US" altLang="ja-JP" sz="3100">
                <a:solidFill>
                  <a:srgbClr val="00136E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altLang="ja-JP" sz="3100">
                <a:solidFill>
                  <a:srgbClr val="00136E"/>
                </a:solidFill>
                <a:latin typeface="ＭＳ Ｐゴシック" charset="0"/>
                <a:sym typeface="ＭＳ Ｐゴシック" charset="0"/>
              </a:rPr>
            </a:br>
            <a:r>
              <a:rPr lang="en-US" altLang="ja-JP" sz="3100" b="1">
                <a:solidFill>
                  <a:srgbClr val="00136E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ISITA 2014 </a:t>
            </a:r>
            <a:r>
              <a:rPr lang="en-US" altLang="ja-JP" sz="3100">
                <a:solidFill>
                  <a:srgbClr val="00136E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altLang="ja-JP" sz="3100">
                <a:solidFill>
                  <a:srgbClr val="00136E"/>
                </a:solidFill>
                <a:latin typeface="ＭＳ Ｐゴシック" charset="0"/>
                <a:sym typeface="ＭＳ Ｐゴシック" charset="0"/>
              </a:rPr>
            </a:br>
            <a:endParaRPr lang="en-US" altLang="ja-JP" sz="3100">
              <a:solidFill>
                <a:srgbClr val="00136E"/>
              </a:solidFill>
              <a:latin typeface="ＭＳ Ｐゴシック" charset="0"/>
              <a:sym typeface="ＭＳ Ｐゴシック" charset="0"/>
            </a:endParaRPr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235" r="11235" b="7726"/>
          <a:stretch>
            <a:fillRect/>
          </a:stretch>
        </p:blipFill>
        <p:spPr bwMode="auto">
          <a:xfrm>
            <a:off x="0" y="1584325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/>
          </p:cNvSpPr>
          <p:nvPr/>
        </p:nvSpPr>
        <p:spPr bwMode="auto">
          <a:xfrm>
            <a:off x="1928813" y="1143000"/>
            <a:ext cx="52847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altLang="ja-JP" sz="4600" b="1">
                <a:solidFill>
                  <a:srgbClr val="8F8ED8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  <a:hlinkClick r:id="rId3"/>
              </a:rPr>
              <a:t>www.isita2014.org</a:t>
            </a:r>
            <a:endParaRPr lang="en-US" altLang="ja-JP" sz="4600" b="1">
              <a:solidFill>
                <a:srgbClr val="8F8ED8"/>
              </a:solidFill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21499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SITA</a:t>
            </a:r>
            <a:r>
              <a:rPr lang="ja-JP" altLang="en-US" dirty="0" smtClean="0"/>
              <a:t>サブソサエティ新年度体制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99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次期</a:t>
            </a:r>
            <a:r>
              <a:rPr kumimoji="1" lang="en-US" altLang="ja-JP" dirty="0" smtClean="0"/>
              <a:t>SITA</a:t>
            </a:r>
            <a:r>
              <a:rPr kumimoji="1" lang="ja-JP" altLang="en-US" dirty="0" smtClean="0"/>
              <a:t>サブソサエティ長　</a:t>
            </a:r>
            <a:r>
              <a:rPr lang="ja-JP" altLang="en-US" dirty="0" smtClean="0"/>
              <a:t>森田 </a:t>
            </a:r>
            <a:r>
              <a:rPr lang="ja-JP" altLang="en-US" dirty="0"/>
              <a:t>啓義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59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SITA</a:t>
            </a:r>
            <a:r>
              <a:rPr lang="ja-JP" altLang="en-US" dirty="0"/>
              <a:t>サブソサイエティ委員会</a:t>
            </a:r>
            <a:r>
              <a:rPr lang="ja-JP" altLang="en-US" dirty="0" smtClean="0"/>
              <a:t>の開催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931224" cy="4701136"/>
          </a:xfrm>
        </p:spPr>
        <p:txBody>
          <a:bodyPr/>
          <a:lstStyle/>
          <a:p>
            <a:r>
              <a:rPr lang="ja-JP" altLang="en-US" dirty="0" smtClean="0"/>
              <a:t>第１回委員会　（</a:t>
            </a:r>
            <a:r>
              <a:rPr lang="ja-JP" altLang="ja-JP" dirty="0" smtClean="0"/>
              <a:t>平成２</a:t>
            </a:r>
            <a:r>
              <a:rPr lang="en-US" altLang="ja-JP" dirty="0" smtClean="0"/>
              <a:t>4</a:t>
            </a:r>
            <a:r>
              <a:rPr lang="ja-JP" altLang="ja-JP" dirty="0" smtClean="0"/>
              <a:t>年</a:t>
            </a:r>
            <a:r>
              <a:rPr lang="en-US" altLang="ja-JP" dirty="0" smtClean="0"/>
              <a:t>4</a:t>
            </a:r>
            <a:r>
              <a:rPr lang="ja-JP" altLang="ja-JP" dirty="0" smtClean="0"/>
              <a:t>月</a:t>
            </a:r>
            <a:r>
              <a:rPr lang="ja-JP" altLang="ja-JP" dirty="0"/>
              <a:t>２６日（木） </a:t>
            </a:r>
            <a:r>
              <a:rPr lang="ja-JP" altLang="en-US" dirty="0" smtClean="0"/>
              <a:t>，</a:t>
            </a:r>
            <a:r>
              <a:rPr lang="ja-JP" altLang="en-US" dirty="0"/>
              <a:t>電気通信大学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SITA</a:t>
            </a:r>
            <a:r>
              <a:rPr lang="ja-JP" altLang="en-US" dirty="0" smtClean="0"/>
              <a:t>サブソサイエティ・</a:t>
            </a:r>
            <a:r>
              <a:rPr lang="en-US" altLang="ja-JP" dirty="0" smtClean="0"/>
              <a:t>IT</a:t>
            </a:r>
            <a:r>
              <a:rPr lang="ja-JP" altLang="en-US" dirty="0" smtClean="0"/>
              <a:t>研専委員会</a:t>
            </a:r>
            <a:r>
              <a:rPr lang="en-US" altLang="ja-JP" dirty="0" smtClean="0"/>
              <a:t> </a:t>
            </a:r>
            <a:r>
              <a:rPr lang="ja-JP" altLang="en-US" dirty="0" smtClean="0"/>
              <a:t>合同委員会　　　　　　　　　</a:t>
            </a:r>
            <a:r>
              <a:rPr lang="en-US" altLang="ja-JP" dirty="0"/>
              <a:t>	</a:t>
            </a:r>
            <a:r>
              <a:rPr lang="ja-JP" altLang="en-US" dirty="0" smtClean="0"/>
              <a:t>　　（</a:t>
            </a:r>
            <a:r>
              <a:rPr lang="ja-JP" altLang="ja-JP" dirty="0"/>
              <a:t>平成</a:t>
            </a:r>
            <a:r>
              <a:rPr lang="ja-JP" altLang="ja-JP" dirty="0" smtClean="0"/>
              <a:t>２</a:t>
            </a:r>
            <a:r>
              <a:rPr lang="en-US" altLang="ja-JP" dirty="0" smtClean="0"/>
              <a:t>4</a:t>
            </a:r>
            <a:r>
              <a:rPr lang="ja-JP" altLang="ja-JP" dirty="0" smtClean="0"/>
              <a:t>年</a:t>
            </a:r>
            <a:r>
              <a:rPr lang="ja-JP" altLang="en-US" dirty="0" smtClean="0"/>
              <a:t>７</a:t>
            </a:r>
            <a:r>
              <a:rPr lang="ja-JP" altLang="ja-JP" dirty="0" smtClean="0"/>
              <a:t>月</a:t>
            </a:r>
            <a:r>
              <a:rPr lang="en-US" altLang="ja-JP" dirty="0" smtClean="0"/>
              <a:t>19</a:t>
            </a:r>
            <a:r>
              <a:rPr lang="ja-JP" altLang="ja-JP" dirty="0" smtClean="0"/>
              <a:t>日</a:t>
            </a:r>
            <a:r>
              <a:rPr lang="ja-JP" altLang="ja-JP" dirty="0"/>
              <a:t>（木） </a:t>
            </a:r>
            <a:r>
              <a:rPr lang="ja-JP" altLang="en-US" dirty="0" smtClean="0"/>
              <a:t>，</a:t>
            </a:r>
            <a:r>
              <a:rPr lang="ja-JP" altLang="en-US" dirty="0"/>
              <a:t>豊田工業大学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365760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第２回</a:t>
            </a:r>
            <a:r>
              <a:rPr lang="ja-JP" altLang="en-US" dirty="0"/>
              <a:t>委員会　（</a:t>
            </a:r>
            <a:r>
              <a:rPr lang="ja-JP" altLang="ja-JP" dirty="0"/>
              <a:t>平成</a:t>
            </a:r>
            <a:r>
              <a:rPr lang="ja-JP" altLang="ja-JP" dirty="0" smtClean="0"/>
              <a:t>２</a:t>
            </a:r>
            <a:r>
              <a:rPr lang="en-US" altLang="ja-JP" dirty="0" smtClean="0"/>
              <a:t>4</a:t>
            </a:r>
            <a:r>
              <a:rPr lang="ja-JP" altLang="ja-JP" dirty="0" smtClean="0"/>
              <a:t>年</a:t>
            </a:r>
            <a:r>
              <a:rPr lang="ja-JP" altLang="en-US" dirty="0" smtClean="0"/>
              <a:t>９</a:t>
            </a:r>
            <a:r>
              <a:rPr lang="ja-JP" altLang="ja-JP" dirty="0" smtClean="0"/>
              <a:t>月</a:t>
            </a:r>
            <a:r>
              <a:rPr lang="en-US" altLang="ja-JP" dirty="0" smtClean="0"/>
              <a:t>11</a:t>
            </a:r>
            <a:r>
              <a:rPr lang="ja-JP" altLang="ja-JP" dirty="0" smtClean="0"/>
              <a:t>日（</a:t>
            </a:r>
            <a:r>
              <a:rPr lang="ja-JP" altLang="en-US" dirty="0" smtClean="0"/>
              <a:t>火</a:t>
            </a:r>
            <a:r>
              <a:rPr lang="ja-JP" altLang="ja-JP" dirty="0" smtClean="0"/>
              <a:t>） </a:t>
            </a:r>
            <a:r>
              <a:rPr lang="ja-JP" altLang="en-US" dirty="0" smtClean="0"/>
              <a:t>，富山大学）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第３回</a:t>
            </a:r>
            <a:r>
              <a:rPr lang="ja-JP" altLang="en-US" dirty="0"/>
              <a:t>委員会　（</a:t>
            </a:r>
            <a:r>
              <a:rPr lang="ja-JP" altLang="ja-JP" dirty="0"/>
              <a:t>平成</a:t>
            </a:r>
            <a:r>
              <a:rPr lang="ja-JP" altLang="ja-JP" dirty="0" smtClean="0"/>
              <a:t>２</a:t>
            </a:r>
            <a:r>
              <a:rPr lang="en-US" altLang="ja-JP" dirty="0" smtClean="0"/>
              <a:t>4</a:t>
            </a:r>
            <a:r>
              <a:rPr lang="ja-JP" altLang="ja-JP" dirty="0" smtClean="0"/>
              <a:t>年</a:t>
            </a:r>
            <a:r>
              <a:rPr lang="ja-JP" altLang="en-US" dirty="0" smtClean="0"/>
              <a:t>１</a:t>
            </a:r>
            <a:r>
              <a:rPr lang="en-US" altLang="ja-JP" dirty="0" smtClean="0"/>
              <a:t>2</a:t>
            </a:r>
            <a:r>
              <a:rPr lang="ja-JP" altLang="ja-JP" dirty="0" smtClean="0"/>
              <a:t>月</a:t>
            </a:r>
            <a:r>
              <a:rPr lang="en-US" altLang="ja-JP" dirty="0" smtClean="0"/>
              <a:t>12</a:t>
            </a:r>
            <a:r>
              <a:rPr lang="ja-JP" altLang="ja-JP" dirty="0" smtClean="0"/>
              <a:t>日（</a:t>
            </a:r>
            <a:r>
              <a:rPr lang="ja-JP" altLang="en-US" dirty="0" smtClean="0"/>
              <a:t>水</a:t>
            </a:r>
            <a:r>
              <a:rPr lang="ja-JP" altLang="ja-JP" dirty="0" smtClean="0"/>
              <a:t>） </a:t>
            </a:r>
            <a:r>
              <a:rPr lang="ja-JP" altLang="en-US" dirty="0" smtClean="0"/>
              <a:t>，</a:t>
            </a:r>
            <a:r>
              <a:rPr lang="ja-JP" altLang="en-US" dirty="0"/>
              <a:t>別府湾ロイヤルホテル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8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/>
              <a:t>情報理論とその応用サブソサイエティ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2013</a:t>
            </a:r>
            <a:r>
              <a:rPr lang="ja-JP" altLang="en-US" dirty="0" smtClean="0"/>
              <a:t>年度</a:t>
            </a:r>
            <a:r>
              <a:rPr lang="en-US" altLang="ja-JP" dirty="0" smtClean="0"/>
              <a:t> </a:t>
            </a:r>
            <a:r>
              <a:rPr lang="ja-JP" altLang="en-US" dirty="0" smtClean="0"/>
              <a:t>委員会構成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ja-JP" altLang="en-US" sz="2400" dirty="0" smtClean="0"/>
          </a:p>
          <a:p>
            <a:r>
              <a:rPr lang="ja-JP" altLang="en-US" sz="2400" dirty="0" smtClean="0"/>
              <a:t>サブソサイエティ長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</a:t>
            </a:r>
            <a:r>
              <a:rPr lang="ja-JP" altLang="en-US" dirty="0"/>
              <a:t>森田 啓義</a:t>
            </a:r>
            <a:r>
              <a:rPr lang="en-US" altLang="ja-JP" dirty="0"/>
              <a:t>(</a:t>
            </a:r>
            <a:r>
              <a:rPr lang="ja-JP" altLang="en-US" dirty="0"/>
              <a:t>電気通信</a:t>
            </a:r>
            <a:r>
              <a:rPr lang="ja-JP" altLang="en-US" dirty="0" smtClean="0"/>
              <a:t>大</a:t>
            </a:r>
            <a:r>
              <a:rPr lang="en-US" altLang="ja-JP" dirty="0" smtClean="0"/>
              <a:t>)</a:t>
            </a:r>
          </a:p>
          <a:p>
            <a:r>
              <a:rPr lang="ja-JP" altLang="en-US" sz="2400" dirty="0" smtClean="0"/>
              <a:t>副サブソサイエティ長	</a:t>
            </a:r>
            <a:r>
              <a:rPr lang="ja-JP" altLang="en-US" dirty="0"/>
              <a:t>植松 友彦</a:t>
            </a:r>
            <a:r>
              <a:rPr lang="en-US" altLang="ja-JP" dirty="0"/>
              <a:t>(</a:t>
            </a:r>
            <a:r>
              <a:rPr lang="ja-JP" altLang="en-US" dirty="0"/>
              <a:t>東京工業</a:t>
            </a:r>
            <a:r>
              <a:rPr lang="ja-JP" altLang="en-US" dirty="0" smtClean="0"/>
              <a:t>大</a:t>
            </a:r>
            <a:r>
              <a:rPr lang="en-US" altLang="ja-JP" dirty="0" smtClean="0"/>
              <a:t>)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庶務担当</a:t>
            </a:r>
            <a:r>
              <a:rPr lang="en-US" altLang="ja-JP" sz="2400" dirty="0" smtClean="0"/>
              <a:t>)		</a:t>
            </a:r>
            <a:r>
              <a:rPr lang="ja-JP" altLang="en-US" dirty="0" smtClean="0"/>
              <a:t>古賀</a:t>
            </a:r>
            <a:r>
              <a:rPr lang="en-US" altLang="ja-JP" dirty="0" smtClean="0"/>
              <a:t> </a:t>
            </a:r>
            <a:r>
              <a:rPr lang="ja-JP" altLang="en-US" dirty="0" smtClean="0"/>
              <a:t>弘樹</a:t>
            </a:r>
            <a:r>
              <a:rPr lang="en-US" altLang="ja-JP" dirty="0"/>
              <a:t>(</a:t>
            </a:r>
            <a:r>
              <a:rPr lang="ja-JP" altLang="en-US" dirty="0"/>
              <a:t>筑波</a:t>
            </a:r>
            <a:r>
              <a:rPr lang="ja-JP" altLang="en-US" dirty="0" smtClean="0"/>
              <a:t>大</a:t>
            </a:r>
            <a:r>
              <a:rPr lang="en-US" altLang="ja-JP" dirty="0" smtClean="0"/>
              <a:t>)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会計担当</a:t>
            </a:r>
            <a:r>
              <a:rPr lang="en-US" altLang="ja-JP" sz="2400" dirty="0" smtClean="0"/>
              <a:t>)		</a:t>
            </a:r>
            <a:r>
              <a:rPr lang="ja-JP" altLang="en-US" dirty="0"/>
              <a:t>野上 保之</a:t>
            </a:r>
            <a:r>
              <a:rPr lang="en-US" altLang="ja-JP" dirty="0"/>
              <a:t>(</a:t>
            </a:r>
            <a:r>
              <a:rPr lang="ja-JP" altLang="en-US" dirty="0"/>
              <a:t>岡山</a:t>
            </a:r>
            <a:r>
              <a:rPr lang="ja-JP" altLang="en-US" dirty="0" smtClean="0"/>
              <a:t>大</a:t>
            </a:r>
            <a:r>
              <a:rPr lang="en-US" altLang="ja-JP" dirty="0" smtClean="0"/>
              <a:t>)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広報担当</a:t>
            </a:r>
            <a:r>
              <a:rPr lang="en-US" altLang="ja-JP" sz="2400" dirty="0" smtClean="0"/>
              <a:t>)		</a:t>
            </a:r>
            <a:r>
              <a:rPr lang="ja-JP" altLang="en-US" dirty="0" smtClean="0"/>
              <a:t>斉藤</a:t>
            </a:r>
            <a:r>
              <a:rPr lang="en-US" altLang="ja-JP" dirty="0" smtClean="0"/>
              <a:t> </a:t>
            </a:r>
            <a:r>
              <a:rPr lang="ja-JP" altLang="en-US" dirty="0" smtClean="0"/>
              <a:t>秀俊 </a:t>
            </a:r>
            <a:r>
              <a:rPr lang="en-US" altLang="ja-JP" sz="2400" dirty="0" smtClean="0"/>
              <a:t>(</a:t>
            </a:r>
            <a:r>
              <a:rPr lang="ja-JP" altLang="en-US" dirty="0"/>
              <a:t>工学院</a:t>
            </a:r>
            <a:r>
              <a:rPr lang="ja-JP" altLang="en-US" dirty="0" smtClean="0"/>
              <a:t>大 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企画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国内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</a:t>
            </a:r>
            <a:r>
              <a:rPr lang="ja-JP" altLang="en-US" sz="2400" dirty="0" smtClean="0"/>
              <a:t>鎌部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浩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岐阜大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dirty="0"/>
              <a:t>企画</a:t>
            </a:r>
            <a:r>
              <a:rPr lang="en-US" altLang="ja-JP" dirty="0" smtClean="0"/>
              <a:t>(</a:t>
            </a:r>
            <a:r>
              <a:rPr lang="ja-JP" altLang="en-US" dirty="0" smtClean="0"/>
              <a:t>国外</a:t>
            </a:r>
            <a:r>
              <a:rPr lang="en-US" altLang="ja-JP" dirty="0" smtClean="0"/>
              <a:t>)</a:t>
            </a:r>
            <a:r>
              <a:rPr lang="ja-JP" altLang="en-US" dirty="0"/>
              <a:t>担当</a:t>
            </a:r>
            <a:r>
              <a:rPr lang="en-US" altLang="ja-JP" sz="2400" dirty="0" smtClean="0"/>
              <a:t>)	</a:t>
            </a:r>
            <a:r>
              <a:rPr lang="ja-JP" altLang="en-US" dirty="0" smtClean="0"/>
              <a:t>八木</a:t>
            </a:r>
            <a:r>
              <a:rPr lang="en-US" altLang="ja-JP" dirty="0" smtClean="0"/>
              <a:t> </a:t>
            </a:r>
            <a:r>
              <a:rPr lang="ja-JP" altLang="en-US" dirty="0" smtClean="0"/>
              <a:t>秀樹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電気通信大</a:t>
            </a:r>
            <a:r>
              <a:rPr lang="en-US" altLang="ja-JP" sz="2400" dirty="0" smtClean="0"/>
              <a:t>)</a:t>
            </a:r>
          </a:p>
          <a:p>
            <a:r>
              <a:rPr lang="ja-JP" altLang="en-US" dirty="0" smtClean="0"/>
              <a:t>委員</a:t>
            </a:r>
            <a:r>
              <a:rPr lang="en-US" altLang="ja-JP" dirty="0" smtClean="0"/>
              <a:t>(SITA</a:t>
            </a:r>
            <a:r>
              <a:rPr lang="ja-JP" altLang="en-US" dirty="0" smtClean="0"/>
              <a:t>担当</a:t>
            </a:r>
            <a:r>
              <a:rPr lang="en-US" altLang="ja-JP" dirty="0" smtClean="0"/>
              <a:t>)		</a:t>
            </a:r>
            <a:r>
              <a:rPr lang="ja-JP" altLang="en-US" dirty="0"/>
              <a:t>實</a:t>
            </a:r>
            <a:r>
              <a:rPr lang="ja-JP" altLang="en-US" dirty="0" smtClean="0"/>
              <a:t>松</a:t>
            </a:r>
            <a:r>
              <a:rPr lang="en-US" altLang="ja-JP" dirty="0" smtClean="0"/>
              <a:t> </a:t>
            </a:r>
            <a:r>
              <a:rPr lang="ja-JP" altLang="en-US" dirty="0" smtClean="0"/>
              <a:t>豊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九州大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endParaRPr lang="en-US" altLang="ja-JP" sz="2400" dirty="0" smtClean="0"/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(ISITA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	</a:t>
            </a:r>
            <a:r>
              <a:rPr lang="ja-JP" altLang="en-US" dirty="0" smtClean="0"/>
              <a:t>楫</a:t>
            </a:r>
            <a:r>
              <a:rPr lang="en-US" altLang="ja-JP" dirty="0" smtClean="0"/>
              <a:t> </a:t>
            </a:r>
            <a:r>
              <a:rPr lang="ja-JP" altLang="en-US" dirty="0" smtClean="0"/>
              <a:t>勇一 </a:t>
            </a:r>
            <a:r>
              <a:rPr lang="en-US" altLang="ja-JP" sz="2400" dirty="0" smtClean="0"/>
              <a:t>(</a:t>
            </a:r>
            <a:r>
              <a:rPr lang="ja-JP" altLang="en-US" dirty="0"/>
              <a:t>奈良</a:t>
            </a:r>
            <a:r>
              <a:rPr lang="ja-JP" altLang="en-US" dirty="0" smtClean="0"/>
              <a:t>先端大 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(WEB/ML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</a:t>
            </a:r>
            <a:r>
              <a:rPr lang="ja-JP" altLang="en-US" dirty="0" smtClean="0"/>
              <a:t>小嶋</a:t>
            </a:r>
            <a:r>
              <a:rPr lang="en-US" altLang="ja-JP" dirty="0" smtClean="0"/>
              <a:t> </a:t>
            </a:r>
            <a:r>
              <a:rPr lang="ja-JP" altLang="en-US" dirty="0" smtClean="0"/>
              <a:t>徹也 </a:t>
            </a:r>
            <a:r>
              <a:rPr lang="ja-JP" altLang="en-US" sz="2400" dirty="0" smtClean="0"/>
              <a:t>（</a:t>
            </a:r>
            <a:r>
              <a:rPr lang="ja-JP" altLang="en-US" dirty="0"/>
              <a:t>東京工業</a:t>
            </a:r>
            <a:r>
              <a:rPr lang="ja-JP" altLang="en-US" dirty="0" smtClean="0"/>
              <a:t>高専 </a:t>
            </a:r>
            <a:r>
              <a:rPr lang="en-US" altLang="ja-JP" sz="2400" dirty="0" smtClean="0"/>
              <a:t>)</a:t>
            </a:r>
          </a:p>
          <a:p>
            <a:r>
              <a:rPr lang="ja-JP" altLang="en-US" dirty="0" smtClean="0"/>
              <a:t>委員</a:t>
            </a:r>
            <a:r>
              <a:rPr lang="en-US" altLang="ja-JP" dirty="0"/>
              <a:t>(</a:t>
            </a:r>
            <a:r>
              <a:rPr lang="ja-JP" altLang="en-US" dirty="0"/>
              <a:t>無任所</a:t>
            </a:r>
            <a:r>
              <a:rPr lang="en-US" altLang="ja-JP" dirty="0"/>
              <a:t>)		</a:t>
            </a:r>
            <a:r>
              <a:rPr lang="ja-JP" altLang="en-US" dirty="0" smtClean="0"/>
              <a:t>野村</a:t>
            </a:r>
            <a:r>
              <a:rPr lang="en-US" altLang="ja-JP" dirty="0" smtClean="0"/>
              <a:t> </a:t>
            </a:r>
            <a:r>
              <a:rPr lang="ja-JP" altLang="en-US" dirty="0" smtClean="0"/>
              <a:t>亮 </a:t>
            </a:r>
            <a:r>
              <a:rPr lang="en-US" altLang="ja-JP" dirty="0" smtClean="0"/>
              <a:t>(</a:t>
            </a:r>
            <a:r>
              <a:rPr lang="ja-JP" altLang="en-US" dirty="0"/>
              <a:t>専修</a:t>
            </a:r>
            <a:r>
              <a:rPr lang="ja-JP" altLang="en-US" dirty="0" smtClean="0"/>
              <a:t>大 </a:t>
            </a:r>
            <a:r>
              <a:rPr lang="en-US" altLang="ja-JP" dirty="0" smtClean="0"/>
              <a:t>)</a:t>
            </a:r>
          </a:p>
          <a:p>
            <a:r>
              <a:rPr lang="ja-JP" altLang="en-US" dirty="0"/>
              <a:t>委員</a:t>
            </a:r>
            <a:r>
              <a:rPr lang="en-US" altLang="ja-JP" dirty="0"/>
              <a:t>(</a:t>
            </a:r>
            <a:r>
              <a:rPr lang="ja-JP" altLang="en-US" dirty="0"/>
              <a:t>無任所</a:t>
            </a:r>
            <a:r>
              <a:rPr lang="en-US" altLang="ja-JP" dirty="0"/>
              <a:t>)		</a:t>
            </a:r>
            <a:r>
              <a:rPr lang="ja-JP" altLang="en-US" dirty="0" smtClean="0"/>
              <a:t>村松</a:t>
            </a:r>
            <a:r>
              <a:rPr lang="en-US" altLang="ja-JP" dirty="0" smtClean="0"/>
              <a:t> </a:t>
            </a:r>
            <a:r>
              <a:rPr lang="ja-JP" altLang="en-US" dirty="0" smtClean="0"/>
              <a:t>純 </a:t>
            </a:r>
            <a:r>
              <a:rPr lang="en-US" altLang="ja-JP" dirty="0" smtClean="0"/>
              <a:t>(</a:t>
            </a:r>
            <a:r>
              <a:rPr lang="en-US" altLang="ja-JP" dirty="0"/>
              <a:t>NTT 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IT</a:t>
            </a:r>
            <a:r>
              <a:rPr lang="ja-JP" altLang="en-US" dirty="0"/>
              <a:t>研専門委員会委員長</a:t>
            </a:r>
            <a:r>
              <a:rPr lang="en-US" altLang="ja-JP" dirty="0"/>
              <a:t>	</a:t>
            </a:r>
            <a:r>
              <a:rPr lang="ja-JP" altLang="en-US" dirty="0" smtClean="0"/>
              <a:t>未定</a:t>
            </a:r>
            <a:r>
              <a:rPr lang="en-US" altLang="ja-JP" sz="2400" dirty="0" smtClean="0"/>
              <a:t>	</a:t>
            </a:r>
          </a:p>
          <a:p>
            <a:pPr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38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意見交換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6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SITA</a:t>
            </a:r>
            <a:r>
              <a:rPr lang="ja-JP" altLang="en-US" dirty="0"/>
              <a:t>サブソサイエティの課題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IEICE</a:t>
            </a:r>
            <a:r>
              <a:rPr lang="ja-JP" altLang="en-US" dirty="0" smtClean="0"/>
              <a:t>の枠組みの中での国内会議・国際会議の実施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r>
              <a:rPr lang="en-US" altLang="ja-JP" dirty="0" smtClean="0"/>
              <a:t>SITA2011</a:t>
            </a:r>
            <a:r>
              <a:rPr lang="ja-JP" altLang="en-US" dirty="0" smtClean="0"/>
              <a:t>・</a:t>
            </a:r>
            <a:r>
              <a:rPr lang="en-US" altLang="ja-JP" dirty="0" smtClean="0"/>
              <a:t>ISITA2012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</a:t>
            </a:r>
            <a:r>
              <a:rPr lang="ja-JP" altLang="en-US" dirty="0" smtClean="0"/>
              <a:t>実施済み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　　</a:t>
            </a:r>
            <a:r>
              <a:rPr lang="en-US" altLang="ja-JP" dirty="0" smtClean="0"/>
              <a:t>SITA2012</a:t>
            </a:r>
            <a:r>
              <a:rPr lang="en-US" altLang="ja-JP" dirty="0"/>
              <a:t>	</a:t>
            </a:r>
            <a:r>
              <a:rPr lang="en-US" altLang="ja-JP" dirty="0" smtClean="0"/>
              <a:t>		</a:t>
            </a:r>
            <a:r>
              <a:rPr lang="ja-JP" altLang="en-US" dirty="0" smtClean="0"/>
              <a:t>進行中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r>
              <a:rPr lang="en-US" altLang="ja-JP" dirty="0" smtClean="0"/>
              <a:t>SITA2013</a:t>
            </a:r>
            <a:r>
              <a:rPr lang="ja-JP" altLang="en-US" dirty="0" smtClean="0"/>
              <a:t>・</a:t>
            </a:r>
            <a:r>
              <a:rPr lang="en-US" altLang="ja-JP" dirty="0" smtClean="0"/>
              <a:t>ISITA2014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</a:t>
            </a:r>
            <a:r>
              <a:rPr lang="ja-JP" altLang="en-US" smtClean="0"/>
              <a:t>準備中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課題</a:t>
            </a:r>
            <a:r>
              <a:rPr lang="ja-JP" altLang="en-US" dirty="0"/>
              <a:t>１：サブソサイエティの今後の</a:t>
            </a:r>
            <a:r>
              <a:rPr lang="ja-JP" altLang="en-US" dirty="0" smtClean="0"/>
              <a:t>形態</a:t>
            </a:r>
            <a:endParaRPr lang="en-US" altLang="ja-JP" dirty="0" smtClean="0"/>
          </a:p>
          <a:p>
            <a:r>
              <a:rPr lang="ja-JP" altLang="en-US" dirty="0"/>
              <a:t>課題２：論文誌編集事業への主体的な関与</a:t>
            </a:r>
            <a:endParaRPr lang="en-US" altLang="ja-JP" dirty="0"/>
          </a:p>
          <a:p>
            <a:r>
              <a:rPr lang="ja-JP" altLang="en-US" dirty="0"/>
              <a:t>課題３：海外学会との連携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ja-JP" altLang="en-US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58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latin typeface="+mj-ea"/>
                <a:ea typeface="+mj-ea"/>
                <a:cs typeface="+mj-cs"/>
              </a:rPr>
              <a:t>SITA</a:t>
            </a:r>
            <a:r>
              <a:rPr lang="ja-JP" altLang="en-US" dirty="0" smtClean="0">
                <a:ea typeface="+mj-ea"/>
                <a:cs typeface="+mj-cs"/>
              </a:rPr>
              <a:t>サブソサイエティとしての</a:t>
            </a:r>
            <a:r>
              <a:rPr lang="ja-JP" altLang="en-US" dirty="0" smtClean="0"/>
              <a:t>フェロー制度</a:t>
            </a:r>
            <a:endParaRPr lang="ja-JP" altLang="en-US" dirty="0">
              <a:ea typeface="+mj-ea"/>
              <a:cs typeface="+mj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8638" y="1654175"/>
            <a:ext cx="79375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 smtClean="0"/>
              <a:t>１</a:t>
            </a:r>
            <a:r>
              <a:rPr lang="en-US" altLang="ja-JP" sz="2400" b="1" dirty="0" smtClean="0"/>
              <a:t>. </a:t>
            </a:r>
            <a:r>
              <a:rPr lang="ja-JP" altLang="en-US" sz="2400" b="1" dirty="0" smtClean="0"/>
              <a:t>フェロー</a:t>
            </a:r>
            <a:r>
              <a:rPr lang="ja-JP" altLang="en-US" sz="2400" b="1" dirty="0"/>
              <a:t>推薦基準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 smtClean="0"/>
              <a:t>　　特</a:t>
            </a:r>
            <a:r>
              <a:rPr lang="ja-JP" altLang="en-US" sz="2000" dirty="0"/>
              <a:t>に貢献が顕著であると認められたシニア会員に対してフェロー称号を贈呈する．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rgbClr val="FF6600"/>
                </a:solidFill>
              </a:rPr>
              <a:t>経過処置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 smtClean="0">
                <a:solidFill>
                  <a:srgbClr val="FF6600"/>
                </a:solidFill>
              </a:rPr>
              <a:t>　　平成</a:t>
            </a:r>
            <a:r>
              <a:rPr lang="en-US" altLang="ja-JP" sz="2000" dirty="0">
                <a:solidFill>
                  <a:srgbClr val="FF6600"/>
                </a:solidFill>
              </a:rPr>
              <a:t>27</a:t>
            </a:r>
            <a:r>
              <a:rPr lang="ja-JP" altLang="en-US" sz="2000" dirty="0">
                <a:solidFill>
                  <a:srgbClr val="FF6600"/>
                </a:solidFill>
              </a:rPr>
              <a:t>年までは，「シニア会員」を「正員」と読み替えて適用し</a:t>
            </a:r>
            <a:r>
              <a:rPr lang="ja-JP" altLang="en-US" sz="2000" dirty="0" smtClean="0">
                <a:solidFill>
                  <a:srgbClr val="FF6600"/>
                </a:solidFill>
              </a:rPr>
              <a:t>，</a:t>
            </a:r>
            <a:endParaRPr lang="en-US" altLang="ja-JP" sz="2000" dirty="0" smtClean="0">
              <a:solidFill>
                <a:srgbClr val="FF66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 smtClean="0">
                <a:solidFill>
                  <a:srgbClr val="FF6600"/>
                </a:solidFill>
              </a:rPr>
              <a:t>　　本会</a:t>
            </a:r>
            <a:r>
              <a:rPr lang="ja-JP" altLang="en-US" sz="2000" dirty="0">
                <a:solidFill>
                  <a:srgbClr val="FF6600"/>
                </a:solidFill>
              </a:rPr>
              <a:t>会員として原則在籍累計</a:t>
            </a:r>
            <a:r>
              <a:rPr lang="en-US" altLang="ja-JP" sz="2000" dirty="0">
                <a:solidFill>
                  <a:srgbClr val="FF6600"/>
                </a:solidFill>
              </a:rPr>
              <a:t>10</a:t>
            </a:r>
            <a:r>
              <a:rPr lang="ja-JP" altLang="en-US" sz="2000" dirty="0">
                <a:solidFill>
                  <a:srgbClr val="FF6600"/>
                </a:solidFill>
              </a:rPr>
              <a:t>年以上の者を対象とする．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 smtClean="0">
                <a:solidFill>
                  <a:srgbClr val="FF6600"/>
                </a:solidFill>
              </a:rPr>
              <a:t>　　平成</a:t>
            </a:r>
            <a:r>
              <a:rPr lang="en-US" altLang="ja-JP" sz="2000" dirty="0">
                <a:solidFill>
                  <a:srgbClr val="FF6600"/>
                </a:solidFill>
              </a:rPr>
              <a:t>28</a:t>
            </a:r>
            <a:r>
              <a:rPr lang="ja-JP" altLang="en-US" sz="2000" dirty="0">
                <a:solidFill>
                  <a:srgbClr val="FF6600"/>
                </a:solidFill>
              </a:rPr>
              <a:t>年以降は</a:t>
            </a:r>
            <a:r>
              <a:rPr lang="ja-JP" altLang="en-US" sz="2000" dirty="0" smtClean="0">
                <a:solidFill>
                  <a:srgbClr val="FF6600"/>
                </a:solidFill>
              </a:rPr>
              <a:t>，</a:t>
            </a:r>
            <a:r>
              <a:rPr lang="ja-JP" altLang="en-US" sz="2000" dirty="0">
                <a:solidFill>
                  <a:srgbClr val="FF6600"/>
                </a:solidFill>
              </a:rPr>
              <a:t>シニア会員のみから選ばれる</a:t>
            </a:r>
            <a:r>
              <a:rPr lang="en-US" altLang="ja-JP" sz="2000" dirty="0" smtClean="0">
                <a:solidFill>
                  <a:srgbClr val="FF6600"/>
                </a:solidFill>
              </a:rPr>
              <a:t>.</a:t>
            </a:r>
          </a:p>
          <a:p>
            <a:pPr>
              <a:defRPr/>
            </a:pPr>
            <a:r>
              <a:rPr lang="en-US" altLang="ja-JP" sz="2400" b="1" dirty="0" smtClean="0"/>
              <a:t>2. </a:t>
            </a:r>
            <a:r>
              <a:rPr lang="ja-JP" altLang="en-US" sz="2400" b="1" dirty="0" smtClean="0"/>
              <a:t>シニア会員推薦</a:t>
            </a:r>
            <a:r>
              <a:rPr lang="ja-JP" altLang="en-US" sz="2400" b="1" dirty="0"/>
              <a:t>基準</a:t>
            </a:r>
          </a:p>
          <a:p>
            <a:pPr>
              <a:defRPr/>
            </a:pPr>
            <a:r>
              <a:rPr lang="ja-JP" altLang="en-US" sz="2000" dirty="0" smtClean="0"/>
              <a:t>　　本会</a:t>
            </a:r>
            <a:r>
              <a:rPr lang="ja-JP" altLang="en-US" sz="2000" dirty="0"/>
              <a:t>が関連する技術分野に原則</a:t>
            </a:r>
            <a:r>
              <a:rPr lang="en-US" altLang="ja-JP" sz="2000" dirty="0"/>
              <a:t>10</a:t>
            </a:r>
            <a:r>
              <a:rPr lang="ja-JP" altLang="en-US" sz="2000" dirty="0"/>
              <a:t>年以上従事しており，本会会員として在籍累計</a:t>
            </a:r>
            <a:r>
              <a:rPr lang="en-US" altLang="ja-JP" sz="2000" dirty="0"/>
              <a:t>5</a:t>
            </a:r>
            <a:r>
              <a:rPr lang="ja-JP" altLang="en-US" sz="2000" dirty="0"/>
              <a:t>年以上の正員，あるいは顕著な業績・貢献が認められる正員を対象とする．</a:t>
            </a:r>
          </a:p>
          <a:p>
            <a:pPr>
              <a:defRPr/>
            </a:pPr>
            <a:r>
              <a:rPr lang="ja-JP" altLang="en-US" sz="2000" dirty="0">
                <a:solidFill>
                  <a:srgbClr val="FF6600"/>
                </a:solidFill>
              </a:rPr>
              <a:t>経過処置</a:t>
            </a:r>
          </a:p>
          <a:p>
            <a:pPr>
              <a:defRPr/>
            </a:pPr>
            <a:r>
              <a:rPr lang="ja-JP" altLang="en-US" sz="2000" dirty="0" smtClean="0">
                <a:solidFill>
                  <a:srgbClr val="FF6600"/>
                </a:solidFill>
              </a:rPr>
              <a:t>　　平成</a:t>
            </a:r>
            <a:r>
              <a:rPr lang="en-US" altLang="ja-JP" sz="2000" dirty="0">
                <a:solidFill>
                  <a:srgbClr val="FF6600"/>
                </a:solidFill>
              </a:rPr>
              <a:t>25</a:t>
            </a:r>
            <a:r>
              <a:rPr lang="ja-JP" altLang="en-US" sz="2000" dirty="0">
                <a:solidFill>
                  <a:srgbClr val="FF6600"/>
                </a:solidFill>
              </a:rPr>
              <a:t>年のシニア会員称号の贈呈までは，本会会員として</a:t>
            </a:r>
            <a:r>
              <a:rPr lang="ja-JP" altLang="en-US" sz="2000" dirty="0" smtClean="0">
                <a:solidFill>
                  <a:srgbClr val="FF6600"/>
                </a:solidFill>
              </a:rPr>
              <a:t>在籍</a:t>
            </a:r>
            <a:endParaRPr lang="en-US" altLang="ja-JP" sz="2000" dirty="0" smtClean="0">
              <a:solidFill>
                <a:srgbClr val="FF6600"/>
              </a:solidFill>
            </a:endParaRPr>
          </a:p>
          <a:p>
            <a:pPr>
              <a:defRPr/>
            </a:pPr>
            <a:r>
              <a:rPr lang="ja-JP" altLang="en-US" sz="2000" dirty="0" smtClean="0">
                <a:solidFill>
                  <a:srgbClr val="FF6600"/>
                </a:solidFill>
              </a:rPr>
              <a:t>　　累計</a:t>
            </a:r>
            <a:r>
              <a:rPr lang="en-US" altLang="ja-JP" sz="2000" dirty="0">
                <a:solidFill>
                  <a:srgbClr val="FF6600"/>
                </a:solidFill>
              </a:rPr>
              <a:t>10</a:t>
            </a:r>
            <a:r>
              <a:rPr lang="ja-JP" altLang="en-US" sz="2000" dirty="0">
                <a:solidFill>
                  <a:srgbClr val="FF6600"/>
                </a:solidFill>
              </a:rPr>
              <a:t>年以上の正員を推薦者として認める</a:t>
            </a:r>
            <a:r>
              <a:rPr lang="ja-JP" altLang="en-US" sz="2000" dirty="0" smtClean="0">
                <a:solidFill>
                  <a:srgbClr val="FF6600"/>
                </a:solidFill>
              </a:rPr>
              <a:t>．</a:t>
            </a:r>
            <a:endParaRPr lang="en-US" altLang="ja-JP" sz="2000" dirty="0" smtClean="0">
              <a:solidFill>
                <a:srgbClr val="FF6600"/>
              </a:solidFill>
            </a:endParaRPr>
          </a:p>
          <a:p>
            <a:pPr>
              <a:defRPr/>
            </a:pPr>
            <a:r>
              <a:rPr lang="ja-JP" altLang="en-US" sz="2000" dirty="0" smtClean="0">
                <a:solidFill>
                  <a:srgbClr val="FF6600"/>
                </a:solidFill>
              </a:rPr>
              <a:t>　　平成</a:t>
            </a:r>
            <a:r>
              <a:rPr lang="en-US" altLang="ja-JP" sz="2000" dirty="0" smtClean="0">
                <a:solidFill>
                  <a:srgbClr val="FF6600"/>
                </a:solidFill>
              </a:rPr>
              <a:t>26</a:t>
            </a:r>
            <a:r>
              <a:rPr lang="ja-JP" altLang="en-US" sz="2000" dirty="0" smtClean="0">
                <a:solidFill>
                  <a:srgbClr val="FF6600"/>
                </a:solidFill>
              </a:rPr>
              <a:t>年</a:t>
            </a:r>
            <a:r>
              <a:rPr lang="ja-JP" altLang="en-US" sz="2000" dirty="0">
                <a:solidFill>
                  <a:srgbClr val="FF6600"/>
                </a:solidFill>
              </a:rPr>
              <a:t>以降は，</a:t>
            </a:r>
            <a:r>
              <a:rPr lang="ja-JP" altLang="en-US" sz="2000" dirty="0" smtClean="0">
                <a:solidFill>
                  <a:srgbClr val="FF6600"/>
                </a:solidFill>
              </a:rPr>
              <a:t>推薦者は名誉員</a:t>
            </a:r>
            <a:r>
              <a:rPr lang="ja-JP" altLang="en-US" sz="2000" dirty="0">
                <a:solidFill>
                  <a:srgbClr val="FF6600"/>
                </a:solidFill>
              </a:rPr>
              <a:t>，フェロー，シニア</a:t>
            </a:r>
            <a:r>
              <a:rPr lang="ja-JP" altLang="en-US" sz="2000" dirty="0" smtClean="0">
                <a:solidFill>
                  <a:srgbClr val="FF6600"/>
                </a:solidFill>
              </a:rPr>
              <a:t>会員のみとなる</a:t>
            </a:r>
            <a:r>
              <a:rPr lang="en-US" altLang="ja-JP" sz="2000" dirty="0" smtClean="0">
                <a:solidFill>
                  <a:srgbClr val="FF6600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5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会計事業報告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会計担当　渋谷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智治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62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会計事業報告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/>
              <a:t>ＳＩＴＡ</a:t>
            </a:r>
            <a:r>
              <a:rPr kumimoji="1" lang="ja-JP" altLang="en-US" dirty="0" smtClean="0"/>
              <a:t>サブソ会計の</a:t>
            </a:r>
            <a:r>
              <a:rPr lang="ja-JP" altLang="en-US" dirty="0"/>
              <a:t>概要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２０１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年度予算執行状況（第二四半期まで）</a:t>
            </a:r>
            <a:endParaRPr kumimoji="1" lang="en-US" altLang="ja-JP" dirty="0" smtClean="0"/>
          </a:p>
          <a:p>
            <a:r>
              <a:rPr lang="ja-JP" altLang="en-US" dirty="0" smtClean="0"/>
              <a:t>２０１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年度予算案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96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スパイス.thmx</Template>
  <TotalTime>2426</TotalTime>
  <Words>3838</Words>
  <Application>Microsoft Macintosh PowerPoint</Application>
  <PresentationFormat>画面に合わせる (4:3)</PresentationFormat>
  <Paragraphs>483</Paragraphs>
  <Slides>51</Slides>
  <Notes>16</Notes>
  <HiddenSlides>1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2" baseType="lpstr">
      <vt:lpstr>スパイス</vt:lpstr>
      <vt:lpstr>第２回 SITAサブソサイエティ 活動報告会</vt:lpstr>
      <vt:lpstr>活動報告会の内容</vt:lpstr>
      <vt:lpstr>SITAサブソ活動概要・展望</vt:lpstr>
      <vt:lpstr>情報理論とその応用サブソサイエティ 2012年度 委員会構成</vt:lpstr>
      <vt:lpstr>SITAサブソサイエティ委員会の開催</vt:lpstr>
      <vt:lpstr>SITAサブソサイエティの課題</vt:lpstr>
      <vt:lpstr>SITAサブソサイエティとしてのフェロー制度</vt:lpstr>
      <vt:lpstr>会計事業報告</vt:lpstr>
      <vt:lpstr>会計事業報告　</vt:lpstr>
      <vt:lpstr>ＳＩＴＡサブソ会計の概要</vt:lpstr>
      <vt:lpstr>企画事業報告</vt:lpstr>
      <vt:lpstr>企画事業報告</vt:lpstr>
      <vt:lpstr>スライド 13</vt:lpstr>
      <vt:lpstr>スライド 14</vt:lpstr>
      <vt:lpstr>今後の予定（平成２４年度）</vt:lpstr>
      <vt:lpstr>SITA2013 準備状況報告</vt:lpstr>
      <vt:lpstr>SITA2013準備状況報告</vt:lpstr>
      <vt:lpstr>Web/ML事業報告</vt:lpstr>
      <vt:lpstr>Ｗｅｂ/ML担当</vt:lpstr>
      <vt:lpstr>メーリングリスト</vt:lpstr>
      <vt:lpstr>Twitter / Facebook</vt:lpstr>
      <vt:lpstr>Web</vt:lpstr>
      <vt:lpstr>広報事業報告</vt:lpstr>
      <vt:lpstr>広報関連報告</vt:lpstr>
      <vt:lpstr>情報理論研究専門委員会報告</vt:lpstr>
      <vt:lpstr>情報理論研究専門委員会</vt:lpstr>
      <vt:lpstr>研究会</vt:lpstr>
      <vt:lpstr>研究専門委員会</vt:lpstr>
      <vt:lpstr>企画</vt:lpstr>
      <vt:lpstr>SITA2012中間報告</vt:lpstr>
      <vt:lpstr>SITA2012中間報告</vt:lpstr>
      <vt:lpstr>SITA2012実行委員会</vt:lpstr>
      <vt:lpstr>SITA2012プログラム委員会</vt:lpstr>
      <vt:lpstr>ISITA2012実施報告</vt:lpstr>
      <vt:lpstr>スライド 35</vt:lpstr>
      <vt:lpstr>ISITA 2012 Dates &amp; Venue</vt:lpstr>
      <vt:lpstr>ISITA 2012 Sponsor</vt:lpstr>
      <vt:lpstr>Important Dates</vt:lpstr>
      <vt:lpstr>講演</vt:lpstr>
      <vt:lpstr>参加者(暫定)</vt:lpstr>
      <vt:lpstr>今後の予定</vt:lpstr>
      <vt:lpstr>Symposium Committee</vt:lpstr>
      <vt:lpstr>Technical Program Committee</vt:lpstr>
      <vt:lpstr>ISITA2014準備報告</vt:lpstr>
      <vt:lpstr>スライド 45</vt:lpstr>
      <vt:lpstr>Melbourne Convention &amp; Exhibition Centre </vt:lpstr>
      <vt:lpstr>スライド 47</vt:lpstr>
      <vt:lpstr>スライド 48</vt:lpstr>
      <vt:lpstr>SITAサブソサエティ新年度体制</vt:lpstr>
      <vt:lpstr>情報理論とその応用サブソサイエティ 2013年度 委員会構成</vt:lpstr>
      <vt:lpstr>意見交換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第一回SITAサブソサイエティ 活動報告会</dc:title>
  <dc:creator>wadayama</dc:creator>
  <cp:lastModifiedBy>古賀 弘樹</cp:lastModifiedBy>
  <cp:revision>138</cp:revision>
  <dcterms:created xsi:type="dcterms:W3CDTF">2013-07-26T01:24:01Z</dcterms:created>
  <dcterms:modified xsi:type="dcterms:W3CDTF">2013-07-26T01:24:23Z</dcterms:modified>
</cp:coreProperties>
</file>