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6"/>
  </p:notesMasterIdLst>
  <p:sldIdLst>
    <p:sldId id="256" r:id="rId2"/>
    <p:sldId id="257" r:id="rId3"/>
    <p:sldId id="265" r:id="rId4"/>
    <p:sldId id="261" r:id="rId5"/>
    <p:sldId id="258" r:id="rId6"/>
    <p:sldId id="260" r:id="rId7"/>
    <p:sldId id="263" r:id="rId8"/>
    <p:sldId id="264" r:id="rId9"/>
    <p:sldId id="259" r:id="rId10"/>
    <p:sldId id="266" r:id="rId11"/>
    <p:sldId id="267" r:id="rId12"/>
    <p:sldId id="268" r:id="rId13"/>
    <p:sldId id="298" r:id="rId14"/>
    <p:sldId id="294" r:id="rId15"/>
    <p:sldId id="295" r:id="rId16"/>
    <p:sldId id="296" r:id="rId17"/>
    <p:sldId id="318" r:id="rId18"/>
    <p:sldId id="316" r:id="rId19"/>
    <p:sldId id="317" r:id="rId20"/>
    <p:sldId id="277" r:id="rId21"/>
    <p:sldId id="271" r:id="rId22"/>
    <p:sldId id="272" r:id="rId23"/>
    <p:sldId id="273" r:id="rId24"/>
    <p:sldId id="274" r:id="rId25"/>
    <p:sldId id="275" r:id="rId26"/>
    <p:sldId id="276" r:id="rId27"/>
    <p:sldId id="315" r:id="rId28"/>
    <p:sldId id="311" r:id="rId29"/>
    <p:sldId id="312" r:id="rId30"/>
    <p:sldId id="313" r:id="rId31"/>
    <p:sldId id="278" r:id="rId32"/>
    <p:sldId id="301" r:id="rId33"/>
    <p:sldId id="302" r:id="rId34"/>
    <p:sldId id="303" r:id="rId35"/>
    <p:sldId id="304" r:id="rId36"/>
    <p:sldId id="305" r:id="rId37"/>
    <p:sldId id="306" r:id="rId38"/>
    <p:sldId id="307" r:id="rId39"/>
    <p:sldId id="308" r:id="rId40"/>
    <p:sldId id="309" r:id="rId41"/>
    <p:sldId id="290" r:id="rId42"/>
    <p:sldId id="289" r:id="rId43"/>
    <p:sldId id="299" r:id="rId44"/>
    <p:sldId id="300"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112" d="100"/>
          <a:sy n="112" d="100"/>
        </p:scale>
        <p:origin x="-7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rimura\Documents\My%20Dropbox\SITA\SITA-ML&#36092;&#35501;&#32773;&#2596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
  <c:chart>
    <c:autoTitleDeleted val="1"/>
    <c:plotArea>
      <c:layout>
        <c:manualLayout>
          <c:layoutTarget val="inner"/>
          <c:xMode val="edge"/>
          <c:yMode val="edge"/>
          <c:x val="0.121497375328084"/>
          <c:y val="0.0282524059492563"/>
          <c:w val="0.837864610673666"/>
          <c:h val="0.714704724409449"/>
        </c:manualLayout>
      </c:layout>
      <c:lineChart>
        <c:grouping val="standard"/>
        <c:ser>
          <c:idx val="0"/>
          <c:order val="0"/>
          <c:tx>
            <c:strRef>
              <c:f>Sheet1!$B$1</c:f>
              <c:strCache>
                <c:ptCount val="1"/>
                <c:pt idx="0">
                  <c:v>人数</c:v>
                </c:pt>
              </c:strCache>
            </c:strRef>
          </c:tx>
          <c:marker>
            <c:symbol val="none"/>
          </c:marker>
          <c:cat>
            <c:numRef>
              <c:f>Sheet1!$A$2:$A$10</c:f>
              <c:numCache>
                <c:formatCode>mm"月"dd"日"</c:formatCode>
                <c:ptCount val="9"/>
                <c:pt idx="0">
                  <c:v>40597.0</c:v>
                </c:pt>
                <c:pt idx="1">
                  <c:v>40598.0</c:v>
                </c:pt>
                <c:pt idx="2">
                  <c:v>40607.0</c:v>
                </c:pt>
                <c:pt idx="3">
                  <c:v>40673.0</c:v>
                </c:pt>
                <c:pt idx="4">
                  <c:v>40711.0</c:v>
                </c:pt>
                <c:pt idx="5">
                  <c:v>40714.0</c:v>
                </c:pt>
                <c:pt idx="6">
                  <c:v>40732.0</c:v>
                </c:pt>
                <c:pt idx="7">
                  <c:v>40805.0</c:v>
                </c:pt>
                <c:pt idx="8">
                  <c:v>40864.0</c:v>
                </c:pt>
              </c:numCache>
            </c:numRef>
          </c:cat>
          <c:val>
            <c:numRef>
              <c:f>Sheet1!$B$2:$B$10</c:f>
              <c:numCache>
                <c:formatCode>General</c:formatCode>
                <c:ptCount val="9"/>
                <c:pt idx="0">
                  <c:v>0.0</c:v>
                </c:pt>
                <c:pt idx="1">
                  <c:v>54.0</c:v>
                </c:pt>
                <c:pt idx="2">
                  <c:v>109.0</c:v>
                </c:pt>
                <c:pt idx="3">
                  <c:v>172.0</c:v>
                </c:pt>
                <c:pt idx="4">
                  <c:v>180.0</c:v>
                </c:pt>
                <c:pt idx="5">
                  <c:v>279.0</c:v>
                </c:pt>
                <c:pt idx="6">
                  <c:v>294.0</c:v>
                </c:pt>
                <c:pt idx="7">
                  <c:v>318.0</c:v>
                </c:pt>
                <c:pt idx="8">
                  <c:v>324.0</c:v>
                </c:pt>
              </c:numCache>
            </c:numRef>
          </c:val>
        </c:ser>
        <c:marker val="1"/>
        <c:axId val="381885368"/>
        <c:axId val="381879624"/>
      </c:lineChart>
      <c:dateAx>
        <c:axId val="381885368"/>
        <c:scaling>
          <c:orientation val="minMax"/>
        </c:scaling>
        <c:axPos val="b"/>
        <c:numFmt formatCode="mm&quot;月&quot;dd&quot;日&quot;" sourceLinked="1"/>
        <c:tickLblPos val="nextTo"/>
        <c:crossAx val="381879624"/>
        <c:crosses val="autoZero"/>
        <c:auto val="1"/>
        <c:lblOffset val="100"/>
      </c:dateAx>
      <c:valAx>
        <c:axId val="381879624"/>
        <c:scaling>
          <c:orientation val="minMax"/>
        </c:scaling>
        <c:axPos val="l"/>
        <c:majorGridlines/>
        <c:numFmt formatCode="General" sourceLinked="1"/>
        <c:tickLblPos val="nextTo"/>
        <c:crossAx val="381885368"/>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931E3-F14E-4101-8FDD-F0BDD85E7517}" type="datetimeFigureOut">
              <a:rPr kumimoji="1" lang="ja-JP" altLang="en-US" smtClean="0"/>
              <a:pPr/>
              <a:t>13.7.26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FD710-7916-4FB3-AB6D-AABE02E3E0B9}"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8208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37FD710-7916-4FB3-AB6D-AABE02E3E0B9}"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DE491A-7FA1-401D-931E-18997028483B}" type="slidenum">
              <a:rPr kumimoji="1" lang="ja-JP" altLang="en-US" smtClean="0"/>
              <a:pPr/>
              <a:t>32</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215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7489A6D5-DDF2-44D9-9C90-55F1EB084EC8}" type="datetimeFigureOut">
              <a:rPr kumimoji="1" lang="ja-JP" altLang="en-US" smtClean="0"/>
              <a:pPr/>
              <a:t>13.7.26</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EA7C8D44-3667-46F6-9772-CC52308E2A7F}"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489A6D5-DDF2-44D9-9C90-55F1EB084EC8}" type="datetimeFigureOut">
              <a:rPr kumimoji="1" lang="ja-JP" altLang="en-US" smtClean="0"/>
              <a:pPr/>
              <a:t>13.7.26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B4C439F-51BA-40DB-959F-E47F3345B4C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489A6D5-DDF2-44D9-9C90-55F1EB084EC8}" type="datetimeFigureOut">
              <a:rPr kumimoji="1" lang="ja-JP" altLang="en-US" smtClean="0"/>
              <a:pPr/>
              <a:t>13.7.26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B4C439F-51BA-40DB-959F-E47F3345B4C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7489A6D5-DDF2-44D9-9C90-55F1EB084EC8}" type="datetimeFigureOut">
              <a:rPr kumimoji="1" lang="ja-JP" altLang="en-US" smtClean="0"/>
              <a:pPr/>
              <a:t>13.7.26</a:t>
            </a:fld>
            <a:endParaRPr kumimoji="1" lang="ja-JP" altLang="en-US"/>
          </a:p>
        </p:txBody>
      </p:sp>
      <p:sp>
        <p:nvSpPr>
          <p:cNvPr id="9" name="スライド番号プレースホルダ 8"/>
          <p:cNvSpPr>
            <a:spLocks noGrp="1"/>
          </p:cNvSpPr>
          <p:nvPr>
            <p:ph type="sldNum" sz="quarter" idx="15"/>
          </p:nvPr>
        </p:nvSpPr>
        <p:spPr/>
        <p:txBody>
          <a:bodyPr rtlCol="0"/>
          <a:lstStyle/>
          <a:p>
            <a:fld id="{5B4C439F-51BA-40DB-959F-E47F3345B4C7}"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セクション ヘッダー">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7CB97365-EBCA-4027-87D5-99FC1D4DF0BB}" type="datetimeFigureOut">
              <a:rPr lang="en-US" altLang="ja-JP" smtClean="0"/>
              <a:pPr/>
              <a:t>13.7.26</a:t>
            </a:fld>
            <a:endParaRPr 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7489A6D5-DDF2-44D9-9C90-55F1EB084EC8}" type="datetimeFigureOut">
              <a:rPr kumimoji="1" lang="ja-JP" altLang="en-US" smtClean="0"/>
              <a:pPr/>
              <a:t>13.7.26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B4C439F-51BA-40DB-959F-E47F3345B4C7}"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7489A6D5-DDF2-44D9-9C90-55F1EB084EC8}" type="datetimeFigureOut">
              <a:rPr kumimoji="1" lang="ja-JP" altLang="en-US" smtClean="0"/>
              <a:pPr/>
              <a:t>13.7.26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B4C439F-51BA-40DB-959F-E47F3345B4C7}"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7489A6D5-DDF2-44D9-9C90-55F1EB084EC8}" type="datetimeFigureOut">
              <a:rPr kumimoji="1" lang="ja-JP" altLang="en-US" smtClean="0"/>
              <a:pPr/>
              <a:t>13.7.26</a:t>
            </a:fld>
            <a:endParaRPr kumimoji="1" lang="ja-JP" altLang="en-US"/>
          </a:p>
        </p:txBody>
      </p:sp>
      <p:sp>
        <p:nvSpPr>
          <p:cNvPr id="7" name="スライド番号プレースホルダ 6"/>
          <p:cNvSpPr>
            <a:spLocks noGrp="1"/>
          </p:cNvSpPr>
          <p:nvPr>
            <p:ph type="sldNum" sz="quarter" idx="11"/>
          </p:nvPr>
        </p:nvSpPr>
        <p:spPr/>
        <p:txBody>
          <a:bodyPr rtlCol="0"/>
          <a:lstStyle/>
          <a:p>
            <a:fld id="{5B4C439F-51BA-40DB-959F-E47F3345B4C7}"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489A6D5-DDF2-44D9-9C90-55F1EB084EC8}" type="datetimeFigureOut">
              <a:rPr kumimoji="1" lang="ja-JP" altLang="en-US" smtClean="0"/>
              <a:pPr/>
              <a:t>13.7.26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B4C439F-51BA-40DB-959F-E47F3345B4C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7489A6D5-DDF2-44D9-9C90-55F1EB084EC8}" type="datetimeFigureOut">
              <a:rPr kumimoji="1" lang="ja-JP" altLang="en-US" smtClean="0"/>
              <a:pPr/>
              <a:t>13.7.26</a:t>
            </a:fld>
            <a:endParaRPr kumimoji="1" lang="ja-JP" altLang="en-US"/>
          </a:p>
        </p:txBody>
      </p:sp>
      <p:sp>
        <p:nvSpPr>
          <p:cNvPr id="22" name="スライド番号プレースホルダ 21"/>
          <p:cNvSpPr>
            <a:spLocks noGrp="1"/>
          </p:cNvSpPr>
          <p:nvPr>
            <p:ph type="sldNum" sz="quarter" idx="15"/>
          </p:nvPr>
        </p:nvSpPr>
        <p:spPr/>
        <p:txBody>
          <a:bodyPr rtlCol="0"/>
          <a:lstStyle/>
          <a:p>
            <a:fld id="{EA7C8D44-3667-46F6-9772-CC52308E2A7F}" type="slidenum">
              <a:rPr kumimoji="0" lang="en-US" smtClean="0"/>
              <a:pPr/>
              <a:t>‹#›</a:t>
            </a:fld>
            <a:endParaRPr kumimoji="0" 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タイトルと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7489A6D5-DDF2-44D9-9C90-55F1EB084EC8}" type="datetimeFigureOut">
              <a:rPr kumimoji="1" lang="ja-JP" altLang="en-US" smtClean="0"/>
              <a:pPr/>
              <a:t>13.7.26</a:t>
            </a:fld>
            <a:endParaRPr kumimoji="1" lang="ja-JP" altLang="en-US"/>
          </a:p>
        </p:txBody>
      </p:sp>
      <p:sp>
        <p:nvSpPr>
          <p:cNvPr id="18" name="スライド番号プレースホルダ 17"/>
          <p:cNvSpPr>
            <a:spLocks noGrp="1"/>
          </p:cNvSpPr>
          <p:nvPr>
            <p:ph type="sldNum" sz="quarter" idx="11"/>
          </p:nvPr>
        </p:nvSpPr>
        <p:spPr/>
        <p:txBody>
          <a:bodyPr rtlCol="0"/>
          <a:lstStyle/>
          <a:p>
            <a:fld id="{5B4C439F-51BA-40DB-959F-E47F3345B4C7}"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489A6D5-DDF2-44D9-9C90-55F1EB084EC8}" type="datetimeFigureOut">
              <a:rPr kumimoji="1" lang="ja-JP" altLang="en-US" smtClean="0"/>
              <a:pPr/>
              <a:t>13.7.26</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B4C439F-51BA-40DB-959F-E47F3345B4C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第一回</a:t>
            </a:r>
            <a:r>
              <a:rPr kumimoji="1" lang="en-US" altLang="ja-JP" dirty="0" smtClean="0"/>
              <a:t>SITA</a:t>
            </a:r>
            <a:r>
              <a:rPr kumimoji="1" lang="ja-JP" altLang="en-US" dirty="0" smtClean="0"/>
              <a:t>サブソサイエティ</a:t>
            </a:r>
            <a:r>
              <a:rPr kumimoji="1" lang="en-US" altLang="ja-JP" dirty="0" smtClean="0"/>
              <a:t/>
            </a:r>
            <a:br>
              <a:rPr kumimoji="1" lang="en-US" altLang="ja-JP" dirty="0" smtClean="0"/>
            </a:br>
            <a:r>
              <a:rPr kumimoji="1" lang="ja-JP" altLang="en-US" dirty="0" smtClean="0"/>
              <a:t>活動報告会</a:t>
            </a:r>
            <a:endParaRPr kumimoji="1" lang="ja-JP" altLang="en-US" dirty="0"/>
          </a:p>
        </p:txBody>
      </p:sp>
      <p:sp>
        <p:nvSpPr>
          <p:cNvPr id="3" name="サブタイトル 2"/>
          <p:cNvSpPr>
            <a:spLocks noGrp="1"/>
          </p:cNvSpPr>
          <p:nvPr>
            <p:ph type="subTitle" idx="1"/>
          </p:nvPr>
        </p:nvSpPr>
        <p:spPr>
          <a:xfrm>
            <a:off x="2209800" y="4953000"/>
            <a:ext cx="6172200" cy="1371600"/>
          </a:xfrm>
        </p:spPr>
        <p:txBody>
          <a:bodyPr/>
          <a:lstStyle/>
          <a:p>
            <a:r>
              <a:rPr kumimoji="1" lang="en-US" altLang="ja-JP" b="0" smtClean="0"/>
              <a:t>12</a:t>
            </a:r>
            <a:r>
              <a:rPr kumimoji="1" lang="ja-JP" altLang="en-US" b="0" smtClean="0"/>
              <a:t>月</a:t>
            </a:r>
            <a:r>
              <a:rPr kumimoji="1" lang="ja-JP" altLang="en-US" b="0" dirty="0" smtClean="0"/>
              <a:t>１日（木）</a:t>
            </a:r>
            <a:endParaRPr kumimoji="1" lang="ja-JP" altLang="en-US"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solidFill>
                  <a:srgbClr val="A6A6A6"/>
                </a:solidFill>
              </a:rPr>
              <a:t>SITA</a:t>
            </a:r>
            <a:r>
              <a:rPr lang="ja-JP" altLang="en-US" dirty="0" smtClean="0">
                <a:solidFill>
                  <a:srgbClr val="A6A6A6"/>
                </a:solidFill>
              </a:rPr>
              <a:t>サブソ活動概要・展望</a:t>
            </a:r>
            <a:endParaRPr lang="en-US" altLang="ja-JP" dirty="0" smtClean="0">
              <a:solidFill>
                <a:srgbClr val="A6A6A6"/>
              </a:solidFill>
            </a:endParaRPr>
          </a:p>
          <a:p>
            <a:pPr marL="514350" indent="-514350">
              <a:buFont typeface="+mj-lt"/>
              <a:buAutoNum type="arabicPeriod"/>
            </a:pPr>
            <a:r>
              <a:rPr lang="ja-JP" altLang="en-US" u="sng" dirty="0" smtClean="0">
                <a:solidFill>
                  <a:srgbClr val="000000"/>
                </a:solidFill>
              </a:rPr>
              <a:t>会計事業報告　　　　　　　　　　　　</a:t>
            </a:r>
            <a:r>
              <a:rPr lang="ja-JP" altLang="en-US" u="sng" dirty="0" smtClean="0"/>
              <a:t>渋谷 智治</a:t>
            </a:r>
            <a:endParaRPr lang="en-US" altLang="ja-JP" u="sng" dirty="0" smtClean="0">
              <a:solidFill>
                <a:srgbClr val="000000"/>
              </a:solidFill>
            </a:endParaRPr>
          </a:p>
          <a:p>
            <a:pPr marL="514350" indent="-514350" algn="l">
              <a:buFont typeface="+mj-lt"/>
              <a:buAutoNum type="arabicPeriod"/>
            </a:pPr>
            <a:r>
              <a:rPr lang="ja-JP" altLang="en-US" dirty="0" smtClean="0">
                <a:solidFill>
                  <a:srgbClr val="A6A6A6"/>
                </a:solidFill>
              </a:rPr>
              <a:t>企画事業報告</a:t>
            </a:r>
            <a:endParaRPr lang="en-US" altLang="ja-JP" dirty="0" smtClean="0">
              <a:solidFill>
                <a:srgbClr val="A6A6A6"/>
              </a:solidFill>
            </a:endParaRPr>
          </a:p>
          <a:p>
            <a:pPr marL="514350" indent="-514350" algn="l">
              <a:buFont typeface="+mj-lt"/>
              <a:buAutoNum type="arabicPeriod"/>
            </a:pPr>
            <a:r>
              <a:rPr lang="en-US" altLang="ja-JP" dirty="0" smtClean="0">
                <a:solidFill>
                  <a:srgbClr val="A6A6A6"/>
                </a:solidFill>
              </a:rPr>
              <a:t>SITA</a:t>
            </a:r>
            <a:r>
              <a:rPr lang="ja-JP" altLang="en-US" dirty="0" smtClean="0">
                <a:solidFill>
                  <a:srgbClr val="A6A6A6"/>
                </a:solidFill>
              </a:rPr>
              <a:t>奨励賞</a:t>
            </a:r>
            <a:endParaRPr lang="en-US" altLang="ja-JP" dirty="0" smtClean="0">
              <a:solidFill>
                <a:srgbClr val="A6A6A6"/>
              </a:solidFill>
            </a:endParaRPr>
          </a:p>
          <a:p>
            <a:pPr marL="514350" indent="-514350">
              <a:buFont typeface="+mj-lt"/>
              <a:buAutoNum type="arabicPeriod"/>
            </a:pPr>
            <a:r>
              <a:rPr lang="en-US" altLang="ja-JP" dirty="0" smtClean="0">
                <a:solidFill>
                  <a:srgbClr val="A6A6A6"/>
                </a:solidFill>
              </a:rPr>
              <a:t>Web/ML</a:t>
            </a:r>
            <a:r>
              <a:rPr lang="ja-JP" altLang="en-US" dirty="0" smtClean="0">
                <a:solidFill>
                  <a:srgbClr val="A6A6A6"/>
                </a:solidFill>
              </a:rPr>
              <a:t>事業報告</a:t>
            </a:r>
            <a:endParaRPr lang="en-US" altLang="ja-JP" dirty="0" smtClean="0">
              <a:solidFill>
                <a:srgbClr val="A6A6A6"/>
              </a:solidFill>
            </a:endParaRPr>
          </a:p>
          <a:p>
            <a:pPr marL="514350" indent="-514350" algn="l">
              <a:buFont typeface="+mj-lt"/>
              <a:buAutoNum type="arabicPeriod"/>
            </a:pPr>
            <a:r>
              <a:rPr lang="en-US" altLang="ja-JP" dirty="0" smtClean="0">
                <a:solidFill>
                  <a:srgbClr val="A6A6A6"/>
                </a:solidFill>
              </a:rPr>
              <a:t>SITA2011</a:t>
            </a:r>
            <a:r>
              <a:rPr lang="ja-JP" altLang="en-US" dirty="0" smtClean="0">
                <a:solidFill>
                  <a:srgbClr val="A6A6A6"/>
                </a:solidFill>
              </a:rPr>
              <a:t>中間報告</a:t>
            </a:r>
            <a:endParaRPr lang="en-US" altLang="ja-JP" dirty="0" smtClean="0">
              <a:solidFill>
                <a:srgbClr val="A6A6A6"/>
              </a:solidFill>
            </a:endParaRPr>
          </a:p>
          <a:p>
            <a:pPr marL="514350" indent="-514350" algn="l">
              <a:buFont typeface="+mj-lt"/>
              <a:buAutoNum type="arabicPeriod"/>
            </a:pPr>
            <a:r>
              <a:rPr lang="en-US" altLang="ja-JP" dirty="0" smtClean="0">
                <a:solidFill>
                  <a:srgbClr val="A6A6A6"/>
                </a:solidFill>
              </a:rPr>
              <a:t>ISITA2012</a:t>
            </a:r>
            <a:r>
              <a:rPr lang="ja-JP" altLang="en-US" dirty="0" smtClean="0">
                <a:solidFill>
                  <a:srgbClr val="A6A6A6"/>
                </a:solidFill>
              </a:rPr>
              <a:t>準備状況報告</a:t>
            </a:r>
            <a:endParaRPr lang="en-US" altLang="ja-JP" dirty="0" smtClean="0">
              <a:solidFill>
                <a:srgbClr val="A6A6A6"/>
              </a:solidFill>
            </a:endParaRPr>
          </a:p>
          <a:p>
            <a:pPr marL="514350" indent="-514350" algn="l">
              <a:buFont typeface="+mj-lt"/>
              <a:buAutoNum type="arabicPeriod"/>
            </a:pPr>
            <a:r>
              <a:rPr lang="en-US" altLang="ja-JP" dirty="0" smtClean="0">
                <a:solidFill>
                  <a:srgbClr val="A6A6A6"/>
                </a:solidFill>
              </a:rPr>
              <a:t>SITA2012</a:t>
            </a:r>
            <a:r>
              <a:rPr lang="ja-JP" altLang="en-US" dirty="0" smtClean="0">
                <a:solidFill>
                  <a:srgbClr val="A6A6A6"/>
                </a:solidFill>
              </a:rPr>
              <a:t>準備状況報告</a:t>
            </a:r>
            <a:endParaRPr lang="en-US" altLang="ja-JP" dirty="0" smtClean="0">
              <a:solidFill>
                <a:srgbClr val="A6A6A6"/>
              </a:solidFill>
            </a:endParaRPr>
          </a:p>
          <a:p>
            <a:pPr marL="514350" indent="-514350" algn="l">
              <a:buFont typeface="+mj-lt"/>
              <a:buAutoNum type="arabicPeriod"/>
            </a:pPr>
            <a:r>
              <a:rPr lang="ja-JP" altLang="en-US" dirty="0" smtClean="0">
                <a:solidFill>
                  <a:srgbClr val="A6A6A6"/>
                </a:solidFill>
              </a:rPr>
              <a:t>その他</a:t>
            </a:r>
            <a:endParaRPr lang="ja-JP" altLang="en-US" dirty="0">
              <a:solidFill>
                <a:srgbClr val="A6A6A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会計事業報告　</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a:t>ＳＩＴＡ</a:t>
            </a:r>
            <a:r>
              <a:rPr kumimoji="1" lang="ja-JP" altLang="en-US" dirty="0" smtClean="0"/>
              <a:t>サブソ会計の</a:t>
            </a:r>
            <a:r>
              <a:rPr lang="ja-JP" altLang="en-US" dirty="0"/>
              <a:t>概要</a:t>
            </a:r>
            <a:endParaRPr kumimoji="1" lang="en-US" altLang="ja-JP" dirty="0" smtClean="0"/>
          </a:p>
          <a:p>
            <a:r>
              <a:rPr kumimoji="1" lang="ja-JP" altLang="en-US" dirty="0" smtClean="0"/>
              <a:t>２０１１年度予算</a:t>
            </a:r>
            <a:r>
              <a:rPr kumimoji="1" lang="ja-JP" altLang="en-US" smtClean="0"/>
              <a:t>執行状況（第二四半期まで）</a:t>
            </a:r>
            <a:endParaRPr kumimoji="1" lang="en-US" altLang="ja-JP" dirty="0" smtClean="0"/>
          </a:p>
          <a:p>
            <a:r>
              <a:rPr lang="ja-JP" altLang="en-US" dirty="0"/>
              <a:t>２０１２</a:t>
            </a:r>
            <a:r>
              <a:rPr lang="ja-JP" altLang="en-US" dirty="0" smtClean="0"/>
              <a:t>年度予算案</a:t>
            </a:r>
            <a:endParaRPr kumimoji="1" lang="ja-JP" alt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115681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ＳＩＴＡサブソ会計の概要</a:t>
            </a:r>
            <a:endParaRPr kumimoji="1" lang="ja-JP" altLang="en-US" dirty="0"/>
          </a:p>
        </p:txBody>
      </p:sp>
      <p:sp>
        <p:nvSpPr>
          <p:cNvPr id="3" name="コンテンツ プレースホルダー 2"/>
          <p:cNvSpPr>
            <a:spLocks noGrp="1"/>
          </p:cNvSpPr>
          <p:nvPr>
            <p:ph sz="quarter" idx="1"/>
          </p:nvPr>
        </p:nvSpPr>
        <p:spPr>
          <a:xfrm>
            <a:off x="457200" y="1600200"/>
            <a:ext cx="7467600" cy="4873752"/>
          </a:xfrm>
        </p:spPr>
        <p:txBody>
          <a:bodyPr/>
          <a:lstStyle/>
          <a:p>
            <a:pPr marL="0" indent="0">
              <a:buNone/>
            </a:pPr>
            <a:endParaRPr kumimoji="1" lang="ja-JP" altLang="en-US" dirty="0"/>
          </a:p>
        </p:txBody>
      </p:sp>
      <p:sp>
        <p:nvSpPr>
          <p:cNvPr id="4" name="角丸四角形 3"/>
          <p:cNvSpPr/>
          <p:nvPr/>
        </p:nvSpPr>
        <p:spPr>
          <a:xfrm>
            <a:off x="3021000" y="3681028"/>
            <a:ext cx="2160000" cy="720000"/>
          </a:xfrm>
          <a:prstGeom prst="roundRect">
            <a:avLst/>
          </a:prstGeom>
          <a:solidFill>
            <a:srgbClr val="CCFF99"/>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schemeClr val="tx1"/>
                </a:solidFill>
              </a:rPr>
              <a:t>ＳＩＴＡサブソ</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会計</a:t>
            </a:r>
            <a:endParaRPr kumimoji="1" lang="ja-JP" altLang="en-US" sz="2400" dirty="0">
              <a:solidFill>
                <a:schemeClr val="tx1"/>
              </a:solidFill>
            </a:endParaRPr>
          </a:p>
        </p:txBody>
      </p:sp>
      <p:sp>
        <p:nvSpPr>
          <p:cNvPr id="5" name="角丸四角形 4"/>
          <p:cNvSpPr/>
          <p:nvPr/>
        </p:nvSpPr>
        <p:spPr>
          <a:xfrm>
            <a:off x="3021000" y="1916832"/>
            <a:ext cx="2160000" cy="720000"/>
          </a:xfrm>
          <a:prstGeom prst="roundRect">
            <a:avLst/>
          </a:prstGeom>
          <a:solidFill>
            <a:schemeClr val="accent1">
              <a:lumMod val="20000"/>
              <a:lumOff val="80000"/>
            </a:schemeClr>
          </a:solidFill>
          <a:ln w="190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smtClean="0">
                <a:solidFill>
                  <a:schemeClr val="tx1"/>
                </a:solidFill>
              </a:rPr>
              <a:t>IEICE </a:t>
            </a:r>
            <a:r>
              <a:rPr kumimoji="1" lang="ja-JP" altLang="en-US" sz="2400" dirty="0" smtClean="0">
                <a:solidFill>
                  <a:schemeClr val="tx1"/>
                </a:solidFill>
              </a:rPr>
              <a:t>基金</a:t>
            </a:r>
            <a:endParaRPr kumimoji="1" lang="ja-JP" altLang="en-US" sz="2400" dirty="0">
              <a:solidFill>
                <a:schemeClr val="tx1"/>
              </a:solidFill>
            </a:endParaRPr>
          </a:p>
        </p:txBody>
      </p:sp>
      <p:sp>
        <p:nvSpPr>
          <p:cNvPr id="6" name="角丸四角形 5"/>
          <p:cNvSpPr/>
          <p:nvPr/>
        </p:nvSpPr>
        <p:spPr>
          <a:xfrm>
            <a:off x="1382948" y="5301208"/>
            <a:ext cx="2160000" cy="720000"/>
          </a:xfrm>
          <a:prstGeom prst="roundRect">
            <a:avLst/>
          </a:prstGeom>
          <a:solidFill>
            <a:srgbClr val="CCFF99"/>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smtClean="0">
                <a:solidFill>
                  <a:schemeClr val="tx1"/>
                </a:solidFill>
              </a:rPr>
              <a:t>SITA</a:t>
            </a:r>
            <a:r>
              <a:rPr lang="ja-JP" altLang="en-US" sz="2000" dirty="0">
                <a:solidFill>
                  <a:schemeClr val="tx1"/>
                </a:solidFill>
              </a:rPr>
              <a:t>シンポジウム</a:t>
            </a:r>
            <a:r>
              <a:rPr lang="ja-JP" altLang="en-US" sz="2000" dirty="0" smtClean="0">
                <a:solidFill>
                  <a:schemeClr val="tx1"/>
                </a:solidFill>
              </a:rPr>
              <a:t>会計</a:t>
            </a:r>
            <a:endParaRPr kumimoji="1" lang="ja-JP" altLang="en-US" sz="2000" dirty="0">
              <a:solidFill>
                <a:schemeClr val="tx1"/>
              </a:solidFill>
            </a:endParaRPr>
          </a:p>
        </p:txBody>
      </p:sp>
      <p:sp>
        <p:nvSpPr>
          <p:cNvPr id="7" name="角丸四角形 6"/>
          <p:cNvSpPr/>
          <p:nvPr/>
        </p:nvSpPr>
        <p:spPr>
          <a:xfrm>
            <a:off x="4659052" y="5301208"/>
            <a:ext cx="2160000" cy="720000"/>
          </a:xfrm>
          <a:prstGeom prst="roundRect">
            <a:avLst/>
          </a:prstGeom>
          <a:solidFill>
            <a:srgbClr val="CCFF99"/>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chemeClr val="tx1"/>
                </a:solidFill>
              </a:rPr>
              <a:t>ISITA</a:t>
            </a:r>
            <a:r>
              <a:rPr lang="ja-JP" altLang="en-US" sz="2400" dirty="0" smtClean="0">
                <a:solidFill>
                  <a:schemeClr val="tx1"/>
                </a:solidFill>
              </a:rPr>
              <a:t>会計</a:t>
            </a:r>
            <a:endParaRPr kumimoji="1" lang="ja-JP" altLang="en-US" sz="2400" dirty="0">
              <a:solidFill>
                <a:schemeClr val="tx1"/>
              </a:solidFill>
            </a:endParaRPr>
          </a:p>
        </p:txBody>
      </p:sp>
      <p:sp>
        <p:nvSpPr>
          <p:cNvPr id="9" name="正方形/長方形 8"/>
          <p:cNvSpPr/>
          <p:nvPr/>
        </p:nvSpPr>
        <p:spPr>
          <a:xfrm>
            <a:off x="950640" y="3284984"/>
            <a:ext cx="6480720" cy="2952328"/>
          </a:xfrm>
          <a:prstGeom prst="rect">
            <a:avLst/>
          </a:prstGeom>
          <a:noFill/>
          <a:ln w="38100" cmpd="dbl">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13760" y="2854677"/>
            <a:ext cx="1558440" cy="646331"/>
          </a:xfrm>
          <a:prstGeom prst="rect">
            <a:avLst/>
          </a:prstGeom>
          <a:solidFill>
            <a:schemeClr val="bg1"/>
          </a:solidFill>
        </p:spPr>
        <p:txBody>
          <a:bodyPr wrap="none" rtlCol="0">
            <a:spAutoFit/>
          </a:bodyPr>
          <a:lstStyle/>
          <a:p>
            <a:pPr algn="ctr"/>
            <a:r>
              <a:rPr kumimoji="1" lang="ja-JP" altLang="en-US" dirty="0" smtClean="0"/>
              <a:t>基金への繰入</a:t>
            </a:r>
            <a:r>
              <a:rPr kumimoji="1" lang="en-US" altLang="ja-JP" dirty="0" smtClean="0"/>
              <a:t/>
            </a:r>
            <a:br>
              <a:rPr kumimoji="1" lang="en-US" altLang="ja-JP" dirty="0" smtClean="0"/>
            </a:br>
            <a:r>
              <a:rPr kumimoji="1" lang="ja-JP" altLang="en-US" dirty="0" smtClean="0"/>
              <a:t>（年度末）</a:t>
            </a:r>
            <a:endParaRPr kumimoji="1" lang="ja-JP" altLang="en-US" dirty="0"/>
          </a:p>
        </p:txBody>
      </p:sp>
      <p:sp>
        <p:nvSpPr>
          <p:cNvPr id="13" name="テキスト ボックス 12"/>
          <p:cNvSpPr txBox="1"/>
          <p:nvPr/>
        </p:nvSpPr>
        <p:spPr>
          <a:xfrm>
            <a:off x="1625918" y="2708920"/>
            <a:ext cx="1721945" cy="923330"/>
          </a:xfrm>
          <a:prstGeom prst="rect">
            <a:avLst/>
          </a:prstGeom>
          <a:solidFill>
            <a:schemeClr val="bg1"/>
          </a:solidFill>
        </p:spPr>
        <p:txBody>
          <a:bodyPr wrap="none" rtlCol="0">
            <a:spAutoFit/>
          </a:bodyPr>
          <a:lstStyle/>
          <a:p>
            <a:pPr algn="ctr"/>
            <a:r>
              <a:rPr kumimoji="1" lang="ja-JP" altLang="en-US" dirty="0" smtClean="0"/>
              <a:t>基金からの繰入</a:t>
            </a:r>
            <a:r>
              <a:rPr kumimoji="1" lang="en-US" altLang="ja-JP" dirty="0" smtClean="0"/>
              <a:t/>
            </a:r>
            <a:br>
              <a:rPr kumimoji="1" lang="en-US" altLang="ja-JP" dirty="0" smtClean="0"/>
            </a:br>
            <a:r>
              <a:rPr kumimoji="1" lang="ja-JP" altLang="en-US" dirty="0" smtClean="0"/>
              <a:t>（年度初め）</a:t>
            </a:r>
            <a:endParaRPr kumimoji="1" lang="en-US" altLang="ja-JP" dirty="0" smtClean="0"/>
          </a:p>
          <a:p>
            <a:r>
              <a:rPr lang="ja-JP" altLang="en-US" dirty="0"/>
              <a:t>活動費</a:t>
            </a:r>
            <a:endParaRPr kumimoji="1" lang="ja-JP" altLang="en-US" dirty="0"/>
          </a:p>
        </p:txBody>
      </p:sp>
      <p:sp>
        <p:nvSpPr>
          <p:cNvPr id="10" name="上矢印 9"/>
          <p:cNvSpPr/>
          <p:nvPr/>
        </p:nvSpPr>
        <p:spPr>
          <a:xfrm>
            <a:off x="4479032" y="2798890"/>
            <a:ext cx="360040" cy="720080"/>
          </a:xfrm>
          <a:prstGeom prst="upArrow">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flipV="1">
            <a:off x="3275856" y="2798890"/>
            <a:ext cx="360040" cy="720080"/>
          </a:xfrm>
          <a:prstGeom prst="upArrow">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上矢印 13"/>
          <p:cNvSpPr/>
          <p:nvPr/>
        </p:nvSpPr>
        <p:spPr>
          <a:xfrm rot="2922055" flipV="1">
            <a:off x="1999444" y="4420539"/>
            <a:ext cx="360040" cy="720080"/>
          </a:xfrm>
          <a:prstGeom prst="upArrow">
            <a:avLst/>
          </a:prstGeom>
          <a:solidFill>
            <a:schemeClr val="accent4">
              <a:lumMod val="20000"/>
              <a:lumOff val="8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上矢印 14"/>
          <p:cNvSpPr/>
          <p:nvPr/>
        </p:nvSpPr>
        <p:spPr>
          <a:xfrm rot="2922055" flipH="1">
            <a:off x="2549033" y="4424284"/>
            <a:ext cx="360040" cy="720080"/>
          </a:xfrm>
          <a:prstGeom prst="upArrow">
            <a:avLst/>
          </a:prstGeom>
          <a:solidFill>
            <a:schemeClr val="accent4">
              <a:lumMod val="20000"/>
              <a:lumOff val="8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30541" y="4457414"/>
            <a:ext cx="877163" cy="646331"/>
          </a:xfrm>
          <a:prstGeom prst="rect">
            <a:avLst/>
          </a:prstGeom>
          <a:noFill/>
        </p:spPr>
        <p:txBody>
          <a:bodyPr wrap="none" rtlCol="0">
            <a:spAutoFit/>
          </a:bodyPr>
          <a:lstStyle/>
          <a:p>
            <a:pPr algn="ctr"/>
            <a:r>
              <a:rPr kumimoji="1" lang="ja-JP" altLang="en-US" dirty="0" smtClean="0"/>
              <a:t>開催</a:t>
            </a:r>
            <a:r>
              <a:rPr kumimoji="1" lang="en-US" altLang="ja-JP" dirty="0" smtClean="0"/>
              <a:t/>
            </a:r>
            <a:br>
              <a:rPr kumimoji="1" lang="en-US" altLang="ja-JP" dirty="0" smtClean="0"/>
            </a:br>
            <a:r>
              <a:rPr lang="ja-JP" altLang="en-US" dirty="0"/>
              <a:t>準備金</a:t>
            </a:r>
            <a:endParaRPr kumimoji="1" lang="ja-JP" altLang="en-US" dirty="0"/>
          </a:p>
        </p:txBody>
      </p:sp>
      <p:sp>
        <p:nvSpPr>
          <p:cNvPr id="17" name="テキスト ボックス 16"/>
          <p:cNvSpPr txBox="1"/>
          <p:nvPr/>
        </p:nvSpPr>
        <p:spPr>
          <a:xfrm>
            <a:off x="2931800" y="4682707"/>
            <a:ext cx="877163" cy="369332"/>
          </a:xfrm>
          <a:prstGeom prst="rect">
            <a:avLst/>
          </a:prstGeom>
          <a:noFill/>
        </p:spPr>
        <p:txBody>
          <a:bodyPr wrap="none" rtlCol="0">
            <a:spAutoFit/>
          </a:bodyPr>
          <a:lstStyle/>
          <a:p>
            <a:pPr algn="ctr"/>
            <a:r>
              <a:rPr lang="ja-JP" altLang="en-US" dirty="0" smtClean="0"/>
              <a:t>剰余金</a:t>
            </a:r>
            <a:endParaRPr kumimoji="1" lang="ja-JP" altLang="en-US" dirty="0"/>
          </a:p>
        </p:txBody>
      </p:sp>
      <p:sp>
        <p:nvSpPr>
          <p:cNvPr id="18" name="上矢印 17"/>
          <p:cNvSpPr/>
          <p:nvPr/>
        </p:nvSpPr>
        <p:spPr>
          <a:xfrm rot="18677945" flipH="1" flipV="1">
            <a:off x="5818775" y="4420539"/>
            <a:ext cx="360040" cy="720080"/>
          </a:xfrm>
          <a:prstGeom prst="upArrow">
            <a:avLst/>
          </a:prstGeom>
          <a:solidFill>
            <a:schemeClr val="accent4">
              <a:lumMod val="20000"/>
              <a:lumOff val="8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上矢印 18"/>
          <p:cNvSpPr/>
          <p:nvPr/>
        </p:nvSpPr>
        <p:spPr>
          <a:xfrm rot="18677945">
            <a:off x="5269186" y="4424284"/>
            <a:ext cx="360040" cy="720080"/>
          </a:xfrm>
          <a:prstGeom prst="upArrow">
            <a:avLst/>
          </a:prstGeom>
          <a:solidFill>
            <a:schemeClr val="accent4">
              <a:lumMod val="20000"/>
              <a:lumOff val="8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215117" y="4457414"/>
            <a:ext cx="877163" cy="646331"/>
          </a:xfrm>
          <a:prstGeom prst="rect">
            <a:avLst/>
          </a:prstGeom>
          <a:noFill/>
        </p:spPr>
        <p:txBody>
          <a:bodyPr wrap="none" rtlCol="0">
            <a:spAutoFit/>
          </a:bodyPr>
          <a:lstStyle/>
          <a:p>
            <a:pPr algn="ctr"/>
            <a:r>
              <a:rPr lang="ja-JP" altLang="en-US" dirty="0"/>
              <a:t>開催</a:t>
            </a:r>
            <a:r>
              <a:rPr kumimoji="1" lang="en-US" altLang="ja-JP" dirty="0" smtClean="0"/>
              <a:t/>
            </a:r>
            <a:br>
              <a:rPr kumimoji="1" lang="en-US" altLang="ja-JP" dirty="0" smtClean="0"/>
            </a:br>
            <a:r>
              <a:rPr lang="ja-JP" altLang="en-US" dirty="0"/>
              <a:t>準備金</a:t>
            </a:r>
            <a:endParaRPr kumimoji="1" lang="ja-JP" altLang="en-US" dirty="0"/>
          </a:p>
        </p:txBody>
      </p:sp>
      <p:sp>
        <p:nvSpPr>
          <p:cNvPr id="21" name="テキスト ボックス 20"/>
          <p:cNvSpPr txBox="1"/>
          <p:nvPr/>
        </p:nvSpPr>
        <p:spPr>
          <a:xfrm>
            <a:off x="4355976" y="4682707"/>
            <a:ext cx="877163" cy="369332"/>
          </a:xfrm>
          <a:prstGeom prst="rect">
            <a:avLst/>
          </a:prstGeom>
          <a:noFill/>
        </p:spPr>
        <p:txBody>
          <a:bodyPr wrap="none" rtlCol="0">
            <a:spAutoFit/>
          </a:bodyPr>
          <a:lstStyle/>
          <a:p>
            <a:pPr algn="ctr"/>
            <a:r>
              <a:rPr lang="ja-JP" altLang="en-US" dirty="0" smtClean="0"/>
              <a:t>剰余金</a:t>
            </a:r>
            <a:endParaRPr kumimoji="1" lang="ja-JP" alt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876620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solidFill>
                  <a:srgbClr val="A6A6A6"/>
                </a:solidFill>
              </a:rPr>
              <a:t>SITA</a:t>
            </a:r>
            <a:r>
              <a:rPr lang="ja-JP" altLang="en-US" dirty="0" smtClean="0">
                <a:solidFill>
                  <a:srgbClr val="A6A6A6"/>
                </a:solidFill>
              </a:rPr>
              <a:t>サブソ活動概要・展望</a:t>
            </a:r>
            <a:endParaRPr lang="en-US" altLang="ja-JP" dirty="0" smtClean="0">
              <a:solidFill>
                <a:srgbClr val="A6A6A6"/>
              </a:solidFill>
            </a:endParaRPr>
          </a:p>
          <a:p>
            <a:pPr marL="514350" indent="-514350">
              <a:buFont typeface="+mj-lt"/>
              <a:buAutoNum type="arabicPeriod"/>
            </a:pPr>
            <a:r>
              <a:rPr lang="ja-JP" altLang="en-US" dirty="0" smtClean="0">
                <a:solidFill>
                  <a:schemeClr val="bg1">
                    <a:lumMod val="65000"/>
                  </a:schemeClr>
                </a:solidFill>
              </a:rPr>
              <a:t>会計事業報告</a:t>
            </a:r>
            <a:endParaRPr lang="en-US" altLang="ja-JP" dirty="0" smtClean="0">
              <a:solidFill>
                <a:schemeClr val="bg1">
                  <a:lumMod val="65000"/>
                </a:schemeClr>
              </a:solidFill>
            </a:endParaRPr>
          </a:p>
          <a:p>
            <a:pPr marL="514350" indent="-514350" algn="l">
              <a:buFont typeface="+mj-lt"/>
              <a:buAutoNum type="arabicPeriod"/>
            </a:pPr>
            <a:r>
              <a:rPr lang="ja-JP" altLang="en-US" u="sng" dirty="0" smtClean="0"/>
              <a:t>企画事業報告　　　　　　　　　　　植松友彦</a:t>
            </a:r>
            <a:endParaRPr lang="en-US" altLang="ja-JP" u="sng" dirty="0" smtClean="0"/>
          </a:p>
          <a:p>
            <a:pPr marL="514350" indent="-514350" algn="l">
              <a:buFont typeface="+mj-lt"/>
              <a:buAutoNum type="arabicPeriod"/>
            </a:pPr>
            <a:r>
              <a:rPr lang="en-US" altLang="ja-JP" dirty="0" smtClean="0">
                <a:solidFill>
                  <a:srgbClr val="A6A6A6"/>
                </a:solidFill>
              </a:rPr>
              <a:t>SITA</a:t>
            </a:r>
            <a:r>
              <a:rPr lang="ja-JP" altLang="en-US" dirty="0" smtClean="0">
                <a:solidFill>
                  <a:srgbClr val="A6A6A6"/>
                </a:solidFill>
              </a:rPr>
              <a:t>奨励賞</a:t>
            </a:r>
            <a:endParaRPr lang="en-US" altLang="ja-JP" dirty="0" smtClean="0">
              <a:solidFill>
                <a:srgbClr val="A6A6A6"/>
              </a:solidFill>
            </a:endParaRPr>
          </a:p>
          <a:p>
            <a:pPr marL="514350" indent="-514350">
              <a:buFont typeface="+mj-lt"/>
              <a:buAutoNum type="arabicPeriod"/>
            </a:pPr>
            <a:r>
              <a:rPr lang="en-US" altLang="ja-JP" dirty="0" smtClean="0">
                <a:solidFill>
                  <a:srgbClr val="A6A6A6"/>
                </a:solidFill>
              </a:rPr>
              <a:t>Web/ML</a:t>
            </a:r>
            <a:r>
              <a:rPr lang="ja-JP" altLang="en-US" dirty="0" smtClean="0">
                <a:solidFill>
                  <a:srgbClr val="A6A6A6"/>
                </a:solidFill>
              </a:rPr>
              <a:t>事業報告</a:t>
            </a:r>
            <a:endParaRPr lang="en-US" altLang="ja-JP" dirty="0" smtClean="0">
              <a:solidFill>
                <a:srgbClr val="A6A6A6"/>
              </a:solidFill>
            </a:endParaRPr>
          </a:p>
          <a:p>
            <a:pPr marL="514350" indent="-514350" algn="l">
              <a:buFont typeface="+mj-lt"/>
              <a:buAutoNum type="arabicPeriod"/>
            </a:pPr>
            <a:r>
              <a:rPr lang="en-US" altLang="ja-JP" dirty="0" smtClean="0">
                <a:solidFill>
                  <a:srgbClr val="A6A6A6"/>
                </a:solidFill>
              </a:rPr>
              <a:t>SITA2011</a:t>
            </a:r>
            <a:r>
              <a:rPr lang="ja-JP" altLang="en-US" dirty="0" smtClean="0">
                <a:solidFill>
                  <a:srgbClr val="A6A6A6"/>
                </a:solidFill>
              </a:rPr>
              <a:t>中間報告</a:t>
            </a:r>
            <a:endParaRPr lang="en-US" altLang="ja-JP" dirty="0" smtClean="0">
              <a:solidFill>
                <a:srgbClr val="A6A6A6"/>
              </a:solidFill>
            </a:endParaRPr>
          </a:p>
          <a:p>
            <a:pPr marL="514350" indent="-514350" algn="l">
              <a:buFont typeface="+mj-lt"/>
              <a:buAutoNum type="arabicPeriod"/>
            </a:pPr>
            <a:r>
              <a:rPr lang="en-US" altLang="ja-JP" dirty="0" smtClean="0">
                <a:solidFill>
                  <a:srgbClr val="A6A6A6"/>
                </a:solidFill>
              </a:rPr>
              <a:t>ISITA2012</a:t>
            </a:r>
            <a:r>
              <a:rPr lang="ja-JP" altLang="en-US" dirty="0" smtClean="0">
                <a:solidFill>
                  <a:srgbClr val="A6A6A6"/>
                </a:solidFill>
              </a:rPr>
              <a:t>準備状況報告</a:t>
            </a:r>
            <a:endParaRPr lang="en-US" altLang="ja-JP" dirty="0" smtClean="0">
              <a:solidFill>
                <a:srgbClr val="A6A6A6"/>
              </a:solidFill>
            </a:endParaRPr>
          </a:p>
          <a:p>
            <a:pPr marL="514350" indent="-514350" algn="l">
              <a:buFont typeface="+mj-lt"/>
              <a:buAutoNum type="arabicPeriod"/>
            </a:pPr>
            <a:r>
              <a:rPr lang="en-US" altLang="ja-JP" dirty="0" smtClean="0">
                <a:solidFill>
                  <a:srgbClr val="A6A6A6"/>
                </a:solidFill>
              </a:rPr>
              <a:t>SITA2012</a:t>
            </a:r>
            <a:r>
              <a:rPr lang="ja-JP" altLang="en-US" dirty="0" smtClean="0">
                <a:solidFill>
                  <a:srgbClr val="A6A6A6"/>
                </a:solidFill>
              </a:rPr>
              <a:t>準備状況報告</a:t>
            </a:r>
            <a:endParaRPr lang="en-US" altLang="ja-JP" dirty="0" smtClean="0">
              <a:solidFill>
                <a:srgbClr val="A6A6A6"/>
              </a:solidFill>
            </a:endParaRPr>
          </a:p>
          <a:p>
            <a:pPr marL="514350" indent="-514350" algn="l">
              <a:buFont typeface="+mj-lt"/>
              <a:buAutoNum type="arabicPeriod"/>
            </a:pPr>
            <a:r>
              <a:rPr lang="ja-JP" altLang="en-US" dirty="0" smtClean="0">
                <a:solidFill>
                  <a:srgbClr val="A6A6A6"/>
                </a:solidFill>
              </a:rPr>
              <a:t>その他</a:t>
            </a:r>
            <a:endParaRPr lang="ja-JP" altLang="en-US" dirty="0">
              <a:solidFill>
                <a:srgbClr val="A6A6A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715962"/>
          </a:xfrm>
        </p:spPr>
        <p:txBody>
          <a:bodyPr/>
          <a:lstStyle/>
          <a:p>
            <a:r>
              <a:rPr lang="ja-JP" altLang="en-US" dirty="0" smtClean="0"/>
              <a:t>企画事業報告（平成２３年度）</a:t>
            </a:r>
            <a:endParaRPr lang="ja-JP" altLang="en-US" dirty="0"/>
          </a:p>
        </p:txBody>
      </p:sp>
      <p:sp>
        <p:nvSpPr>
          <p:cNvPr id="3" name="コンテンツ プレースホルダ 2"/>
          <p:cNvSpPr>
            <a:spLocks noGrp="1"/>
          </p:cNvSpPr>
          <p:nvPr>
            <p:ph sz="quarter" idx="1"/>
          </p:nvPr>
        </p:nvSpPr>
        <p:spPr>
          <a:xfrm>
            <a:off x="457200" y="1219200"/>
            <a:ext cx="7467600" cy="4873752"/>
          </a:xfrm>
        </p:spPr>
        <p:txBody>
          <a:bodyPr>
            <a:normAutofit/>
          </a:bodyPr>
          <a:lstStyle/>
          <a:p>
            <a:r>
              <a:rPr lang="ja-JP" altLang="en-US" dirty="0" smtClean="0"/>
              <a:t>総合大会企画（</a:t>
            </a:r>
            <a:r>
              <a:rPr lang="en-US" altLang="ja-JP" dirty="0" smtClean="0"/>
              <a:t>IT</a:t>
            </a:r>
            <a:r>
              <a:rPr lang="ja-JP" altLang="en-US" dirty="0" smtClean="0"/>
              <a:t>研専と共催）</a:t>
            </a:r>
            <a:endParaRPr lang="en-US" altLang="ja-JP" dirty="0" smtClean="0"/>
          </a:p>
          <a:p>
            <a:pPr>
              <a:buNone/>
            </a:pPr>
            <a:r>
              <a:rPr lang="ja-JP" altLang="ja-JP" dirty="0" smtClean="0"/>
              <a:t>　</a:t>
            </a:r>
            <a:r>
              <a:rPr lang="ja-JP" altLang="en-US" dirty="0" smtClean="0"/>
              <a:t>特別企画「情報理論の現在・未来とその広がり」</a:t>
            </a:r>
            <a:endParaRPr lang="en-US" altLang="ja-JP" dirty="0" smtClean="0"/>
          </a:p>
          <a:p>
            <a:pPr>
              <a:buNone/>
            </a:pPr>
            <a:r>
              <a:rPr lang="ja-JP" altLang="ja-JP" dirty="0" smtClean="0"/>
              <a:t>　</a:t>
            </a:r>
            <a:r>
              <a:rPr lang="ja-JP" altLang="en-US" dirty="0" smtClean="0"/>
              <a:t>東日本大震災の為、実施されず</a:t>
            </a:r>
            <a:endParaRPr lang="en-US" altLang="ja-JP" dirty="0" smtClean="0"/>
          </a:p>
          <a:p>
            <a:r>
              <a:rPr lang="ja-JP" altLang="en-US" dirty="0" smtClean="0"/>
              <a:t>ソサイエティ大会企画（</a:t>
            </a:r>
            <a:r>
              <a:rPr lang="en-US" altLang="ja-JP" dirty="0" smtClean="0"/>
              <a:t>IT</a:t>
            </a:r>
            <a:r>
              <a:rPr lang="ja-JP" altLang="en-US" dirty="0" smtClean="0"/>
              <a:t>研専と共催）</a:t>
            </a:r>
            <a:endParaRPr lang="en-US" altLang="ja-JP" dirty="0" smtClean="0"/>
          </a:p>
          <a:p>
            <a:pPr>
              <a:buNone/>
            </a:pPr>
            <a:r>
              <a:rPr lang="ja-JP" altLang="ja-JP" dirty="0" smtClean="0"/>
              <a:t>　</a:t>
            </a:r>
            <a:r>
              <a:rPr lang="ja-JP" altLang="en-US" dirty="0" smtClean="0"/>
              <a:t>チュートリアルセッション「通信路符号化の最近の進歩」</a:t>
            </a:r>
            <a:endParaRPr lang="en-US" altLang="ja-JP" dirty="0" smtClean="0"/>
          </a:p>
          <a:p>
            <a:pPr>
              <a:buNone/>
            </a:pPr>
            <a:r>
              <a:rPr lang="ja-JP" altLang="ja-JP" dirty="0" smtClean="0"/>
              <a:t>　</a:t>
            </a:r>
            <a:r>
              <a:rPr lang="ja-JP" altLang="en-US" dirty="0" smtClean="0"/>
              <a:t>２０１１年９月１５日、北海道大学にて開催</a:t>
            </a:r>
            <a:endParaRPr lang="en-US" altLang="ja-JP" dirty="0" smtClean="0"/>
          </a:p>
          <a:p>
            <a:pPr lvl="1"/>
            <a:r>
              <a:rPr lang="ja-JP" altLang="en-US" dirty="0" smtClean="0"/>
              <a:t>復号・復調問題への凸最適化アプローチ　和田山　正（名工大）</a:t>
            </a:r>
            <a:endParaRPr lang="en-US" altLang="ja-JP" dirty="0" smtClean="0"/>
          </a:p>
          <a:p>
            <a:pPr lvl="1"/>
            <a:r>
              <a:rPr lang="ja-JP" altLang="en-US" dirty="0" smtClean="0"/>
              <a:t>疎行列符号化とその実現方法について　三宅茂樹（</a:t>
            </a:r>
            <a:r>
              <a:rPr lang="en-US" altLang="ja-JP" dirty="0" smtClean="0"/>
              <a:t>NTT</a:t>
            </a:r>
            <a:r>
              <a:rPr lang="ja-JP" altLang="en-US" dirty="0" smtClean="0"/>
              <a:t>）</a:t>
            </a:r>
            <a:endParaRPr lang="en-US" altLang="ja-JP" dirty="0" smtClean="0"/>
          </a:p>
          <a:p>
            <a:pPr lvl="1"/>
            <a:r>
              <a:rPr lang="ja-JP" altLang="en-US" dirty="0" smtClean="0"/>
              <a:t>相互情報量からみるポーラ符号の紹介　岩田賢一・鈴木佑輔（福井大）</a:t>
            </a:r>
            <a:endParaRPr lang="en-US" altLang="ja-JP" dirty="0" smtClean="0"/>
          </a:p>
          <a:p>
            <a:pPr lvl="1"/>
            <a:r>
              <a:rPr lang="ja-JP" altLang="en-US" dirty="0" smtClean="0"/>
              <a:t>不揮発性メモリと制約符号　鎌部　浩（岐阜大）</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457200" y="838200"/>
            <a:ext cx="7467600" cy="4495800"/>
          </a:xfrm>
        </p:spPr>
        <p:txBody>
          <a:bodyPr>
            <a:noAutofit/>
          </a:bodyPr>
          <a:lstStyle/>
          <a:p>
            <a:r>
              <a:rPr lang="ja-JP" altLang="en-US" dirty="0" smtClean="0"/>
              <a:t>若手研究者の為の講演会（</a:t>
            </a:r>
            <a:r>
              <a:rPr lang="en-US" altLang="ja-JP" dirty="0" smtClean="0"/>
              <a:t>IT</a:t>
            </a:r>
            <a:r>
              <a:rPr lang="ja-JP" altLang="en-US" dirty="0" smtClean="0"/>
              <a:t>研専、</a:t>
            </a:r>
            <a:r>
              <a:rPr lang="en-US" altLang="ja-JP" dirty="0" smtClean="0"/>
              <a:t>IEEE</a:t>
            </a:r>
            <a:r>
              <a:rPr lang="ja-JP" altLang="en-US" dirty="0" smtClean="0"/>
              <a:t>と共催）</a:t>
            </a:r>
            <a:endParaRPr lang="en-US" altLang="ja-JP" dirty="0" smtClean="0"/>
          </a:p>
          <a:p>
            <a:pPr>
              <a:buNone/>
            </a:pPr>
            <a:r>
              <a:rPr lang="ja-JP" altLang="ja-JP" dirty="0" smtClean="0"/>
              <a:t>　</a:t>
            </a:r>
            <a:r>
              <a:rPr lang="ja-JP" altLang="en-US" dirty="0" smtClean="0"/>
              <a:t>　２０１１年１１月２９日、ホテル森の風鶯宿にて開催</a:t>
            </a:r>
            <a:endParaRPr lang="en-US" altLang="ja-JP" dirty="0" smtClean="0"/>
          </a:p>
          <a:p>
            <a:pPr lvl="1"/>
            <a:r>
              <a:rPr lang="ja-JP" altLang="en-US" sz="2000" dirty="0" smtClean="0"/>
              <a:t>情報理論的セキュリティ技術の実用的価値　松本　勉（横国大）</a:t>
            </a:r>
            <a:endParaRPr lang="en-US" altLang="ja-JP" sz="2000" dirty="0" smtClean="0"/>
          </a:p>
          <a:p>
            <a:pPr lvl="1"/>
            <a:r>
              <a:rPr lang="ja-JP" altLang="en-US" sz="2000" dirty="0" smtClean="0"/>
              <a:t>情報理論に支えられる移動通信　安達文幸（東北大）</a:t>
            </a:r>
            <a:endParaRPr lang="en-US" altLang="ja-JP" sz="2000" dirty="0" smtClean="0"/>
          </a:p>
          <a:p>
            <a:pPr lvl="1"/>
            <a:r>
              <a:rPr lang="ja-JP" altLang="en-US" sz="2000" dirty="0" smtClean="0"/>
              <a:t>情報スペクトルによる二次オーダーの情報理論　林　正人（東北大）</a:t>
            </a:r>
            <a:endParaRPr lang="en-US" altLang="ja-JP" sz="2000" dirty="0" smtClean="0"/>
          </a:p>
          <a:p>
            <a:pPr lvl="1"/>
            <a:r>
              <a:rPr lang="en-US" altLang="ja-JP" sz="2000" dirty="0" smtClean="0"/>
              <a:t>[</a:t>
            </a:r>
            <a:r>
              <a:rPr lang="ja-JP" altLang="en-US" sz="2000" dirty="0" smtClean="0"/>
              <a:t>パネル討論</a:t>
            </a:r>
            <a:r>
              <a:rPr lang="en-US" altLang="ja-JP" sz="2000" dirty="0" smtClean="0"/>
              <a:t>]</a:t>
            </a:r>
            <a:r>
              <a:rPr lang="ja-JP" altLang="en-US" sz="2000" dirty="0" smtClean="0"/>
              <a:t>　さらなる情報理論の発展に向けて　</a:t>
            </a:r>
            <a:endParaRPr lang="en-US" altLang="ja-JP" sz="2000" dirty="0" smtClean="0"/>
          </a:p>
          <a:p>
            <a:pPr lvl="1">
              <a:buNone/>
            </a:pPr>
            <a:r>
              <a:rPr lang="ja-JP" altLang="ja-JP" sz="2000" dirty="0" smtClean="0"/>
              <a:t>　</a:t>
            </a:r>
            <a:r>
              <a:rPr lang="ja-JP" altLang="en-US" sz="2000" dirty="0" smtClean="0"/>
              <a:t>　パネリスト：小林欣吾（</a:t>
            </a:r>
            <a:r>
              <a:rPr lang="en-US" altLang="ja-JP" sz="2000" dirty="0" smtClean="0"/>
              <a:t>NICT</a:t>
            </a:r>
            <a:r>
              <a:rPr lang="ja-JP" altLang="en-US" sz="2000" dirty="0" smtClean="0"/>
              <a:t>）、三宅茂樹（</a:t>
            </a:r>
            <a:r>
              <a:rPr lang="en-US" altLang="ja-JP" sz="2000" dirty="0" smtClean="0"/>
              <a:t>NTT</a:t>
            </a:r>
            <a:r>
              <a:rPr lang="ja-JP" altLang="en-US" sz="2000" dirty="0" smtClean="0"/>
              <a:t>）、</a:t>
            </a:r>
            <a:endParaRPr lang="en-US" altLang="ja-JP" sz="2000" dirty="0" smtClean="0"/>
          </a:p>
          <a:p>
            <a:pPr lvl="1">
              <a:buNone/>
            </a:pPr>
            <a:r>
              <a:rPr lang="ja-JP" altLang="ja-JP" sz="2000" dirty="0" smtClean="0"/>
              <a:t>　</a:t>
            </a:r>
            <a:r>
              <a:rPr lang="ja-JP" altLang="en-US" sz="2000" dirty="0" smtClean="0"/>
              <a:t>　和田山正（名工大）、鎌部　浩（岐阜大）</a:t>
            </a:r>
            <a:endParaRPr lang="en-US" altLang="ja-JP" sz="2000" dirty="0" smtClean="0"/>
          </a:p>
          <a:p>
            <a:pPr lvl="1">
              <a:buNone/>
            </a:pPr>
            <a:r>
              <a:rPr lang="ja-JP" altLang="en-US" sz="2000" dirty="0" smtClean="0"/>
              <a:t>　　司会：井坂元彦（関西学院大）、古賀弘樹（筑波大）、</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457200" y="1371600"/>
            <a:ext cx="7467600" cy="5334000"/>
          </a:xfrm>
        </p:spPr>
        <p:txBody>
          <a:bodyPr>
            <a:normAutofit/>
          </a:bodyPr>
          <a:lstStyle/>
          <a:p>
            <a:r>
              <a:rPr lang="ja-JP" altLang="en-US" dirty="0" smtClean="0"/>
              <a:t>総合大会企画（</a:t>
            </a:r>
            <a:r>
              <a:rPr lang="en-US" altLang="ja-JP" dirty="0" smtClean="0"/>
              <a:t>IT</a:t>
            </a:r>
            <a:r>
              <a:rPr lang="ja-JP" altLang="en-US" dirty="0" smtClean="0"/>
              <a:t>研専と共催）</a:t>
            </a:r>
            <a:endParaRPr lang="en-US" altLang="ja-JP" dirty="0" smtClean="0"/>
          </a:p>
          <a:p>
            <a:pPr>
              <a:buNone/>
            </a:pPr>
            <a:r>
              <a:rPr lang="ja-JP" altLang="ja-JP" dirty="0" smtClean="0"/>
              <a:t>　</a:t>
            </a:r>
            <a:r>
              <a:rPr lang="ja-JP" altLang="en-US" dirty="0" smtClean="0"/>
              <a:t>　公募シンポジウム「ネットワーク符号化と秘密分散法」</a:t>
            </a:r>
            <a:endParaRPr lang="en-US" altLang="ja-JP" dirty="0" smtClean="0"/>
          </a:p>
          <a:p>
            <a:pPr>
              <a:buNone/>
            </a:pPr>
            <a:endParaRPr lang="en-US" altLang="ja-JP" dirty="0" smtClean="0"/>
          </a:p>
          <a:p>
            <a:pPr>
              <a:buNone/>
            </a:pPr>
            <a:r>
              <a:rPr lang="ja-JP" altLang="en-US" dirty="0" smtClean="0">
                <a:latin typeface="ＭＳ Ｐ明朝"/>
                <a:ea typeface="ＭＳ Ｐ明朝"/>
                <a:cs typeface="ＭＳ Ｐ明朝"/>
              </a:rPr>
              <a:t>　</a:t>
            </a:r>
            <a:r>
              <a:rPr lang="en-US" altLang="ja-JP" sz="2000" dirty="0" err="1" smtClean="0">
                <a:latin typeface="ＭＳ Ｐ明朝"/>
                <a:ea typeface="ＭＳ Ｐ明朝"/>
                <a:cs typeface="ＭＳ Ｐ明朝"/>
              </a:rPr>
              <a:t>【</a:t>
            </a:r>
            <a:r>
              <a:rPr lang="ja-JP" altLang="en-US" sz="2000" dirty="0" smtClean="0">
                <a:latin typeface="ＭＳ Ｐ明朝"/>
                <a:ea typeface="ＭＳ Ｐ明朝"/>
                <a:cs typeface="ＭＳ Ｐ明朝"/>
              </a:rPr>
              <a:t>シンポジウムのねらい</a:t>
            </a:r>
            <a:r>
              <a:rPr lang="en-US" altLang="ja-JP" sz="2000" dirty="0" err="1" smtClean="0">
                <a:latin typeface="ＭＳ Ｐ明朝"/>
                <a:ea typeface="ＭＳ Ｐ明朝"/>
                <a:cs typeface="ＭＳ Ｐ明朝"/>
              </a:rPr>
              <a:t>】</a:t>
            </a:r>
            <a:endParaRPr lang="en-US" altLang="ja-JP" sz="2000" dirty="0" smtClean="0">
              <a:latin typeface="ＭＳ Ｐ明朝"/>
              <a:ea typeface="ＭＳ Ｐ明朝"/>
              <a:cs typeface="ＭＳ Ｐ明朝"/>
            </a:endParaRPr>
          </a:p>
          <a:p>
            <a:pPr>
              <a:buNone/>
            </a:pPr>
            <a:r>
              <a:rPr lang="ja-JP" altLang="ja-JP" sz="2000" dirty="0" smtClean="0">
                <a:latin typeface="ＭＳ Ｐ明朝"/>
                <a:ea typeface="ＭＳ Ｐ明朝"/>
                <a:cs typeface="ＭＳ Ｐ明朝"/>
              </a:rPr>
              <a:t>　</a:t>
            </a:r>
            <a:r>
              <a:rPr lang="ja-JP" altLang="en-US" sz="2000" dirty="0" smtClean="0">
                <a:latin typeface="ＭＳ Ｐ明朝"/>
                <a:ea typeface="ＭＳ Ｐ明朝"/>
                <a:cs typeface="ＭＳ Ｐ明朝"/>
              </a:rPr>
              <a:t>　</a:t>
            </a:r>
            <a:r>
              <a:rPr sz="2000" dirty="0" smtClean="0">
                <a:latin typeface="ＭＳ Ｐ明朝"/>
                <a:ea typeface="ＭＳ Ｐ明朝"/>
                <a:cs typeface="ＭＳ Ｐ明朝"/>
              </a:rPr>
              <a:t>ネットワークの安全性を考慮した場合</a:t>
            </a:r>
            <a:r>
              <a:rPr lang="ja-JP" altLang="en-US" sz="2000" dirty="0" smtClean="0">
                <a:latin typeface="ＭＳ Ｐ明朝"/>
                <a:ea typeface="ＭＳ Ｐ明朝"/>
                <a:cs typeface="ＭＳ Ｐ明朝"/>
              </a:rPr>
              <a:t>、</a:t>
            </a:r>
            <a:r>
              <a:rPr sz="2000" dirty="0" smtClean="0">
                <a:latin typeface="ＭＳ Ｐ明朝"/>
                <a:ea typeface="ＭＳ Ｐ明朝"/>
                <a:cs typeface="ＭＳ Ｐ明朝"/>
              </a:rPr>
              <a:t>ネットワーク符号化は秘密分散法と 深く関係</a:t>
            </a:r>
            <a:r>
              <a:rPr lang="ja-JP" altLang="en-US" sz="2000" dirty="0" smtClean="0">
                <a:latin typeface="ＭＳ Ｐ明朝"/>
                <a:ea typeface="ＭＳ Ｐ明朝"/>
                <a:cs typeface="ＭＳ Ｐ明朝"/>
              </a:rPr>
              <a:t>してい</a:t>
            </a:r>
            <a:r>
              <a:rPr sz="2000" dirty="0" smtClean="0">
                <a:latin typeface="ＭＳ Ｐ明朝"/>
                <a:ea typeface="ＭＳ Ｐ明朝"/>
                <a:cs typeface="ＭＳ Ｐ明朝"/>
              </a:rPr>
              <a:t>ます</a:t>
            </a:r>
            <a:r>
              <a:rPr lang="ja-JP" altLang="en-US" sz="2000" dirty="0" smtClean="0">
                <a:latin typeface="ＭＳ Ｐ明朝"/>
                <a:ea typeface="ＭＳ Ｐ明朝"/>
                <a:cs typeface="ＭＳ Ｐ明朝"/>
              </a:rPr>
              <a:t>。</a:t>
            </a:r>
            <a:r>
              <a:rPr sz="2000" dirty="0" smtClean="0">
                <a:latin typeface="ＭＳ Ｐ明朝"/>
                <a:ea typeface="ＭＳ Ｐ明朝"/>
                <a:cs typeface="ＭＳ Ｐ明朝"/>
              </a:rPr>
              <a:t>最近になって，分散ストレージシステムと秘密分散法の関わりも注目を集め始めています</a:t>
            </a:r>
            <a:r>
              <a:rPr lang="ja-JP" altLang="en-US" sz="2000" dirty="0" smtClean="0">
                <a:latin typeface="ＭＳ Ｐ明朝"/>
                <a:ea typeface="ＭＳ Ｐ明朝"/>
                <a:cs typeface="ＭＳ Ｐ明朝"/>
              </a:rPr>
              <a:t>。そこで、</a:t>
            </a:r>
            <a:r>
              <a:rPr sz="2000" dirty="0" smtClean="0">
                <a:latin typeface="ＭＳ Ｐ明朝"/>
                <a:ea typeface="ＭＳ Ｐ明朝"/>
                <a:cs typeface="ＭＳ Ｐ明朝"/>
              </a:rPr>
              <a:t>２つの異なる分野の研究交流を</a:t>
            </a:r>
            <a:r>
              <a:rPr lang="ja-JP" altLang="en-US" sz="2000" dirty="0" smtClean="0">
                <a:latin typeface="ＭＳ Ｐ明朝"/>
                <a:ea typeface="ＭＳ Ｐ明朝"/>
                <a:cs typeface="ＭＳ Ｐ明朝"/>
              </a:rPr>
              <a:t>目</a:t>
            </a:r>
            <a:r>
              <a:rPr sz="2000" dirty="0" smtClean="0">
                <a:latin typeface="ＭＳ Ｐ明朝"/>
                <a:ea typeface="ＭＳ Ｐ明朝"/>
                <a:cs typeface="ＭＳ Ｐ明朝"/>
              </a:rPr>
              <a:t>的として</a:t>
            </a:r>
            <a:r>
              <a:rPr lang="ja-JP" altLang="en-US" sz="2000" dirty="0" smtClean="0">
                <a:latin typeface="ＭＳ Ｐ明朝"/>
                <a:ea typeface="ＭＳ Ｐ明朝"/>
                <a:cs typeface="ＭＳ Ｐ明朝"/>
              </a:rPr>
              <a:t>本シンポジウムを企画しました。</a:t>
            </a:r>
            <a:endParaRPr lang="en-US" sz="2000" dirty="0" smtClean="0">
              <a:latin typeface="ＭＳ Ｐ明朝"/>
              <a:ea typeface="ＭＳ Ｐ明朝"/>
              <a:cs typeface="ＭＳ Ｐ明朝"/>
            </a:endParaRPr>
          </a:p>
          <a:p>
            <a:pPr>
              <a:buNone/>
            </a:pPr>
            <a:r>
              <a:rPr lang="ja-JP" altLang="en-US" sz="2000" dirty="0" smtClean="0">
                <a:latin typeface="ＭＳ Ｐ明朝"/>
                <a:ea typeface="ＭＳ Ｐ明朝"/>
                <a:cs typeface="ＭＳ Ｐ明朝"/>
              </a:rPr>
              <a:t>　　</a:t>
            </a:r>
            <a:r>
              <a:rPr sz="2000" dirty="0" smtClean="0">
                <a:latin typeface="ＭＳ Ｐ明朝"/>
                <a:ea typeface="ＭＳ Ｐ明朝"/>
                <a:cs typeface="ＭＳ Ｐ明朝"/>
              </a:rPr>
              <a:t>秘密分散法</a:t>
            </a:r>
            <a:r>
              <a:rPr lang="ja-JP" altLang="en-US" sz="2000" dirty="0" smtClean="0">
                <a:latin typeface="ＭＳ Ｐ明朝"/>
                <a:ea typeface="ＭＳ Ｐ明朝"/>
                <a:cs typeface="ＭＳ Ｐ明朝"/>
              </a:rPr>
              <a:t>、</a:t>
            </a:r>
            <a:r>
              <a:rPr sz="2000" dirty="0" smtClean="0">
                <a:latin typeface="ＭＳ Ｐ明朝"/>
                <a:ea typeface="ＭＳ Ｐ明朝"/>
                <a:cs typeface="ＭＳ Ｐ明朝"/>
              </a:rPr>
              <a:t>および</a:t>
            </a:r>
            <a:r>
              <a:rPr lang="ja-JP" altLang="en-US" sz="2000" dirty="0" smtClean="0">
                <a:latin typeface="ＭＳ Ｐ明朝"/>
                <a:ea typeface="ＭＳ Ｐ明朝"/>
                <a:cs typeface="ＭＳ Ｐ明朝"/>
              </a:rPr>
              <a:t>、</a:t>
            </a:r>
            <a:r>
              <a:rPr sz="2000" dirty="0" smtClean="0">
                <a:latin typeface="ＭＳ Ｐ明朝"/>
                <a:ea typeface="ＭＳ Ｐ明朝"/>
                <a:cs typeface="ＭＳ Ｐ明朝"/>
              </a:rPr>
              <a:t>ネットワーク符号化に関する論文を広く募集いたします</a:t>
            </a:r>
            <a:r>
              <a:rPr lang="ja-JP" altLang="en-US" sz="2000" dirty="0" smtClean="0">
                <a:latin typeface="ＭＳ Ｐ明朝"/>
                <a:ea typeface="ＭＳ Ｐ明朝"/>
                <a:cs typeface="ＭＳ Ｐ明朝"/>
              </a:rPr>
              <a:t>。</a:t>
            </a:r>
            <a:r>
              <a:rPr sz="2000" dirty="0" smtClean="0">
                <a:latin typeface="ＭＳ Ｐ明朝"/>
                <a:ea typeface="ＭＳ Ｐ明朝"/>
                <a:cs typeface="ＭＳ Ｐ明朝"/>
              </a:rPr>
              <a:t> </a:t>
            </a:r>
            <a:endParaRPr lang="en-US" sz="2000" dirty="0" smtClean="0">
              <a:latin typeface="ＭＳ Ｐ明朝"/>
              <a:ea typeface="ＭＳ Ｐ明朝"/>
              <a:cs typeface="ＭＳ Ｐ明朝"/>
            </a:endParaRPr>
          </a:p>
          <a:p>
            <a:pPr>
              <a:buNone/>
            </a:pPr>
            <a:r>
              <a:rPr lang="ja-JP" altLang="en-US" sz="2000" dirty="0" smtClean="0">
                <a:latin typeface="ＭＳ Ｐ明朝"/>
                <a:ea typeface="ＭＳ Ｐ明朝"/>
                <a:cs typeface="ＭＳ Ｐ明朝"/>
              </a:rPr>
              <a:t>　　</a:t>
            </a:r>
            <a:r>
              <a:rPr sz="2000" dirty="0" smtClean="0">
                <a:latin typeface="ＭＳ Ｐ明朝"/>
                <a:ea typeface="ＭＳ Ｐ明朝"/>
                <a:cs typeface="ＭＳ Ｐ明朝"/>
              </a:rPr>
              <a:t>また</a:t>
            </a:r>
            <a:r>
              <a:rPr lang="ja-JP" altLang="en-US" sz="2000" dirty="0" smtClean="0">
                <a:latin typeface="ＭＳ Ｐ明朝"/>
                <a:ea typeface="ＭＳ Ｐ明朝"/>
                <a:cs typeface="ＭＳ Ｐ明朝"/>
              </a:rPr>
              <a:t>、</a:t>
            </a:r>
            <a:r>
              <a:rPr sz="2000" dirty="0" smtClean="0">
                <a:latin typeface="ＭＳ Ｐ明朝"/>
                <a:ea typeface="ＭＳ Ｐ明朝"/>
                <a:cs typeface="ＭＳ Ｐ明朝"/>
              </a:rPr>
              <a:t>栗原正純先生（電通大）による</a:t>
            </a:r>
            <a:r>
              <a:rPr lang="ja-JP" altLang="en-US" sz="2000" dirty="0" smtClean="0">
                <a:latin typeface="ＭＳ Ｐ明朝"/>
                <a:ea typeface="ＭＳ Ｐ明朝"/>
                <a:cs typeface="ＭＳ Ｐ明朝"/>
              </a:rPr>
              <a:t>、</a:t>
            </a:r>
            <a:r>
              <a:rPr sz="2000" dirty="0" smtClean="0">
                <a:latin typeface="ＭＳ Ｐ明朝"/>
                <a:ea typeface="ＭＳ Ｐ明朝"/>
                <a:cs typeface="ＭＳ Ｐ明朝"/>
              </a:rPr>
              <a:t>分散ストレージ システムと秘密分散法の関わりに関する招待講演</a:t>
            </a:r>
            <a:r>
              <a:rPr lang="ja-JP" altLang="en-US" sz="2000" dirty="0" smtClean="0">
                <a:latin typeface="ＭＳ Ｐ明朝"/>
                <a:ea typeface="ＭＳ Ｐ明朝"/>
                <a:cs typeface="ＭＳ Ｐ明朝"/>
              </a:rPr>
              <a:t>を</a:t>
            </a:r>
            <a:r>
              <a:rPr sz="2000" dirty="0" smtClean="0">
                <a:latin typeface="ＭＳ Ｐ明朝"/>
                <a:ea typeface="ＭＳ Ｐ明朝"/>
                <a:cs typeface="ＭＳ Ｐ明朝"/>
              </a:rPr>
              <a:t>予定</a:t>
            </a:r>
            <a:r>
              <a:rPr lang="ja-JP" altLang="en-US" sz="2000" dirty="0" smtClean="0">
                <a:latin typeface="ＭＳ Ｐ明朝"/>
                <a:ea typeface="ＭＳ Ｐ明朝"/>
                <a:cs typeface="ＭＳ Ｐ明朝"/>
              </a:rPr>
              <a:t>しています。</a:t>
            </a:r>
            <a:endParaRPr lang="en-US" altLang="ja-JP" dirty="0" smtClean="0">
              <a:latin typeface="ＭＳ Ｐ明朝"/>
              <a:ea typeface="ＭＳ Ｐ明朝"/>
              <a:cs typeface="ＭＳ Ｐ明朝"/>
            </a:endParaRPr>
          </a:p>
        </p:txBody>
      </p:sp>
      <p:sp>
        <p:nvSpPr>
          <p:cNvPr id="5" name="タイトル 1"/>
          <p:cNvSpPr>
            <a:spLocks noGrp="1"/>
          </p:cNvSpPr>
          <p:nvPr>
            <p:ph type="title"/>
          </p:nvPr>
        </p:nvSpPr>
        <p:spPr>
          <a:xfrm>
            <a:off x="457200" y="381000"/>
            <a:ext cx="7467600" cy="715962"/>
          </a:xfrm>
        </p:spPr>
        <p:txBody>
          <a:bodyPr/>
          <a:lstStyle/>
          <a:p>
            <a:r>
              <a:rPr lang="ja-JP" altLang="en-US" dirty="0" smtClean="0"/>
              <a:t>今後の予定（平成２３年度）</a:t>
            </a:r>
            <a:endParaRPr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サブソ活動概要・展望</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会計事業報告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企画事業報告</a:t>
            </a:r>
            <a:endParaRPr lang="en-US" altLang="ja-JP" dirty="0" smtClean="0">
              <a:solidFill>
                <a:schemeClr val="bg1">
                  <a:lumMod val="65000"/>
                </a:schemeClr>
              </a:solidFill>
            </a:endParaRPr>
          </a:p>
          <a:p>
            <a:pPr marL="514350" indent="-514350">
              <a:buFont typeface="+mj-lt"/>
              <a:buAutoNum type="arabicPeriod"/>
            </a:pPr>
            <a:r>
              <a:rPr lang="en-US" altLang="ja-JP" u="sng" dirty="0" smtClean="0">
                <a:solidFill>
                  <a:srgbClr val="000000"/>
                </a:solidFill>
              </a:rPr>
              <a:t>SITA</a:t>
            </a:r>
            <a:r>
              <a:rPr lang="ja-JP" altLang="en-US" u="sng" dirty="0" smtClean="0">
                <a:solidFill>
                  <a:srgbClr val="000000"/>
                </a:solidFill>
              </a:rPr>
              <a:t>奨励賞　　　　　　　　　　　　　</a:t>
            </a:r>
            <a:r>
              <a:rPr lang="ja-JP" altLang="en-US" u="sng" dirty="0" smtClean="0"/>
              <a:t>森田啓義</a:t>
            </a:r>
            <a:endParaRPr lang="en-US" altLang="ja-JP" u="sng" dirty="0" smtClean="0">
              <a:solidFill>
                <a:srgbClr val="000000"/>
              </a:solidFill>
            </a:endParaRPr>
          </a:p>
          <a:p>
            <a:pPr marL="514350" indent="-514350">
              <a:buFont typeface="+mj-lt"/>
              <a:buAutoNum type="arabicPeriod"/>
            </a:pPr>
            <a:r>
              <a:rPr lang="en-US" altLang="ja-JP" dirty="0" smtClean="0">
                <a:solidFill>
                  <a:schemeClr val="bg1">
                    <a:lumMod val="65000"/>
                  </a:schemeClr>
                </a:solidFill>
              </a:rPr>
              <a:t>Web/ML</a:t>
            </a:r>
            <a:r>
              <a:rPr lang="ja-JP" altLang="en-US" dirty="0" smtClean="0">
                <a:solidFill>
                  <a:schemeClr val="bg1">
                    <a:lumMod val="65000"/>
                  </a:schemeClr>
                </a:solidFill>
              </a:rPr>
              <a:t>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SITA2011</a:t>
            </a:r>
            <a:r>
              <a:rPr lang="ja-JP" altLang="en-US" dirty="0" smtClean="0">
                <a:solidFill>
                  <a:schemeClr val="bg1">
                    <a:lumMod val="65000"/>
                  </a:schemeClr>
                </a:solidFill>
              </a:rPr>
              <a:t>中間報告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ISITA2012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その他</a:t>
            </a:r>
            <a:endParaRPr lang="ja-JP" alt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solidFill>
                  <a:schemeClr val="tx1"/>
                </a:solidFill>
                <a:ea typeface="ＭＳ Ｐゴシック" charset="-128"/>
                <a:cs typeface="ＭＳ Ｐゴシック" charset="-128"/>
              </a:rPr>
              <a:t>SITA</a:t>
            </a:r>
            <a:r>
              <a:rPr lang="ja-JP" altLang="en-US" dirty="0" smtClean="0">
                <a:solidFill>
                  <a:schemeClr val="tx1"/>
                </a:solidFill>
                <a:ea typeface="ＭＳ Ｐゴシック" charset="-128"/>
                <a:cs typeface="ＭＳ Ｐゴシック" charset="-128"/>
              </a:rPr>
              <a:t>奨励賞について</a:t>
            </a:r>
            <a:endParaRPr lang="ja-JP" altLang="en-US" dirty="0">
              <a:solidFill>
                <a:schemeClr val="tx1"/>
              </a:solidFill>
              <a:ea typeface="ＭＳ Ｐゴシック" charset="-128"/>
              <a:cs typeface="ＭＳ Ｐゴシック" charset="-128"/>
            </a:endParaRPr>
          </a:p>
        </p:txBody>
      </p:sp>
      <p:sp>
        <p:nvSpPr>
          <p:cNvPr id="3" name="コンテンツ プレースホルダ 2"/>
          <p:cNvSpPr>
            <a:spLocks noGrp="1"/>
          </p:cNvSpPr>
          <p:nvPr>
            <p:ph sz="quarter" idx="1"/>
          </p:nvPr>
        </p:nvSpPr>
        <p:spPr>
          <a:xfrm>
            <a:off x="762000" y="1600200"/>
            <a:ext cx="7162800" cy="4873752"/>
          </a:xfrm>
        </p:spPr>
        <p:txBody>
          <a:bodyPr>
            <a:normAutofit/>
          </a:bodyPr>
          <a:lstStyle/>
          <a:p>
            <a:r>
              <a:rPr lang="en-US" altLang="ja-JP" dirty="0" smtClean="0">
                <a:ea typeface="ＭＳ Ｐゴシック" charset="-128"/>
                <a:cs typeface="ＭＳ Ｐゴシック" charset="-128"/>
              </a:rPr>
              <a:t>SITA</a:t>
            </a:r>
            <a:r>
              <a:rPr lang="ja-JP" altLang="en-US" dirty="0" smtClean="0">
                <a:ea typeface="ＭＳ Ｐゴシック" charset="-128"/>
                <a:cs typeface="ＭＳ Ｐゴシック" charset="-128"/>
              </a:rPr>
              <a:t>学会から</a:t>
            </a:r>
            <a:r>
              <a:rPr lang="en-US" altLang="ja-JP" dirty="0" smtClean="0">
                <a:ea typeface="ＭＳ Ｐゴシック" charset="-128"/>
                <a:cs typeface="ＭＳ Ｐゴシック" charset="-128"/>
              </a:rPr>
              <a:t>SITA</a:t>
            </a:r>
            <a:r>
              <a:rPr lang="ja-JP" altLang="en-US" dirty="0" smtClean="0">
                <a:ea typeface="ＭＳ Ｐゴシック" charset="-128"/>
                <a:cs typeface="ＭＳ Ｐゴシック" charset="-128"/>
              </a:rPr>
              <a:t>サブソへの移行にともない， 情報理論とその応用シンポジウム奨励賞 </a:t>
            </a:r>
            <a:r>
              <a:rPr lang="en-US" altLang="ja-JP" dirty="0" smtClean="0">
                <a:ea typeface="ＭＳ Ｐゴシック" charset="-128"/>
                <a:cs typeface="ＭＳ Ｐゴシック" charset="-128"/>
              </a:rPr>
              <a:t>(</a:t>
            </a:r>
            <a:r>
              <a:rPr lang="ja-JP" altLang="en-US" dirty="0" smtClean="0">
                <a:ea typeface="ＭＳ Ｐゴシック" charset="-128"/>
                <a:cs typeface="ＭＳ Ｐゴシック" charset="-128"/>
              </a:rPr>
              <a:t>以下では</a:t>
            </a:r>
            <a:r>
              <a:rPr lang="en-US" altLang="ja-JP" dirty="0" smtClean="0">
                <a:ea typeface="ＭＳ Ｐゴシック" charset="-128"/>
                <a:cs typeface="ＭＳ Ｐゴシック" charset="-128"/>
              </a:rPr>
              <a:t>SITA</a:t>
            </a:r>
            <a:r>
              <a:rPr lang="ja-JP" altLang="en-US" dirty="0" smtClean="0">
                <a:ea typeface="ＭＳ Ｐゴシック" charset="-128"/>
                <a:cs typeface="ＭＳ Ｐゴシック" charset="-128"/>
              </a:rPr>
              <a:t>奨励賞と略する</a:t>
            </a:r>
            <a:r>
              <a:rPr lang="en-US" altLang="ja-JP" dirty="0" smtClean="0">
                <a:ea typeface="ＭＳ Ｐゴシック" charset="-128"/>
                <a:cs typeface="ＭＳ Ｐゴシック" charset="-128"/>
              </a:rPr>
              <a:t>) </a:t>
            </a:r>
            <a:r>
              <a:rPr lang="ja-JP" altLang="en-US" dirty="0" smtClean="0">
                <a:ea typeface="ＭＳ Ｐゴシック" charset="-128"/>
                <a:cs typeface="ＭＳ Ｐゴシック" charset="-128"/>
              </a:rPr>
              <a:t>の選奨規程を整備する必要が生じた．</a:t>
            </a:r>
            <a:endParaRPr lang="en-US" altLang="ja-JP" dirty="0" smtClean="0">
              <a:ea typeface="ＭＳ Ｐゴシック" charset="-128"/>
              <a:cs typeface="ＭＳ Ｐゴシック" charset="-128"/>
            </a:endParaRPr>
          </a:p>
          <a:p>
            <a:r>
              <a:rPr lang="ja-JP" altLang="en-US" dirty="0" smtClean="0">
                <a:ea typeface="ＭＳ Ｐゴシック" charset="-128"/>
                <a:cs typeface="ＭＳ Ｐゴシック" charset="-128"/>
              </a:rPr>
              <a:t>従来の規程では，具体的な選考方法についての取り決めが必ずしも明確ではなかったので，これを機会に，選考方法の統一性，明解さ，公平性を重視した規程を定めることとした．</a:t>
            </a:r>
            <a:endParaRPr lang="en-US" altLang="ja-JP" dirty="0" smtClean="0">
              <a:ea typeface="ＭＳ Ｐゴシック" charset="-128"/>
              <a:cs typeface="ＭＳ Ｐゴシック" charset="-128"/>
            </a:endParaRPr>
          </a:p>
          <a:p>
            <a:endParaRPr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solidFill>
                  <a:schemeClr val="tx1"/>
                </a:solidFill>
                <a:ea typeface="ＭＳ Ｐゴシック" charset="-128"/>
                <a:cs typeface="ＭＳ Ｐゴシック" charset="-128"/>
              </a:rPr>
              <a:t>SITA</a:t>
            </a:r>
            <a:r>
              <a:rPr lang="ja-JP" altLang="en-US" dirty="0" smtClean="0">
                <a:solidFill>
                  <a:schemeClr val="tx1"/>
                </a:solidFill>
                <a:ea typeface="ＭＳ Ｐゴシック" charset="-128"/>
                <a:cs typeface="ＭＳ Ｐゴシック" charset="-128"/>
              </a:rPr>
              <a:t>奨励賞について</a:t>
            </a:r>
            <a:endParaRPr lang="ja-JP" altLang="en-US" dirty="0"/>
          </a:p>
        </p:txBody>
      </p:sp>
      <p:sp>
        <p:nvSpPr>
          <p:cNvPr id="3" name="コンテンツ プレースホルダ 2"/>
          <p:cNvSpPr>
            <a:spLocks noGrp="1"/>
          </p:cNvSpPr>
          <p:nvPr>
            <p:ph sz="quarter" idx="1"/>
          </p:nvPr>
        </p:nvSpPr>
        <p:spPr>
          <a:xfrm>
            <a:off x="457200" y="1600200"/>
            <a:ext cx="8153400" cy="3810000"/>
          </a:xfrm>
        </p:spPr>
        <p:txBody>
          <a:bodyPr/>
          <a:lstStyle/>
          <a:p>
            <a:r>
              <a:rPr lang="ja-JP" altLang="en-US" sz="2700" dirty="0" smtClean="0">
                <a:ea typeface="ＭＳ Ｐゴシック" charset="-128"/>
                <a:cs typeface="ＭＳ Ｐゴシック" charset="-128"/>
              </a:rPr>
              <a:t>これまでの取組み</a:t>
            </a:r>
            <a:endParaRPr lang="en-US" altLang="ja-JP" sz="2700" dirty="0" smtClean="0">
              <a:ea typeface="ＭＳ Ｐゴシック" charset="-128"/>
              <a:cs typeface="ＭＳ Ｐゴシック" charset="-128"/>
            </a:endParaRPr>
          </a:p>
          <a:p>
            <a:pPr lvl="1"/>
            <a:r>
              <a:rPr lang="en-US" altLang="ja-JP" sz="2700" dirty="0" smtClean="0">
                <a:ea typeface="ＭＳ Ｐゴシック" charset="-128"/>
                <a:cs typeface="ＭＳ Ｐゴシック" charset="-128"/>
              </a:rPr>
              <a:t>2010</a:t>
            </a:r>
            <a:r>
              <a:rPr lang="ja-JP" altLang="en-US" sz="2700" dirty="0" smtClean="0">
                <a:ea typeface="ＭＳ Ｐゴシック" charset="-128"/>
                <a:cs typeface="ＭＳ Ｐゴシック" charset="-128"/>
              </a:rPr>
              <a:t>年秋頃　　奨励賞ワーキンググループの設立（メンバー：森田，村松，和田山，岩本）</a:t>
            </a:r>
            <a:endParaRPr lang="en-US" altLang="ja-JP" sz="2700" dirty="0" smtClean="0">
              <a:ea typeface="ＭＳ Ｐゴシック" charset="-128"/>
              <a:cs typeface="ＭＳ Ｐゴシック" charset="-128"/>
            </a:endParaRPr>
          </a:p>
          <a:p>
            <a:pPr lvl="1"/>
            <a:r>
              <a:rPr lang="en-US" altLang="ja-JP" sz="2700" dirty="0" smtClean="0">
                <a:ea typeface="ＭＳ Ｐゴシック" charset="-128"/>
                <a:cs typeface="ＭＳ Ｐゴシック" charset="-128"/>
              </a:rPr>
              <a:t>2011</a:t>
            </a:r>
            <a:r>
              <a:rPr lang="ja-JP" altLang="en-US" sz="2700" dirty="0" smtClean="0">
                <a:ea typeface="ＭＳ Ｐゴシック" charset="-128"/>
                <a:cs typeface="ＭＳ Ｐゴシック" charset="-128"/>
              </a:rPr>
              <a:t>年</a:t>
            </a:r>
            <a:r>
              <a:rPr lang="en-US" altLang="ja-JP" sz="2700" dirty="0" smtClean="0">
                <a:ea typeface="ＭＳ Ｐゴシック" charset="-128"/>
                <a:cs typeface="ＭＳ Ｐゴシック" charset="-128"/>
              </a:rPr>
              <a:t>3</a:t>
            </a:r>
            <a:r>
              <a:rPr lang="ja-JP" altLang="en-US" sz="2700" dirty="0" smtClean="0">
                <a:ea typeface="ＭＳ Ｐゴシック" charset="-128"/>
                <a:cs typeface="ＭＳ Ｐゴシック" charset="-128"/>
              </a:rPr>
              <a:t>月</a:t>
            </a:r>
            <a:r>
              <a:rPr lang="en-US" altLang="ja-JP" sz="2700" dirty="0" smtClean="0">
                <a:ea typeface="ＭＳ Ｐゴシック" charset="-128"/>
                <a:cs typeface="ＭＳ Ｐゴシック" charset="-128"/>
              </a:rPr>
              <a:t>15</a:t>
            </a:r>
            <a:r>
              <a:rPr lang="ja-JP" altLang="en-US" sz="2700" dirty="0" smtClean="0">
                <a:ea typeface="ＭＳ Ｐゴシック" charset="-128"/>
                <a:cs typeface="ＭＳ Ｐゴシック" charset="-128"/>
              </a:rPr>
              <a:t>日　</a:t>
            </a:r>
            <a:r>
              <a:rPr lang="en-US" altLang="ja-JP" sz="2700" dirty="0" smtClean="0">
                <a:ea typeface="ＭＳ Ｐゴシック" charset="-128"/>
                <a:cs typeface="ＭＳ Ｐゴシック" charset="-128"/>
              </a:rPr>
              <a:t>SITA</a:t>
            </a:r>
            <a:r>
              <a:rPr lang="ja-JP" altLang="en-US" sz="2700" dirty="0" smtClean="0">
                <a:ea typeface="ＭＳ Ｐゴシック" charset="-128"/>
                <a:cs typeface="ＭＳ Ｐゴシック" charset="-128"/>
              </a:rPr>
              <a:t>選奨規程の制定</a:t>
            </a:r>
            <a:endParaRPr lang="en-US" altLang="ja-JP" sz="2700" dirty="0" smtClean="0">
              <a:ea typeface="ＭＳ Ｐゴシック" charset="-128"/>
              <a:cs typeface="ＭＳ Ｐゴシック" charset="-128"/>
            </a:endParaRPr>
          </a:p>
          <a:p>
            <a:pPr lvl="1"/>
            <a:r>
              <a:rPr lang="en-US" altLang="ja-JP" sz="2700" dirty="0" smtClean="0">
                <a:ea typeface="ＭＳ Ｐゴシック" charset="-128"/>
                <a:cs typeface="ＭＳ Ｐゴシック" charset="-128"/>
              </a:rPr>
              <a:t>2011</a:t>
            </a:r>
            <a:r>
              <a:rPr lang="ja-JP" altLang="en-US" sz="2700" dirty="0" smtClean="0">
                <a:ea typeface="ＭＳ Ｐゴシック" charset="-128"/>
                <a:cs typeface="ＭＳ Ｐゴシック" charset="-128"/>
              </a:rPr>
              <a:t>年</a:t>
            </a:r>
            <a:r>
              <a:rPr lang="en-US" altLang="ja-JP" sz="2700" dirty="0" smtClean="0">
                <a:ea typeface="ＭＳ Ｐゴシック" charset="-128"/>
                <a:cs typeface="ＭＳ Ｐゴシック" charset="-128"/>
              </a:rPr>
              <a:t>6</a:t>
            </a:r>
            <a:r>
              <a:rPr lang="ja-JP" altLang="en-US" sz="2700" dirty="0" smtClean="0">
                <a:ea typeface="ＭＳ Ｐゴシック" charset="-128"/>
                <a:cs typeface="ＭＳ Ｐゴシック" charset="-128"/>
              </a:rPr>
              <a:t>月</a:t>
            </a:r>
            <a:r>
              <a:rPr lang="en-US" altLang="ja-JP" sz="2700" dirty="0" smtClean="0">
                <a:ea typeface="ＭＳ Ｐゴシック" charset="-128"/>
                <a:cs typeface="ＭＳ Ｐゴシック" charset="-128"/>
              </a:rPr>
              <a:t>08</a:t>
            </a:r>
            <a:r>
              <a:rPr lang="ja-JP" altLang="en-US" sz="2700" dirty="0" smtClean="0">
                <a:ea typeface="ＭＳ Ｐゴシック" charset="-128"/>
                <a:cs typeface="ＭＳ Ｐゴシック" charset="-128"/>
              </a:rPr>
              <a:t>日　</a:t>
            </a:r>
            <a:r>
              <a:rPr lang="en-US" altLang="ja-JP" sz="2700" dirty="0" smtClean="0">
                <a:ea typeface="ＭＳ Ｐゴシック" charset="-128"/>
                <a:cs typeface="ＭＳ Ｐゴシック" charset="-128"/>
              </a:rPr>
              <a:t>SITA</a:t>
            </a:r>
            <a:r>
              <a:rPr lang="ja-JP" altLang="en-US" sz="2700" dirty="0" smtClean="0">
                <a:ea typeface="ＭＳ Ｐゴシック" charset="-128"/>
                <a:cs typeface="ＭＳ Ｐゴシック" charset="-128"/>
              </a:rPr>
              <a:t>奨励賞選奨規程細則制定</a:t>
            </a:r>
            <a:endParaRPr lang="en-US" altLang="ja-JP" sz="2700" dirty="0" smtClean="0">
              <a:ea typeface="ＭＳ Ｐゴシック" charset="-128"/>
              <a:cs typeface="ＭＳ Ｐゴシック" charset="-128"/>
            </a:endParaRPr>
          </a:p>
          <a:p>
            <a:pPr lvl="1"/>
            <a:r>
              <a:rPr lang="en-US" altLang="ja-JP" sz="2700" dirty="0" smtClean="0">
                <a:ea typeface="ＭＳ Ｐゴシック" charset="-128"/>
                <a:cs typeface="ＭＳ Ｐゴシック" charset="-128"/>
              </a:rPr>
              <a:t>2011</a:t>
            </a:r>
            <a:r>
              <a:rPr lang="ja-JP" altLang="en-US" sz="2700" dirty="0" smtClean="0">
                <a:ea typeface="ＭＳ Ｐゴシック" charset="-128"/>
                <a:cs typeface="ＭＳ Ｐゴシック" charset="-128"/>
              </a:rPr>
              <a:t>年</a:t>
            </a:r>
            <a:r>
              <a:rPr lang="en-US" altLang="ja-JP" sz="2700" dirty="0" smtClean="0">
                <a:ea typeface="ＭＳ Ｐゴシック" charset="-128"/>
                <a:cs typeface="ＭＳ Ｐゴシック" charset="-128"/>
              </a:rPr>
              <a:t>9</a:t>
            </a:r>
            <a:r>
              <a:rPr lang="ja-JP" altLang="en-US" sz="2700" dirty="0" smtClean="0">
                <a:ea typeface="ＭＳ Ｐゴシック" charset="-128"/>
                <a:cs typeface="ＭＳ Ｐゴシック" charset="-128"/>
              </a:rPr>
              <a:t>月</a:t>
            </a:r>
            <a:r>
              <a:rPr lang="en-US" altLang="ja-JP" sz="2700" dirty="0" smtClean="0">
                <a:ea typeface="ＭＳ Ｐゴシック" charset="-128"/>
                <a:cs typeface="ＭＳ Ｐゴシック" charset="-128"/>
              </a:rPr>
              <a:t>26</a:t>
            </a:r>
            <a:r>
              <a:rPr lang="ja-JP" altLang="en-US" sz="2700" dirty="0" smtClean="0">
                <a:ea typeface="ＭＳ Ｐゴシック" charset="-128"/>
                <a:cs typeface="ＭＳ Ｐゴシック" charset="-128"/>
              </a:rPr>
              <a:t>日　</a:t>
            </a:r>
            <a:r>
              <a:rPr lang="en-US" altLang="ja-JP" sz="2700" dirty="0" smtClean="0">
                <a:ea typeface="ＭＳ Ｐゴシック" charset="-128"/>
                <a:cs typeface="ＭＳ Ｐゴシック" charset="-128"/>
              </a:rPr>
              <a:t>SITA</a:t>
            </a:r>
            <a:r>
              <a:rPr lang="ja-JP" altLang="en-US" sz="2700" dirty="0" smtClean="0">
                <a:ea typeface="ＭＳ Ｐゴシック" charset="-128"/>
                <a:cs typeface="ＭＳ Ｐゴシック" charset="-128"/>
              </a:rPr>
              <a:t>奨励賞選奨規程内規制定</a:t>
            </a:r>
            <a:endParaRPr lang="en-US" altLang="ja-JP" sz="2700" dirty="0" smtClean="0">
              <a:ea typeface="ＭＳ Ｐゴシック" charset="-128"/>
              <a:cs typeface="ＭＳ Ｐゴシック" charset="-128"/>
            </a:endParaRPr>
          </a:p>
          <a:p>
            <a:pPr lvl="1"/>
            <a:r>
              <a:rPr lang="en-US" altLang="ja-JP" sz="2700" dirty="0" smtClean="0">
                <a:ea typeface="ＭＳ Ｐゴシック" charset="-128"/>
                <a:cs typeface="ＭＳ Ｐゴシック" charset="-128"/>
              </a:rPr>
              <a:t>2011</a:t>
            </a:r>
            <a:r>
              <a:rPr lang="ja-JP" altLang="en-US" sz="2700" dirty="0" smtClean="0">
                <a:ea typeface="ＭＳ Ｐゴシック" charset="-128"/>
                <a:cs typeface="ＭＳ Ｐゴシック" charset="-128"/>
              </a:rPr>
              <a:t>年</a:t>
            </a:r>
            <a:r>
              <a:rPr lang="en-US" altLang="ja-JP" sz="2700" dirty="0" smtClean="0">
                <a:ea typeface="ＭＳ Ｐゴシック" charset="-128"/>
                <a:cs typeface="ＭＳ Ｐゴシック" charset="-128"/>
              </a:rPr>
              <a:t>9</a:t>
            </a:r>
            <a:r>
              <a:rPr lang="ja-JP" altLang="en-US" sz="2700" dirty="0" smtClean="0">
                <a:ea typeface="ＭＳ Ｐゴシック" charset="-128"/>
                <a:cs typeface="ＭＳ Ｐゴシック" charset="-128"/>
              </a:rPr>
              <a:t>月</a:t>
            </a:r>
            <a:r>
              <a:rPr lang="en-US" altLang="ja-JP" sz="2700" dirty="0" smtClean="0">
                <a:ea typeface="ＭＳ Ｐゴシック" charset="-128"/>
                <a:cs typeface="ＭＳ Ｐゴシック" charset="-128"/>
              </a:rPr>
              <a:t>26</a:t>
            </a:r>
            <a:r>
              <a:rPr lang="ja-JP" altLang="en-US" sz="2700" dirty="0" smtClean="0">
                <a:ea typeface="ＭＳ Ｐゴシック" charset="-128"/>
                <a:cs typeface="ＭＳ Ｐゴシック" charset="-128"/>
              </a:rPr>
              <a:t>日　</a:t>
            </a:r>
            <a:r>
              <a:rPr lang="en-US" altLang="ja-JP" sz="2700" dirty="0" smtClean="0">
                <a:ea typeface="ＭＳ Ｐゴシック" charset="-128"/>
                <a:cs typeface="ＭＳ Ｐゴシック" charset="-128"/>
              </a:rPr>
              <a:t>SITA</a:t>
            </a:r>
            <a:r>
              <a:rPr lang="ja-JP" altLang="en-US" sz="2700" dirty="0" smtClean="0">
                <a:ea typeface="ＭＳ Ｐゴシック" charset="-128"/>
                <a:cs typeface="ＭＳ Ｐゴシック" charset="-128"/>
              </a:rPr>
              <a:t>選奨規程の一部改訂</a:t>
            </a:r>
          </a:p>
          <a:p>
            <a:endParaRPr lang="en-US" altLang="ja-JP" dirty="0" smtClean="0">
              <a:ea typeface="ＭＳ Ｐゴシック" charset="-128"/>
              <a:cs typeface="ＭＳ Ｐゴシック" charset="-128"/>
            </a:endParaRPr>
          </a:p>
          <a:p>
            <a:endParaRPr lang="ja-JP" altLang="en-US" dirty="0"/>
          </a:p>
        </p:txBody>
      </p:sp>
      <p:sp>
        <p:nvSpPr>
          <p:cNvPr id="10" name="Rectangle 3"/>
          <p:cNvSpPr>
            <a:spLocks/>
          </p:cNvSpPr>
          <p:nvPr/>
        </p:nvSpPr>
        <p:spPr bwMode="auto">
          <a:xfrm>
            <a:off x="228600" y="5257800"/>
            <a:ext cx="8229600" cy="927100"/>
          </a:xfrm>
          <a:prstGeom prst="rect">
            <a:avLst/>
          </a:prstGeom>
          <a:noFill/>
          <a:ln w="12700">
            <a:noFill/>
            <a:miter lim="800000"/>
            <a:headEnd/>
            <a:tailEnd/>
          </a:ln>
        </p:spPr>
        <p:txBody>
          <a:bodyPr lIns="0" tIns="0" rIns="0" bIns="0" anchor="ctr">
            <a:prstTxWarp prst="textNoShape">
              <a:avLst/>
            </a:prstTxWarp>
          </a:bodyPr>
          <a:lstStyle/>
          <a:p>
            <a:pPr marL="0" lvl="2" algn="l">
              <a:lnSpc>
                <a:spcPct val="80000"/>
              </a:lnSpc>
            </a:pPr>
            <a:r>
              <a:rPr lang="ja-JP" altLang="en-US" sz="2300" dirty="0">
                <a:solidFill>
                  <a:schemeClr val="tx1"/>
                </a:solidFill>
                <a:ea typeface="ＭＳ Ｐゴシック" charset="-128"/>
                <a:cs typeface="ＭＳ Ｐゴシック" charset="-128"/>
              </a:rPr>
              <a:t>＊奨励賞選奨規程ならびに規程細則はすでにサブソ</a:t>
            </a:r>
            <a:r>
              <a:rPr lang="en-US" altLang="ja-JP" sz="2300" dirty="0">
                <a:solidFill>
                  <a:schemeClr val="tx1"/>
                </a:solidFill>
                <a:ea typeface="ＭＳ Ｐゴシック" charset="-128"/>
                <a:cs typeface="ＭＳ Ｐゴシック" charset="-128"/>
              </a:rPr>
              <a:t>Web</a:t>
            </a:r>
            <a:r>
              <a:rPr lang="ja-JP" altLang="en-US" sz="2300" dirty="0">
                <a:solidFill>
                  <a:schemeClr val="tx1"/>
                </a:solidFill>
                <a:ea typeface="ＭＳ Ｐゴシック" charset="-128"/>
                <a:cs typeface="ＭＳ Ｐゴシック" charset="-128"/>
              </a:rPr>
              <a:t>で公開</a:t>
            </a:r>
            <a:r>
              <a:rPr lang="ja-JP" altLang="en-US" sz="2300" dirty="0" smtClean="0">
                <a:solidFill>
                  <a:schemeClr val="tx1"/>
                </a:solidFill>
                <a:ea typeface="ＭＳ Ｐゴシック" charset="-128"/>
                <a:cs typeface="ＭＳ Ｐゴシック" charset="-128"/>
              </a:rPr>
              <a:t>，</a:t>
            </a:r>
            <a:endParaRPr lang="en-US" altLang="ja-JP" sz="2300" dirty="0" smtClean="0">
              <a:solidFill>
                <a:schemeClr val="tx1"/>
              </a:solidFill>
              <a:ea typeface="ＭＳ Ｐゴシック" charset="-128"/>
              <a:cs typeface="ＭＳ Ｐゴシック" charset="-128"/>
            </a:endParaRPr>
          </a:p>
          <a:p>
            <a:pPr marL="0" lvl="2" algn="l">
              <a:lnSpc>
                <a:spcPct val="80000"/>
              </a:lnSpc>
            </a:pPr>
            <a:r>
              <a:rPr lang="ja-JP" altLang="en-US" sz="2300" dirty="0" smtClean="0">
                <a:solidFill>
                  <a:schemeClr val="tx1"/>
                </a:solidFill>
                <a:ea typeface="ＭＳ Ｐゴシック" charset="-128"/>
                <a:cs typeface="ＭＳ Ｐゴシック" charset="-128"/>
              </a:rPr>
              <a:t>内規</a:t>
            </a:r>
            <a:r>
              <a:rPr lang="ja-JP" altLang="en-US" sz="2300" dirty="0">
                <a:solidFill>
                  <a:schemeClr val="tx1"/>
                </a:solidFill>
                <a:ea typeface="ＭＳ Ｐゴシック" charset="-128"/>
                <a:cs typeface="ＭＳ Ｐゴシック" charset="-128"/>
              </a:rPr>
              <a:t>については各年度の</a:t>
            </a:r>
            <a:r>
              <a:rPr lang="en-US" altLang="ja-JP" sz="2300" dirty="0">
                <a:solidFill>
                  <a:schemeClr val="tx1"/>
                </a:solidFill>
                <a:ea typeface="ＭＳ Ｐゴシック" charset="-128"/>
                <a:cs typeface="ＭＳ Ｐゴシック" charset="-128"/>
              </a:rPr>
              <a:t>SITA</a:t>
            </a:r>
            <a:r>
              <a:rPr lang="ja-JP" altLang="en-US" sz="2300" dirty="0">
                <a:solidFill>
                  <a:schemeClr val="tx1"/>
                </a:solidFill>
                <a:ea typeface="ＭＳ Ｐゴシック" charset="-128"/>
                <a:cs typeface="ＭＳ Ｐゴシック" charset="-128"/>
              </a:rPr>
              <a:t>奨励賞選考委員会に受け継ぎ</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t>SITA</a:t>
            </a:r>
            <a:r>
              <a:rPr lang="ja-JP" altLang="en-US" dirty="0" smtClean="0"/>
              <a:t>サブソ活動概要・展望</a:t>
            </a:r>
            <a:endParaRPr lang="en-US" altLang="ja-JP" dirty="0" smtClean="0"/>
          </a:p>
          <a:p>
            <a:pPr marL="514350" indent="-514350" algn="l">
              <a:buFont typeface="+mj-lt"/>
              <a:buAutoNum type="arabicPeriod"/>
            </a:pPr>
            <a:r>
              <a:rPr lang="ja-JP" altLang="en-US" dirty="0" smtClean="0"/>
              <a:t>会計事業報告</a:t>
            </a:r>
            <a:endParaRPr lang="en-US" altLang="ja-JP" dirty="0" smtClean="0"/>
          </a:p>
          <a:p>
            <a:pPr marL="514350" indent="-514350" algn="l">
              <a:buFont typeface="+mj-lt"/>
              <a:buAutoNum type="arabicPeriod"/>
            </a:pPr>
            <a:r>
              <a:rPr lang="ja-JP" altLang="en-US" dirty="0" smtClean="0"/>
              <a:t>企画事業報告</a:t>
            </a:r>
            <a:endParaRPr lang="en-US" altLang="ja-JP" dirty="0" smtClean="0"/>
          </a:p>
          <a:p>
            <a:pPr marL="514350" indent="-514350" algn="l">
              <a:buFont typeface="+mj-lt"/>
              <a:buAutoNum type="arabicPeriod"/>
            </a:pPr>
            <a:r>
              <a:rPr lang="en-US" altLang="ja-JP" dirty="0" smtClean="0"/>
              <a:t>SITA</a:t>
            </a:r>
            <a:r>
              <a:rPr lang="ja-JP" altLang="en-US" dirty="0" smtClean="0"/>
              <a:t>奨励賞</a:t>
            </a:r>
            <a:endParaRPr lang="en-US" altLang="ja-JP" dirty="0" smtClean="0"/>
          </a:p>
          <a:p>
            <a:pPr marL="514350" indent="-514350">
              <a:buFont typeface="+mj-lt"/>
              <a:buAutoNum type="arabicPeriod"/>
            </a:pPr>
            <a:r>
              <a:rPr lang="en-US" altLang="ja-JP" dirty="0" smtClean="0"/>
              <a:t>Web/ML</a:t>
            </a:r>
            <a:r>
              <a:rPr lang="ja-JP" altLang="en-US" dirty="0" smtClean="0"/>
              <a:t>事業報告</a:t>
            </a:r>
            <a:endParaRPr lang="en-US" altLang="ja-JP" dirty="0" smtClean="0"/>
          </a:p>
          <a:p>
            <a:pPr marL="514350" indent="-514350" algn="l">
              <a:buFont typeface="+mj-lt"/>
              <a:buAutoNum type="arabicPeriod"/>
            </a:pPr>
            <a:r>
              <a:rPr lang="en-US" altLang="ja-JP" dirty="0" smtClean="0"/>
              <a:t>SITA2011</a:t>
            </a:r>
            <a:r>
              <a:rPr lang="ja-JP" altLang="en-US" dirty="0" smtClean="0"/>
              <a:t>中間報告</a:t>
            </a:r>
            <a:endParaRPr lang="en-US" altLang="ja-JP" dirty="0" smtClean="0"/>
          </a:p>
          <a:p>
            <a:pPr marL="514350" indent="-514350" algn="l">
              <a:buFont typeface="+mj-lt"/>
              <a:buAutoNum type="arabicPeriod"/>
            </a:pPr>
            <a:r>
              <a:rPr lang="en-US" altLang="ja-JP" dirty="0" smtClean="0"/>
              <a:t>ISITA2012</a:t>
            </a:r>
            <a:r>
              <a:rPr lang="ja-JP" altLang="en-US" dirty="0" smtClean="0"/>
              <a:t>準備状況報告</a:t>
            </a:r>
            <a:endParaRPr lang="en-US" altLang="ja-JP" dirty="0" smtClean="0"/>
          </a:p>
          <a:p>
            <a:pPr marL="514350" indent="-514350" algn="l">
              <a:buFont typeface="+mj-lt"/>
              <a:buAutoNum type="arabicPeriod"/>
            </a:pPr>
            <a:r>
              <a:rPr lang="en-US" altLang="ja-JP" dirty="0" smtClean="0"/>
              <a:t>SITA2012</a:t>
            </a:r>
            <a:r>
              <a:rPr lang="ja-JP" altLang="en-US" dirty="0" smtClean="0"/>
              <a:t>準備状況報告</a:t>
            </a:r>
            <a:endParaRPr lang="en-US" altLang="ja-JP" dirty="0" smtClean="0"/>
          </a:p>
          <a:p>
            <a:pPr marL="514350" indent="-514350" algn="l">
              <a:buFont typeface="+mj-lt"/>
              <a:buAutoNum type="arabicPeriod"/>
            </a:pPr>
            <a:r>
              <a:rPr lang="ja-JP" altLang="en-US" dirty="0" smtClean="0"/>
              <a:t>その他</a:t>
            </a:r>
            <a:endParaRPr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サブソ活動概要・展望</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会計事業報告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企画事業報告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奨励賞</a:t>
            </a:r>
            <a:endParaRPr lang="en-US" altLang="ja-JP" dirty="0" smtClean="0">
              <a:solidFill>
                <a:schemeClr val="bg1">
                  <a:lumMod val="65000"/>
                </a:schemeClr>
              </a:solidFill>
            </a:endParaRPr>
          </a:p>
          <a:p>
            <a:pPr marL="514350" indent="-514350">
              <a:buFont typeface="+mj-lt"/>
              <a:buAutoNum type="arabicPeriod"/>
            </a:pPr>
            <a:r>
              <a:rPr lang="en-US" altLang="ja-JP" u="sng" dirty="0" smtClean="0"/>
              <a:t>Web/ML</a:t>
            </a:r>
            <a:r>
              <a:rPr lang="ja-JP" altLang="en-US" u="sng" dirty="0" smtClean="0"/>
              <a:t>事業報告</a:t>
            </a:r>
            <a:r>
              <a:rPr lang="en-US" altLang="ja-JP" u="sng" dirty="0" smtClean="0"/>
              <a:t>          </a:t>
            </a:r>
            <a:r>
              <a:rPr lang="ja-JP" altLang="en-US" u="sng" dirty="0" smtClean="0"/>
              <a:t>　　　　　　有村 光晴</a:t>
            </a:r>
            <a:endParaRPr lang="en-US" altLang="ja-JP" u="sng" dirty="0" smtClean="0">
              <a:solidFill>
                <a:srgbClr val="FF0000"/>
              </a:solidFill>
            </a:endParaRPr>
          </a:p>
          <a:p>
            <a:pPr marL="514350" indent="-514350" algn="l">
              <a:buFont typeface="+mj-lt"/>
              <a:buAutoNum type="arabicPeriod"/>
            </a:pPr>
            <a:r>
              <a:rPr lang="en-US" altLang="ja-JP" dirty="0" smtClean="0">
                <a:solidFill>
                  <a:schemeClr val="bg1">
                    <a:lumMod val="65000"/>
                  </a:schemeClr>
                </a:solidFill>
              </a:rPr>
              <a:t>SITA2011</a:t>
            </a:r>
            <a:r>
              <a:rPr lang="ja-JP" altLang="en-US" dirty="0" smtClean="0">
                <a:solidFill>
                  <a:schemeClr val="bg1">
                    <a:lumMod val="65000"/>
                  </a:schemeClr>
                </a:solidFill>
              </a:rPr>
              <a:t>中間報告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ISITA2012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その他</a:t>
            </a:r>
            <a:endParaRPr lang="ja-JP" alt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Web/ML</a:t>
            </a:r>
            <a:r>
              <a:rPr kumimoji="1" lang="ja-JP" altLang="en-US" dirty="0" smtClean="0"/>
              <a:t>事業報告</a:t>
            </a:r>
            <a:r>
              <a:rPr kumimoji="1" lang="en-US" altLang="ja-JP" dirty="0" smtClean="0"/>
              <a:t>(ML)</a:t>
            </a:r>
            <a:endParaRPr kumimoji="1" lang="ja-JP" altLang="en-US" dirty="0"/>
          </a:p>
        </p:txBody>
      </p:sp>
      <p:sp>
        <p:nvSpPr>
          <p:cNvPr id="3" name="コンテンツ プレースホルダ 2"/>
          <p:cNvSpPr>
            <a:spLocks noGrp="1"/>
          </p:cNvSpPr>
          <p:nvPr>
            <p:ph sz="quarter" idx="1"/>
          </p:nvPr>
        </p:nvSpPr>
        <p:spPr>
          <a:xfrm>
            <a:off x="457200" y="1600200"/>
            <a:ext cx="7467600" cy="4637112"/>
          </a:xfrm>
        </p:spPr>
        <p:txBody>
          <a:bodyPr>
            <a:normAutofit/>
          </a:bodyPr>
          <a:lstStyle/>
          <a:p>
            <a:r>
              <a:rPr lang="ja-JP" altLang="en-US" dirty="0" smtClean="0"/>
              <a:t>情報理論とその応用メーリングリスト</a:t>
            </a:r>
            <a:r>
              <a:rPr lang="en-US" altLang="ja-JP" dirty="0" smtClean="0"/>
              <a:t>(SITA ML)</a:t>
            </a:r>
            <a:r>
              <a:rPr lang="ja-JP" altLang="en-US" dirty="0" smtClean="0"/>
              <a:t>開設</a:t>
            </a:r>
            <a:r>
              <a:rPr lang="en-US" altLang="ja-JP" dirty="0" smtClean="0"/>
              <a:t/>
            </a:r>
            <a:br>
              <a:rPr lang="en-US" altLang="ja-JP" dirty="0" smtClean="0"/>
            </a:br>
            <a:r>
              <a:rPr lang="en-US" altLang="ja-JP" dirty="0" smtClean="0">
                <a:solidFill>
                  <a:schemeClr val="accent1">
                    <a:lumMod val="75000"/>
                  </a:schemeClr>
                </a:solidFill>
              </a:rPr>
              <a:t>sita-ml@mail.ieice.org</a:t>
            </a:r>
          </a:p>
          <a:p>
            <a:r>
              <a:rPr lang="ja-JP" altLang="en-US" dirty="0" smtClean="0"/>
              <a:t>通信学会のサーバにて標準で設定されている</a:t>
            </a:r>
            <a:r>
              <a:rPr lang="en-US" altLang="ja-JP" dirty="0" err="1" smtClean="0"/>
              <a:t>ezmlm</a:t>
            </a:r>
            <a:r>
              <a:rPr lang="ja-JP" altLang="en-US" dirty="0" smtClean="0"/>
              <a:t>を使用することで，個人で配送の開始，解除が可能</a:t>
            </a:r>
            <a:endParaRPr lang="en-US" altLang="ja-JP" dirty="0" smtClean="0"/>
          </a:p>
          <a:p>
            <a:r>
              <a:rPr lang="ja-JP" altLang="en-US" dirty="0" smtClean="0"/>
              <a:t>投稿は自由．管理者が確認だけ行なっている．</a:t>
            </a:r>
            <a:endParaRPr lang="en-US" altLang="ja-JP" dirty="0" smtClean="0"/>
          </a:p>
          <a:p>
            <a:r>
              <a:rPr lang="en-US" altLang="ja-JP" dirty="0" smtClean="0"/>
              <a:t>3/5</a:t>
            </a:r>
            <a:r>
              <a:rPr lang="ja-JP" altLang="en-US" dirty="0" smtClean="0"/>
              <a:t>に配送開始</a:t>
            </a:r>
            <a:endParaRPr lang="en-US" altLang="ja-JP" dirty="0" smtClean="0"/>
          </a:p>
          <a:p>
            <a:r>
              <a:rPr lang="en-US" altLang="ja-JP" dirty="0" smtClean="0"/>
              <a:t>11/17</a:t>
            </a:r>
            <a:r>
              <a:rPr lang="ja-JP" altLang="en-US" dirty="0" err="1" smtClean="0"/>
              <a:t>までに</a:t>
            </a:r>
            <a:r>
              <a:rPr lang="en-US" altLang="ja-JP" dirty="0" smtClean="0"/>
              <a:t>61</a:t>
            </a:r>
            <a:r>
              <a:rPr lang="ja-JP" altLang="en-US" dirty="0" smtClean="0"/>
              <a:t>通のメールを配送</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a:t>
            </a:r>
            <a:r>
              <a:rPr lang="en-US" altLang="ja-JP" dirty="0" smtClean="0"/>
              <a:t>SITA ML</a:t>
            </a:r>
            <a:r>
              <a:rPr lang="ja-JP" altLang="en-US" dirty="0" err="1" smtClean="0"/>
              <a:t>への</a:t>
            </a:r>
            <a:r>
              <a:rPr lang="ja-JP" altLang="en-US" dirty="0" smtClean="0"/>
              <a:t>案内，勧誘</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2/23 </a:t>
            </a:r>
            <a:r>
              <a:rPr lang="ja-JP" altLang="en-US" dirty="0" smtClean="0"/>
              <a:t>旧</a:t>
            </a:r>
            <a:r>
              <a:rPr lang="en-US" altLang="ja-JP" dirty="0" smtClean="0"/>
              <a:t>SITA</a:t>
            </a:r>
            <a:r>
              <a:rPr lang="ja-JP" altLang="en-US" dirty="0" smtClean="0"/>
              <a:t>メールマガジンにて移行お願い</a:t>
            </a:r>
            <a:endParaRPr lang="en-US" altLang="ja-JP" dirty="0" smtClean="0"/>
          </a:p>
          <a:p>
            <a:r>
              <a:rPr lang="ja-JP" altLang="en-US" dirty="0" smtClean="0"/>
              <a:t>情報理論研究会にてチラシを配布</a:t>
            </a:r>
            <a:endParaRPr lang="en-US" altLang="ja-JP" dirty="0" smtClean="0"/>
          </a:p>
          <a:p>
            <a:r>
              <a:rPr lang="en-US" altLang="ja-JP" dirty="0" smtClean="0"/>
              <a:t>6/17 </a:t>
            </a:r>
            <a:r>
              <a:rPr lang="ja-JP" altLang="en-US" dirty="0" smtClean="0"/>
              <a:t>通信学会の</a:t>
            </a:r>
            <a:r>
              <a:rPr lang="en-US" altLang="ja-JP" dirty="0" smtClean="0"/>
              <a:t>ESS</a:t>
            </a:r>
            <a:r>
              <a:rPr lang="ja-JP" altLang="en-US" dirty="0" smtClean="0"/>
              <a:t>会員向けメールにて勧誘</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a:t>
            </a:r>
            <a:r>
              <a:rPr lang="en-US" altLang="ja-JP" dirty="0" smtClean="0"/>
              <a:t>SITA-ML</a:t>
            </a:r>
            <a:r>
              <a:rPr lang="ja-JP" altLang="en-US" dirty="0" err="1" smtClean="0"/>
              <a:t>の購</a:t>
            </a:r>
            <a:r>
              <a:rPr lang="ja-JP" altLang="en-US" dirty="0" smtClean="0"/>
              <a:t>読者数推移</a:t>
            </a:r>
            <a:endParaRPr kumimoji="1" lang="ja-JP" altLang="en-US" dirty="0"/>
          </a:p>
        </p:txBody>
      </p:sp>
      <p:graphicFrame>
        <p:nvGraphicFramePr>
          <p:cNvPr id="4" name="コンテンツ プレースホルダ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Web/ML</a:t>
            </a:r>
            <a:r>
              <a:rPr lang="ja-JP" altLang="en-US" dirty="0" smtClean="0"/>
              <a:t>事業報告</a:t>
            </a:r>
            <a:r>
              <a:rPr lang="en-US" altLang="ja-JP" dirty="0" smtClean="0"/>
              <a:t>(Web)</a:t>
            </a:r>
            <a:endParaRPr kumimoji="1" lang="ja-JP" altLang="en-US" dirty="0"/>
          </a:p>
        </p:txBody>
      </p:sp>
      <p:sp>
        <p:nvSpPr>
          <p:cNvPr id="3" name="コンテンツ プレースホルダ 2"/>
          <p:cNvSpPr>
            <a:spLocks noGrp="1"/>
          </p:cNvSpPr>
          <p:nvPr>
            <p:ph sz="quarter" idx="1"/>
          </p:nvPr>
        </p:nvSpPr>
        <p:spPr/>
        <p:txBody>
          <a:bodyPr/>
          <a:lstStyle/>
          <a:p>
            <a:r>
              <a:rPr kumimoji="1" lang="ja-JP" altLang="en-US" dirty="0" smtClean="0"/>
              <a:t>通信学会のサーバに</a:t>
            </a:r>
            <a:r>
              <a:rPr kumimoji="1" lang="en-US" altLang="ja-JP" dirty="0" err="1" smtClean="0"/>
              <a:t>sita</a:t>
            </a:r>
            <a:r>
              <a:rPr kumimoji="1" lang="ja-JP" altLang="en-US" dirty="0" smtClean="0"/>
              <a:t>というアカウントで</a:t>
            </a:r>
            <a:r>
              <a:rPr kumimoji="1" lang="en-US" altLang="ja-JP" dirty="0" smtClean="0"/>
              <a:t>Web</a:t>
            </a:r>
            <a:r>
              <a:rPr kumimoji="1" lang="ja-JP" altLang="en-US" dirty="0" smtClean="0"/>
              <a:t>を開設</a:t>
            </a:r>
            <a:r>
              <a:rPr lang="en-US" altLang="ja-JP" dirty="0" smtClean="0"/>
              <a:t/>
            </a:r>
            <a:br>
              <a:rPr lang="en-US" altLang="ja-JP" dirty="0" smtClean="0"/>
            </a:br>
            <a:r>
              <a:rPr lang="en-US" altLang="ja-JP" dirty="0" smtClean="0">
                <a:solidFill>
                  <a:schemeClr val="accent1">
                    <a:lumMod val="75000"/>
                  </a:schemeClr>
                </a:solidFill>
              </a:rPr>
              <a:t>http://www.ieice.org/ess/sita/</a:t>
            </a:r>
            <a:endParaRPr kumimoji="1" lang="en-US" altLang="ja-JP" dirty="0" smtClean="0">
              <a:solidFill>
                <a:schemeClr val="accent1">
                  <a:lumMod val="75000"/>
                </a:schemeClr>
              </a:solidFill>
            </a:endParaRPr>
          </a:p>
          <a:p>
            <a:r>
              <a:rPr lang="en-US" altLang="ja-JP" dirty="0" smtClean="0"/>
              <a:t>SITA</a:t>
            </a:r>
            <a:r>
              <a:rPr lang="ja-JP" altLang="en-US" dirty="0" smtClean="0"/>
              <a:t>シンポジウムの案内</a:t>
            </a:r>
            <a:r>
              <a:rPr lang="en-US" altLang="ja-JP" dirty="0" smtClean="0"/>
              <a:t/>
            </a:r>
            <a:br>
              <a:rPr lang="en-US" altLang="ja-JP" dirty="0" smtClean="0"/>
            </a:br>
            <a:r>
              <a:rPr lang="en-US" altLang="ja-JP" dirty="0" smtClean="0">
                <a:solidFill>
                  <a:schemeClr val="accent1">
                    <a:lumMod val="75000"/>
                  </a:schemeClr>
                </a:solidFill>
              </a:rPr>
              <a:t>http://www.ieice.org/ess/sita/SITA2011/</a:t>
            </a:r>
          </a:p>
          <a:p>
            <a:r>
              <a:rPr kumimoji="1" lang="en-US" altLang="ja-JP" dirty="0" smtClean="0"/>
              <a:t>ISITA</a:t>
            </a:r>
            <a:r>
              <a:rPr kumimoji="1" lang="ja-JP" altLang="en-US" dirty="0" smtClean="0"/>
              <a:t>シンポジウムの案内</a:t>
            </a:r>
            <a:r>
              <a:rPr kumimoji="1" lang="en-US" altLang="ja-JP" dirty="0" smtClean="0"/>
              <a:t/>
            </a:r>
            <a:br>
              <a:rPr kumimoji="1" lang="en-US" altLang="ja-JP" dirty="0" smtClean="0"/>
            </a:br>
            <a:r>
              <a:rPr lang="en-US" altLang="ja-JP" dirty="0" smtClean="0"/>
              <a:t> </a:t>
            </a:r>
            <a:r>
              <a:rPr lang="en-US" altLang="ja-JP" dirty="0" smtClean="0">
                <a:solidFill>
                  <a:schemeClr val="accent1">
                    <a:lumMod val="75000"/>
                  </a:schemeClr>
                </a:solidFill>
              </a:rPr>
              <a:t>http://www.isita.ieice.org/2012/</a:t>
            </a:r>
          </a:p>
          <a:p>
            <a:r>
              <a:rPr kumimoji="1" lang="ja-JP" altLang="en-US" dirty="0" smtClean="0"/>
              <a:t>過去の</a:t>
            </a:r>
            <a:r>
              <a:rPr kumimoji="1" lang="en-US" altLang="ja-JP" dirty="0" smtClean="0"/>
              <a:t>SITA/ISITA</a:t>
            </a:r>
            <a:r>
              <a:rPr kumimoji="1" lang="ja-JP" altLang="en-US" dirty="0" smtClean="0"/>
              <a:t>シンポジウムの案内</a:t>
            </a:r>
            <a:r>
              <a:rPr kumimoji="1" lang="en-US" altLang="ja-JP" dirty="0" smtClean="0"/>
              <a:t>(</a:t>
            </a:r>
            <a:r>
              <a:rPr kumimoji="1" lang="ja-JP" altLang="en-US" dirty="0" smtClean="0"/>
              <a:t>作業中</a:t>
            </a:r>
            <a:r>
              <a:rPr kumimoji="1" lang="en-US" altLang="ja-JP" dirty="0" smtClean="0"/>
              <a:t>)</a:t>
            </a:r>
          </a:p>
          <a:p>
            <a:r>
              <a:rPr kumimoji="1" lang="en-US" altLang="ja-JP" dirty="0" smtClean="0"/>
              <a:t>SITA</a:t>
            </a:r>
            <a:r>
              <a:rPr kumimoji="1" lang="ja-JP" altLang="en-US" dirty="0" smtClean="0"/>
              <a:t>学会が発行していた</a:t>
            </a:r>
            <a:r>
              <a:rPr kumimoji="1" lang="en-US" altLang="ja-JP" dirty="0" smtClean="0"/>
              <a:t>SITA</a:t>
            </a:r>
            <a:r>
              <a:rPr kumimoji="1" lang="ja-JP" altLang="en-US" dirty="0" smtClean="0"/>
              <a:t>ニューズレター</a:t>
            </a:r>
            <a:endParaRPr kumimoji="1" lang="en-US" altLang="ja-JP" dirty="0" smtClean="0"/>
          </a:p>
          <a:p>
            <a:r>
              <a:rPr lang="en-US" altLang="ja-JP" dirty="0" smtClean="0"/>
              <a:t>SITA</a:t>
            </a:r>
            <a:r>
              <a:rPr lang="ja-JP" altLang="en-US" dirty="0" smtClean="0"/>
              <a:t>学会の</a:t>
            </a:r>
            <a:r>
              <a:rPr lang="en-US" altLang="ja-JP" dirty="0" smtClean="0"/>
              <a:t>Web</a:t>
            </a:r>
            <a:r>
              <a:rPr lang="ja-JP" altLang="en-US" dirty="0" smtClean="0"/>
              <a:t>のアーカイブ</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Web</a:t>
            </a:r>
            <a:r>
              <a:rPr kumimoji="1" lang="ja-JP" altLang="en-US" dirty="0" smtClean="0"/>
              <a:t>画面</a:t>
            </a:r>
            <a:r>
              <a:rPr kumimoji="1" lang="en-US" altLang="ja-JP" dirty="0" smtClean="0"/>
              <a:t>(home)</a:t>
            </a:r>
            <a:endParaRPr kumimoji="1" lang="ja-JP" altLang="en-US" dirty="0"/>
          </a:p>
        </p:txBody>
      </p:sp>
      <p:pic>
        <p:nvPicPr>
          <p:cNvPr id="1028" name="Picture 4"/>
          <p:cNvPicPr>
            <a:picLocks noGrp="1" noChangeAspect="1" noChangeArrowheads="1"/>
          </p:cNvPicPr>
          <p:nvPr>
            <p:ph sz="quarter" idx="1"/>
          </p:nvPr>
        </p:nvPicPr>
        <p:blipFill>
          <a:blip r:embed="rId2" cstate="print"/>
          <a:srcRect/>
          <a:stretch>
            <a:fillRect/>
          </a:stretch>
        </p:blipFill>
        <p:spPr bwMode="auto">
          <a:xfrm>
            <a:off x="817290" y="1600200"/>
            <a:ext cx="6747420"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Web</a:t>
            </a:r>
            <a:r>
              <a:rPr kumimoji="1" lang="ja-JP" altLang="en-US" dirty="0" smtClean="0"/>
              <a:t>画面</a:t>
            </a:r>
            <a:r>
              <a:rPr kumimoji="1" lang="en-US" altLang="ja-JP" dirty="0" smtClean="0"/>
              <a:t>(</a:t>
            </a:r>
            <a:r>
              <a:rPr kumimoji="1" lang="ja-JP" altLang="en-US" dirty="0" smtClean="0"/>
              <a:t>その他</a:t>
            </a:r>
            <a:r>
              <a:rPr kumimoji="1" lang="en-US" altLang="ja-JP" dirty="0" smtClean="0"/>
              <a:t>)</a:t>
            </a:r>
            <a:endParaRPr kumimoji="1" lang="ja-JP" altLang="en-US" dirty="0"/>
          </a:p>
        </p:txBody>
      </p:sp>
      <p:pic>
        <p:nvPicPr>
          <p:cNvPr id="24578" name="Picture 2"/>
          <p:cNvPicPr>
            <a:picLocks noGrp="1" noChangeAspect="1" noChangeArrowheads="1"/>
          </p:cNvPicPr>
          <p:nvPr>
            <p:ph sz="quarter" idx="1"/>
          </p:nvPr>
        </p:nvPicPr>
        <p:blipFill>
          <a:blip r:embed="rId2" cstate="print"/>
          <a:srcRect/>
          <a:stretch>
            <a:fillRect/>
          </a:stretch>
        </p:blipFill>
        <p:spPr bwMode="auto">
          <a:xfrm>
            <a:off x="1406071" y="1600200"/>
            <a:ext cx="5569857"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サブソ活動概要・展望</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会計事業報告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企画事業報告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奨励賞</a:t>
            </a:r>
            <a:endParaRPr lang="en-US" altLang="ja-JP" dirty="0" smtClean="0">
              <a:solidFill>
                <a:schemeClr val="bg1">
                  <a:lumMod val="65000"/>
                </a:schemeClr>
              </a:solidFill>
            </a:endParaRPr>
          </a:p>
          <a:p>
            <a:pPr marL="514350" indent="-514350">
              <a:buFont typeface="+mj-lt"/>
              <a:buAutoNum type="arabicPeriod"/>
            </a:pPr>
            <a:r>
              <a:rPr lang="en-US" altLang="ja-JP" dirty="0" smtClean="0">
                <a:solidFill>
                  <a:schemeClr val="bg1">
                    <a:lumMod val="65000"/>
                  </a:schemeClr>
                </a:solidFill>
              </a:rPr>
              <a:t>Web/ML</a:t>
            </a:r>
            <a:r>
              <a:rPr lang="ja-JP" altLang="en-US" dirty="0" smtClean="0">
                <a:solidFill>
                  <a:schemeClr val="bg1">
                    <a:lumMod val="65000"/>
                  </a:schemeClr>
                </a:solidFill>
              </a:rPr>
              <a:t>事業報告</a:t>
            </a:r>
            <a:endParaRPr lang="en-US" altLang="ja-JP" dirty="0" smtClean="0">
              <a:solidFill>
                <a:schemeClr val="bg1">
                  <a:lumMod val="65000"/>
                </a:schemeClr>
              </a:solidFill>
            </a:endParaRPr>
          </a:p>
          <a:p>
            <a:pPr marL="514350" indent="-514350" algn="l">
              <a:buFont typeface="+mj-lt"/>
              <a:buAutoNum type="arabicPeriod"/>
            </a:pPr>
            <a:r>
              <a:rPr lang="en-US" altLang="ja-JP" u="sng" dirty="0" smtClean="0"/>
              <a:t>SITA2011</a:t>
            </a:r>
            <a:r>
              <a:rPr lang="ja-JP" altLang="en-US" u="sng" dirty="0" smtClean="0"/>
              <a:t>中間報告　　　　　　　　　　高田豊雄</a:t>
            </a:r>
            <a:endParaRPr lang="en-US" altLang="ja-JP" u="sng" dirty="0" smtClean="0"/>
          </a:p>
          <a:p>
            <a:pPr marL="514350" indent="-514350" algn="l">
              <a:buFont typeface="+mj-lt"/>
              <a:buAutoNum type="arabicPeriod"/>
            </a:pPr>
            <a:r>
              <a:rPr lang="en-US" altLang="ja-JP" dirty="0" smtClean="0">
                <a:solidFill>
                  <a:schemeClr val="bg1">
                    <a:lumMod val="65000"/>
                  </a:schemeClr>
                </a:solidFill>
              </a:rPr>
              <a:t>ISITA2012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その他</a:t>
            </a:r>
            <a:endParaRPr lang="ja-JP" alt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wrap="square" lIns="91440" tIns="45720" rIns="91440" bIns="45720" numCol="1" anchorCtr="0" compatLnSpc="1">
            <a:prstTxWarp prst="textNoShape">
              <a:avLst/>
            </a:prstTxWarp>
          </a:bodyPr>
          <a:lstStyle/>
          <a:p>
            <a:r>
              <a:rPr lang="en-US" altLang="ja-JP" cap="none" smtClean="0"/>
              <a:t>SITA2011</a:t>
            </a:r>
            <a:r>
              <a:rPr lang="ja-JP" altLang="en-US" cap="none" smtClean="0"/>
              <a:t>中間報告</a:t>
            </a:r>
          </a:p>
        </p:txBody>
      </p:sp>
      <p:sp>
        <p:nvSpPr>
          <p:cNvPr id="16386" name="サブタイトル 2"/>
          <p:cNvSpPr>
            <a:spLocks noGrp="1"/>
          </p:cNvSpPr>
          <p:nvPr>
            <p:ph sz="quarter" idx="1"/>
          </p:nvPr>
        </p:nvSpPr>
        <p:spPr>
          <a:xfrm>
            <a:off x="457200" y="1600200"/>
            <a:ext cx="7570788" cy="4873625"/>
          </a:xfrm>
        </p:spPr>
        <p:txBody>
          <a:bodyPr/>
          <a:lstStyle/>
          <a:p>
            <a:pPr marL="514350" indent="-514350">
              <a:buFont typeface="Wingdings" pitchFamily="2" charset="2"/>
              <a:buChar char="l"/>
            </a:pPr>
            <a:r>
              <a:rPr lang="ja-JP" altLang="en-US" smtClean="0"/>
              <a:t>期間</a:t>
            </a:r>
            <a:r>
              <a:rPr lang="en-US" altLang="ja-JP" smtClean="0"/>
              <a:t>: </a:t>
            </a:r>
            <a:r>
              <a:rPr lang="ja-JP" altLang="en-US" smtClean="0"/>
              <a:t>平成</a:t>
            </a:r>
            <a:r>
              <a:rPr lang="en-US" altLang="ja-JP" smtClean="0"/>
              <a:t>23</a:t>
            </a:r>
            <a:r>
              <a:rPr lang="ja-JP" altLang="en-US" smtClean="0"/>
              <a:t>年</a:t>
            </a:r>
            <a:r>
              <a:rPr lang="en-US" altLang="ja-JP" smtClean="0"/>
              <a:t>11</a:t>
            </a:r>
            <a:r>
              <a:rPr lang="ja-JP" altLang="en-US" smtClean="0"/>
              <a:t>月</a:t>
            </a:r>
            <a:r>
              <a:rPr lang="en-US" altLang="ja-JP" smtClean="0"/>
              <a:t>29</a:t>
            </a:r>
            <a:r>
              <a:rPr lang="ja-JP" altLang="en-US" smtClean="0"/>
              <a:t>日</a:t>
            </a:r>
            <a:r>
              <a:rPr lang="en-US" altLang="ja-JP" smtClean="0"/>
              <a:t>(</a:t>
            </a:r>
            <a:r>
              <a:rPr lang="ja-JP" altLang="en-US" smtClean="0"/>
              <a:t>火</a:t>
            </a:r>
            <a:r>
              <a:rPr lang="en-US" altLang="ja-JP" smtClean="0"/>
              <a:t>)</a:t>
            </a:r>
            <a:r>
              <a:rPr lang="ja-JP" altLang="en-US" smtClean="0"/>
              <a:t>～</a:t>
            </a:r>
            <a:r>
              <a:rPr lang="en-US" altLang="ja-JP" smtClean="0"/>
              <a:t>12</a:t>
            </a:r>
            <a:r>
              <a:rPr lang="ja-JP" altLang="en-US" smtClean="0"/>
              <a:t>月</a:t>
            </a:r>
            <a:r>
              <a:rPr lang="en-US" altLang="ja-JP" smtClean="0"/>
              <a:t>2</a:t>
            </a:r>
            <a:r>
              <a:rPr lang="ja-JP" altLang="en-US" smtClean="0"/>
              <a:t>日</a:t>
            </a:r>
            <a:r>
              <a:rPr lang="en-US" altLang="ja-JP" smtClean="0"/>
              <a:t>(</a:t>
            </a:r>
            <a:r>
              <a:rPr lang="ja-JP" altLang="en-US" smtClean="0"/>
              <a:t>金</a:t>
            </a:r>
            <a:r>
              <a:rPr lang="en-US" altLang="ja-JP" smtClean="0"/>
              <a:t>)</a:t>
            </a:r>
          </a:p>
          <a:p>
            <a:pPr marL="514350" indent="-514350">
              <a:buFont typeface="Wingdings" pitchFamily="2" charset="2"/>
              <a:buChar char="l"/>
            </a:pPr>
            <a:r>
              <a:rPr lang="ja-JP" altLang="en-US" smtClean="0"/>
              <a:t>場所</a:t>
            </a:r>
            <a:r>
              <a:rPr lang="en-US" altLang="ja-JP" smtClean="0"/>
              <a:t>: </a:t>
            </a:r>
            <a:r>
              <a:rPr lang="ja-JP" altLang="en-US" smtClean="0"/>
              <a:t>ホテル森の風　鴬宿 </a:t>
            </a:r>
            <a:r>
              <a:rPr lang="en-US" altLang="ja-JP" smtClean="0"/>
              <a:t>(</a:t>
            </a:r>
            <a:r>
              <a:rPr lang="ja-JP" altLang="en-US" smtClean="0"/>
              <a:t>岩手県雫石町</a:t>
            </a:r>
            <a:r>
              <a:rPr lang="en-US" altLang="ja-JP" smtClean="0"/>
              <a:t>)</a:t>
            </a:r>
          </a:p>
          <a:p>
            <a:pPr marL="514350" indent="-514350">
              <a:buFont typeface="Wingdings" pitchFamily="2" charset="2"/>
              <a:buChar char="l"/>
            </a:pPr>
            <a:r>
              <a:rPr lang="ja-JP" altLang="en-US" smtClean="0"/>
              <a:t>主催</a:t>
            </a:r>
            <a:r>
              <a:rPr lang="en-US" altLang="ja-JP" smtClean="0"/>
              <a:t>: </a:t>
            </a:r>
            <a:r>
              <a:rPr lang="ja-JP" altLang="en-US" smtClean="0"/>
              <a:t>電子情報通信学会 基礎境界ソサイエティ</a:t>
            </a:r>
            <a:br>
              <a:rPr lang="ja-JP" altLang="en-US" smtClean="0"/>
            </a:br>
            <a:r>
              <a:rPr lang="ja-JP" altLang="en-US" smtClean="0"/>
              <a:t>　　　  情報理論とその応用</a:t>
            </a:r>
            <a:r>
              <a:rPr lang="en-US" altLang="ja-JP" smtClean="0"/>
              <a:t>(SITA)</a:t>
            </a:r>
            <a:r>
              <a:rPr lang="ja-JP" altLang="en-US" smtClean="0"/>
              <a:t>サブソサイエティ</a:t>
            </a:r>
          </a:p>
          <a:p>
            <a:pPr marL="514350" indent="-514350">
              <a:buFont typeface="Wingdings" pitchFamily="2" charset="2"/>
              <a:buChar char="l"/>
            </a:pPr>
            <a:r>
              <a:rPr lang="ja-JP" altLang="en-US" smtClean="0"/>
              <a:t>共同主催</a:t>
            </a:r>
            <a:r>
              <a:rPr lang="en-US" altLang="ja-JP" smtClean="0"/>
              <a:t>: IEEE IT Society Japan Chapter</a:t>
            </a:r>
          </a:p>
          <a:p>
            <a:pPr marL="514350" indent="-514350">
              <a:buFont typeface="Wingdings" pitchFamily="2" charset="2"/>
              <a:buChar char="l"/>
            </a:pPr>
            <a:r>
              <a:rPr lang="ja-JP" altLang="en-US" smtClean="0"/>
              <a:t>発表論文数</a:t>
            </a:r>
            <a:r>
              <a:rPr lang="en-US" altLang="ja-JP" smtClean="0"/>
              <a:t>: 104</a:t>
            </a:r>
            <a:r>
              <a:rPr lang="ja-JP" altLang="en-US" smtClean="0"/>
              <a:t>件 </a:t>
            </a:r>
            <a:r>
              <a:rPr lang="en-US" altLang="ja-JP" smtClean="0"/>
              <a:t>(36</a:t>
            </a:r>
            <a:r>
              <a:rPr lang="ja-JP" altLang="en-US" smtClean="0"/>
              <a:t>セッション</a:t>
            </a:r>
            <a:r>
              <a:rPr lang="en-US" altLang="ja-JP" smtClean="0"/>
              <a:t>)</a:t>
            </a:r>
          </a:p>
          <a:p>
            <a:pPr marL="514350" indent="-514350">
              <a:buFont typeface="Wingdings" pitchFamily="2" charset="2"/>
              <a:buChar char="l"/>
            </a:pPr>
            <a:r>
              <a:rPr lang="ja-JP" altLang="en-US" smtClean="0"/>
              <a:t>参加者数</a:t>
            </a:r>
            <a:r>
              <a:rPr lang="en-US" altLang="ja-JP" smtClean="0"/>
              <a:t>: 192</a:t>
            </a:r>
            <a:r>
              <a:rPr lang="ja-JP" altLang="en-US" smtClean="0"/>
              <a:t>名 </a:t>
            </a:r>
            <a:r>
              <a:rPr lang="en-US" altLang="ja-JP" smtClean="0"/>
              <a:t>(</a:t>
            </a:r>
            <a:r>
              <a:rPr lang="ja-JP" altLang="en-US" smtClean="0"/>
              <a:t>うち一般</a:t>
            </a:r>
            <a:r>
              <a:rPr lang="en-US" altLang="ja-JP" smtClean="0"/>
              <a:t>119</a:t>
            </a:r>
            <a:r>
              <a:rPr lang="ja-JP" altLang="en-US" smtClean="0"/>
              <a:t>名、学生</a:t>
            </a:r>
            <a:r>
              <a:rPr lang="en-US" altLang="ja-JP" smtClean="0"/>
              <a:t>73</a:t>
            </a:r>
            <a:r>
              <a:rPr lang="ja-JP" altLang="en-US" smtClean="0"/>
              <a:t>名</a:t>
            </a:r>
            <a:r>
              <a:rPr lang="en-US" altLang="ja-JP" smtClean="0"/>
              <a:t>)</a:t>
            </a:r>
          </a:p>
          <a:p>
            <a:pPr marL="514350" indent="-514350"/>
            <a:endParaRPr lang="ja-JP" altLang="en-US" smtClean="0"/>
          </a:p>
          <a:p>
            <a:pPr marL="514350" indent="-514350"/>
            <a:endParaRPr lang="ja-JP"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wrap="square" lIns="91440" tIns="45720" rIns="91440" bIns="45720" numCol="1" anchorCtr="0" compatLnSpc="1">
            <a:prstTxWarp prst="textNoShape">
              <a:avLst/>
            </a:prstTxWarp>
          </a:bodyPr>
          <a:lstStyle/>
          <a:p>
            <a:r>
              <a:rPr lang="en-US" altLang="ja-JP" cap="none" smtClean="0"/>
              <a:t>SITA2011</a:t>
            </a:r>
            <a:r>
              <a:rPr lang="ja-JP" altLang="en-US" cap="none" smtClean="0"/>
              <a:t>実行委員会</a:t>
            </a:r>
          </a:p>
        </p:txBody>
      </p:sp>
      <p:sp>
        <p:nvSpPr>
          <p:cNvPr id="3" name="コンテンツ プレースホルダ 2"/>
          <p:cNvSpPr>
            <a:spLocks noGrp="1"/>
          </p:cNvSpPr>
          <p:nvPr>
            <p:ph sz="quarter" idx="1"/>
          </p:nvPr>
        </p:nvSpPr>
        <p:spPr>
          <a:xfrm>
            <a:off x="457200" y="1600200"/>
            <a:ext cx="7467600" cy="4873625"/>
          </a:xfrm>
        </p:spPr>
        <p:txBody>
          <a:bodyPr>
            <a:normAutofit/>
          </a:bodyPr>
          <a:lstStyle/>
          <a:p>
            <a:pPr>
              <a:lnSpc>
                <a:spcPct val="90000"/>
              </a:lnSpc>
              <a:buFont typeface="Wingdings" pitchFamily="2" charset="2"/>
              <a:buChar char="l"/>
              <a:tabLst>
                <a:tab pos="2236788" algn="l"/>
              </a:tabLst>
            </a:pPr>
            <a:r>
              <a:rPr lang="ja-JP" altLang="en-US" sz="1800" smtClean="0"/>
              <a:t>実行委員長　</a:t>
            </a:r>
            <a:r>
              <a:rPr lang="en-US" altLang="ja-JP" sz="1800" smtClean="0"/>
              <a:t>	</a:t>
            </a:r>
            <a:r>
              <a:rPr lang="zh-TW" altLang="en-US" sz="1800" smtClean="0">
                <a:ea typeface="ＭＳ Ｐ明朝" pitchFamily="18" charset="-128"/>
              </a:rPr>
              <a:t>高田 豊雄</a:t>
            </a:r>
            <a:r>
              <a:rPr lang="zh-TW" altLang="ja-JP" sz="1800" smtClean="0">
                <a:ea typeface="ＭＳ Ｐ明朝" pitchFamily="18" charset="-128"/>
              </a:rPr>
              <a:t> </a:t>
            </a:r>
            <a:r>
              <a:rPr lang="en-US" altLang="ja-JP" sz="1800" smtClean="0"/>
              <a:t>(</a:t>
            </a:r>
            <a:r>
              <a:rPr lang="zh-TW" altLang="en-US" sz="1800" smtClean="0">
                <a:ea typeface="ＭＳ Ｐ明朝" pitchFamily="18" charset="-128"/>
              </a:rPr>
              <a:t>岩手県立大学</a:t>
            </a:r>
            <a:r>
              <a:rPr lang="en-US" altLang="ja-JP" sz="1800" smtClean="0"/>
              <a:t>)</a:t>
            </a:r>
          </a:p>
          <a:p>
            <a:pPr>
              <a:buFont typeface="Wingdings" pitchFamily="2" charset="2"/>
              <a:buChar char="l"/>
              <a:tabLst>
                <a:tab pos="2236788" algn="l"/>
              </a:tabLst>
            </a:pPr>
            <a:r>
              <a:rPr lang="ja-JP" altLang="en-US" sz="1800" smtClean="0"/>
              <a:t>プログラム委員長	鎌部 浩 </a:t>
            </a:r>
            <a:r>
              <a:rPr lang="en-US" altLang="ja-JP" sz="1800" smtClean="0"/>
              <a:t>(</a:t>
            </a:r>
            <a:r>
              <a:rPr lang="ja-JP" altLang="en-US" sz="1800" smtClean="0"/>
              <a:t>岐阜大学</a:t>
            </a:r>
            <a:r>
              <a:rPr lang="en-US" altLang="ja-JP" sz="1800" smtClean="0"/>
              <a:t>)</a:t>
            </a:r>
            <a:endParaRPr lang="en-US" altLang="zh-TW" sz="1800" smtClean="0">
              <a:ea typeface="ＭＳ Ｐ明朝" pitchFamily="18" charset="-128"/>
            </a:endParaRPr>
          </a:p>
          <a:p>
            <a:pPr>
              <a:buFont typeface="Wingdings" pitchFamily="2" charset="2"/>
              <a:buChar char="l"/>
              <a:tabLst>
                <a:tab pos="2236788" algn="l"/>
              </a:tabLst>
            </a:pPr>
            <a:r>
              <a:rPr lang="zh-TW" altLang="en-US" sz="1800" smtClean="0"/>
              <a:t>総　務	吉川 英機</a:t>
            </a:r>
            <a:r>
              <a:rPr lang="zh-TW" altLang="ja-JP" sz="1800" smtClean="0"/>
              <a:t> </a:t>
            </a:r>
            <a:r>
              <a:rPr lang="ja-JP" altLang="en-US" sz="1800" smtClean="0">
                <a:ea typeface="PMingLiU" pitchFamily="18" charset="-120"/>
              </a:rPr>
              <a:t>(</a:t>
            </a:r>
            <a:r>
              <a:rPr lang="zh-TW" altLang="en-US" sz="1800" smtClean="0"/>
              <a:t>東北学院大学</a:t>
            </a:r>
            <a:r>
              <a:rPr lang="en-US" altLang="ja-JP" sz="1800" smtClean="0">
                <a:ea typeface="PMingLiU" pitchFamily="18" charset="-120"/>
              </a:rPr>
              <a:t>)</a:t>
            </a:r>
            <a:endParaRPr lang="en-US" altLang="zh-CN" sz="1800" smtClean="0">
              <a:ea typeface="PMingLiU" pitchFamily="18" charset="-120"/>
            </a:endParaRPr>
          </a:p>
          <a:p>
            <a:pPr>
              <a:buFont typeface="Wingdings" pitchFamily="2" charset="2"/>
              <a:buChar char="l"/>
              <a:tabLst>
                <a:tab pos="2236788" algn="l"/>
              </a:tabLst>
            </a:pPr>
            <a:r>
              <a:rPr lang="zh-CN" altLang="en-US" sz="1800" smtClean="0">
                <a:ea typeface="PMingLiU" pitchFamily="18" charset="-120"/>
              </a:rPr>
              <a:t>会　計	児玉 英一郎</a:t>
            </a:r>
            <a:r>
              <a:rPr lang="zh-CN" altLang="ja-JP" sz="1800" smtClean="0">
                <a:ea typeface="PMingLiU" pitchFamily="18" charset="-120"/>
              </a:rPr>
              <a:t> </a:t>
            </a:r>
            <a:r>
              <a:rPr lang="ja-JP" altLang="en-US" sz="1800" smtClean="0">
                <a:ea typeface="PMingLiU" pitchFamily="18" charset="-120"/>
              </a:rPr>
              <a:t>(</a:t>
            </a:r>
            <a:r>
              <a:rPr lang="zh-CN" altLang="en-US" sz="1800" smtClean="0">
                <a:ea typeface="PMingLiU" pitchFamily="18" charset="-120"/>
              </a:rPr>
              <a:t>岩手県立大学</a:t>
            </a:r>
            <a:r>
              <a:rPr lang="en-US" altLang="ja-JP" sz="1800" smtClean="0">
                <a:ea typeface="PMingLiU" pitchFamily="18" charset="-120"/>
              </a:rPr>
              <a:t>)</a:t>
            </a:r>
            <a:br>
              <a:rPr lang="en-US" altLang="ja-JP" sz="1800" smtClean="0">
                <a:ea typeface="PMingLiU" pitchFamily="18" charset="-120"/>
              </a:rPr>
            </a:br>
            <a:r>
              <a:rPr lang="en-US" altLang="ja-JP" sz="1800" smtClean="0">
                <a:ea typeface="PMingLiU" pitchFamily="18" charset="-120"/>
              </a:rPr>
              <a:t>	</a:t>
            </a:r>
            <a:r>
              <a:rPr lang="zh-CN" altLang="en-US" sz="1800" smtClean="0"/>
              <a:t>地主 創</a:t>
            </a:r>
            <a:r>
              <a:rPr lang="zh-CN" altLang="ja-JP" sz="1800" smtClean="0"/>
              <a:t> </a:t>
            </a:r>
            <a:r>
              <a:rPr lang="ja-JP" altLang="en-US" sz="1800" smtClean="0">
                <a:ea typeface="SimSun" pitchFamily="2" charset="-122"/>
              </a:rPr>
              <a:t>(</a:t>
            </a:r>
            <a:r>
              <a:rPr lang="zh-CN" altLang="en-US" sz="1800" smtClean="0"/>
              <a:t>青山学院大学</a:t>
            </a:r>
            <a:r>
              <a:rPr lang="en-US" altLang="ja-JP" sz="1800" smtClean="0">
                <a:ea typeface="SimSun" pitchFamily="2" charset="-122"/>
              </a:rPr>
              <a:t>)</a:t>
            </a:r>
            <a:endParaRPr lang="en-US" altLang="zh-CN" sz="1800" smtClean="0"/>
          </a:p>
          <a:p>
            <a:pPr>
              <a:buFont typeface="Wingdings" pitchFamily="2" charset="2"/>
              <a:buChar char="l"/>
              <a:tabLst>
                <a:tab pos="2236788" algn="l"/>
              </a:tabLst>
            </a:pPr>
            <a:r>
              <a:rPr lang="zh-CN" altLang="en-US" sz="1800" smtClean="0"/>
              <a:t>出　版	廣友 雅徳</a:t>
            </a:r>
            <a:r>
              <a:rPr lang="zh-CN" altLang="ja-JP" sz="1800" smtClean="0"/>
              <a:t> </a:t>
            </a:r>
            <a:r>
              <a:rPr lang="ja-JP" altLang="en-US" sz="1800" smtClean="0">
                <a:ea typeface="SimSun" pitchFamily="2" charset="-122"/>
              </a:rPr>
              <a:t>(佐賀大学</a:t>
            </a:r>
            <a:r>
              <a:rPr lang="en-US" altLang="ja-JP" sz="1800" smtClean="0">
                <a:ea typeface="SimSun" pitchFamily="2" charset="-122"/>
              </a:rPr>
              <a:t>)</a:t>
            </a:r>
            <a:br>
              <a:rPr lang="en-US" altLang="ja-JP" sz="1800" smtClean="0">
                <a:ea typeface="SimSun" pitchFamily="2" charset="-122"/>
              </a:rPr>
            </a:br>
            <a:r>
              <a:rPr lang="en-US" altLang="ja-JP" sz="1800" smtClean="0">
                <a:ea typeface="SimSun" pitchFamily="2" charset="-122"/>
              </a:rPr>
              <a:t>	</a:t>
            </a:r>
            <a:r>
              <a:rPr lang="zh-CN" altLang="en-US" sz="1800" smtClean="0"/>
              <a:t>吉田 隆弘</a:t>
            </a:r>
            <a:r>
              <a:rPr lang="zh-CN" altLang="ja-JP" sz="1800" smtClean="0"/>
              <a:t> </a:t>
            </a:r>
            <a:r>
              <a:rPr lang="ja-JP" altLang="en-US" sz="1800" smtClean="0">
                <a:ea typeface="SimSun" pitchFamily="2" charset="-122"/>
              </a:rPr>
              <a:t>(</a:t>
            </a:r>
            <a:r>
              <a:rPr lang="zh-CN" altLang="en-US" sz="1800" smtClean="0"/>
              <a:t>青山学院大学</a:t>
            </a:r>
            <a:r>
              <a:rPr lang="en-US" altLang="ja-JP" sz="1800" smtClean="0">
                <a:ea typeface="SimSun" pitchFamily="2" charset="-122"/>
              </a:rPr>
              <a:t>)</a:t>
            </a:r>
            <a:endParaRPr lang="en-US" altLang="zh-CN" sz="1800" smtClean="0"/>
          </a:p>
          <a:p>
            <a:pPr>
              <a:buFont typeface="Wingdings" pitchFamily="2" charset="2"/>
              <a:buChar char="l"/>
              <a:tabLst>
                <a:tab pos="2236788" algn="l"/>
              </a:tabLst>
            </a:pPr>
            <a:r>
              <a:rPr lang="zh-CN" altLang="en-US" sz="1800" smtClean="0"/>
              <a:t>登　録	有村 光晴</a:t>
            </a:r>
            <a:r>
              <a:rPr lang="zh-CN" altLang="ja-JP" sz="1800" smtClean="0"/>
              <a:t> </a:t>
            </a:r>
            <a:r>
              <a:rPr lang="ja-JP" altLang="en-US" sz="1800" smtClean="0">
                <a:ea typeface="SimSun" pitchFamily="2" charset="-122"/>
              </a:rPr>
              <a:t>(</a:t>
            </a:r>
            <a:r>
              <a:rPr lang="zh-CN" altLang="en-US" sz="1800" smtClean="0"/>
              <a:t>湘南工科大学</a:t>
            </a:r>
            <a:r>
              <a:rPr lang="en-US" altLang="ja-JP" sz="1800" smtClean="0">
                <a:ea typeface="SimSun" pitchFamily="2" charset="-122"/>
              </a:rPr>
              <a:t>)</a:t>
            </a:r>
            <a:br>
              <a:rPr lang="en-US" altLang="ja-JP" sz="1800" smtClean="0">
                <a:ea typeface="SimSun" pitchFamily="2" charset="-122"/>
              </a:rPr>
            </a:br>
            <a:r>
              <a:rPr lang="en-US" altLang="ja-JP" sz="1800" smtClean="0">
                <a:ea typeface="SimSun" pitchFamily="2" charset="-122"/>
              </a:rPr>
              <a:t>	</a:t>
            </a:r>
            <a:r>
              <a:rPr lang="ja-JP" altLang="en-US" sz="1800" smtClean="0">
                <a:ea typeface="SimSun" pitchFamily="2" charset="-122"/>
              </a:rPr>
              <a:t>日下 卓也 </a:t>
            </a:r>
            <a:r>
              <a:rPr lang="en-US" altLang="ja-JP" sz="1800" smtClean="0">
                <a:ea typeface="SimSun" pitchFamily="2" charset="-122"/>
              </a:rPr>
              <a:t>(</a:t>
            </a:r>
            <a:r>
              <a:rPr lang="ja-JP" altLang="en-US" sz="1800" smtClean="0">
                <a:ea typeface="SimSun" pitchFamily="2" charset="-122"/>
              </a:rPr>
              <a:t>岡山大学</a:t>
            </a:r>
            <a:r>
              <a:rPr lang="en-US" altLang="ja-JP" sz="1800" smtClean="0">
                <a:ea typeface="SimSun" pitchFamily="2" charset="-122"/>
              </a:rPr>
              <a:t>)</a:t>
            </a:r>
          </a:p>
          <a:p>
            <a:pPr>
              <a:buFont typeface="Wingdings" pitchFamily="2" charset="2"/>
              <a:buChar char="l"/>
              <a:tabLst>
                <a:tab pos="2236788" algn="l"/>
              </a:tabLst>
            </a:pPr>
            <a:r>
              <a:rPr lang="ja-JP" altLang="en-US" sz="1800" smtClean="0"/>
              <a:t>広報・渉外	岩田 基 </a:t>
            </a:r>
            <a:r>
              <a:rPr lang="en-US" altLang="ja-JP" sz="1800" smtClean="0"/>
              <a:t>(</a:t>
            </a:r>
            <a:r>
              <a:rPr lang="ja-JP" altLang="en-US" sz="1800" smtClean="0"/>
              <a:t>大阪府立大学</a:t>
            </a:r>
            <a:r>
              <a:rPr lang="en-US" altLang="ja-JP" sz="1800" smtClean="0"/>
              <a:t>)</a:t>
            </a:r>
            <a:br>
              <a:rPr lang="en-US" altLang="ja-JP" sz="1800" smtClean="0"/>
            </a:br>
            <a:r>
              <a:rPr lang="en-US" altLang="ja-JP" sz="1800" smtClean="0"/>
              <a:t>	</a:t>
            </a:r>
            <a:r>
              <a:rPr lang="ja-JP" altLang="en-US" sz="1800" smtClean="0"/>
              <a:t>前田 康成 </a:t>
            </a:r>
            <a:r>
              <a:rPr lang="en-US" altLang="ja-JP" sz="1800" smtClean="0"/>
              <a:t>(</a:t>
            </a:r>
            <a:r>
              <a:rPr lang="ja-JP" altLang="en-US" sz="1800" smtClean="0"/>
              <a:t>北見工業大学</a:t>
            </a:r>
            <a:r>
              <a:rPr lang="en-US" altLang="ja-JP" sz="1800" smtClean="0"/>
              <a:t>)</a:t>
            </a:r>
          </a:p>
          <a:p>
            <a:pPr>
              <a:buFont typeface="Wingdings" pitchFamily="2" charset="2"/>
              <a:buChar char="l"/>
              <a:tabLst>
                <a:tab pos="2236788" algn="l"/>
              </a:tabLst>
            </a:pPr>
            <a:r>
              <a:rPr lang="ja-JP" altLang="en-US" sz="1800" smtClean="0"/>
              <a:t>会　場	王 家宏 </a:t>
            </a:r>
            <a:r>
              <a:rPr lang="en-US" altLang="ja-JP" sz="1800" smtClean="0"/>
              <a:t>(</a:t>
            </a:r>
            <a:r>
              <a:rPr lang="ja-JP" altLang="en-US" sz="1800" smtClean="0"/>
              <a:t>岩手県立大学</a:t>
            </a:r>
            <a:r>
              <a:rPr lang="en-US" altLang="ja-JP" sz="1800" smtClean="0"/>
              <a:t>)</a:t>
            </a:r>
            <a:br>
              <a:rPr lang="en-US" altLang="ja-JP" sz="1800" smtClean="0"/>
            </a:br>
            <a:r>
              <a:rPr lang="en-US" altLang="ja-JP" sz="1800" smtClean="0"/>
              <a:t>	</a:t>
            </a:r>
            <a:r>
              <a:rPr lang="ja-JP" altLang="en-US" sz="1800" smtClean="0"/>
              <a:t>中澤 真 </a:t>
            </a:r>
            <a:r>
              <a:rPr lang="en-US" altLang="ja-JP" sz="1800" smtClean="0"/>
              <a:t>(</a:t>
            </a:r>
            <a:r>
              <a:rPr lang="ja-JP" altLang="en-US" sz="1800" smtClean="0"/>
              <a:t>会津大学</a:t>
            </a:r>
            <a:r>
              <a:rPr lang="en-US" altLang="ja-JP" sz="1800" smtClean="0"/>
              <a:t>)</a:t>
            </a:r>
            <a:br>
              <a:rPr lang="en-US" altLang="ja-JP" sz="1800" smtClean="0"/>
            </a:br>
            <a:r>
              <a:rPr lang="en-US" altLang="ja-JP" sz="1800" smtClean="0"/>
              <a:t>	</a:t>
            </a:r>
            <a:r>
              <a:rPr lang="ja-JP" altLang="en-US" sz="1800" smtClean="0"/>
              <a:t>ベッド </a:t>
            </a:r>
            <a:r>
              <a:rPr lang="en-US" altLang="ja-JP" sz="1800" smtClean="0"/>
              <a:t>B.</a:t>
            </a:r>
            <a:r>
              <a:rPr lang="ja-JP" altLang="en-US" sz="1800" smtClean="0"/>
              <a:t>ビスタ </a:t>
            </a:r>
            <a:r>
              <a:rPr lang="en-US" altLang="ja-JP" sz="1800" smtClean="0"/>
              <a:t>(</a:t>
            </a:r>
            <a:r>
              <a:rPr lang="ja-JP" altLang="en-US" sz="1800" smtClean="0"/>
              <a:t>岩手県立大学</a:t>
            </a:r>
            <a:r>
              <a:rPr lang="en-US" altLang="ja-JP" sz="1800" smtClean="0"/>
              <a:t>)</a:t>
            </a:r>
          </a:p>
          <a:p>
            <a:pPr>
              <a:buFont typeface="Wingdings" pitchFamily="2" charset="2"/>
              <a:buChar char="l"/>
              <a:tabLst>
                <a:tab pos="2236788" algn="l"/>
              </a:tabLst>
            </a:pPr>
            <a:r>
              <a:rPr lang="ja-JP" altLang="en-US" sz="1800" smtClean="0"/>
              <a:t>無任所	西新 幹彦 </a:t>
            </a:r>
            <a:r>
              <a:rPr lang="en-US" altLang="ja-JP" sz="1800" smtClean="0"/>
              <a:t>(</a:t>
            </a:r>
            <a:r>
              <a:rPr lang="ja-JP" altLang="en-US" sz="1800" smtClean="0"/>
              <a:t>信州大学</a:t>
            </a:r>
            <a:r>
              <a:rPr lang="en-US" altLang="ja-JP" sz="1800" smtClean="0"/>
              <a:t>)</a:t>
            </a:r>
            <a:endParaRPr lang="ja-JP"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buFont typeface="+mj-lt"/>
              <a:buAutoNum type="arabicPeriod"/>
            </a:pPr>
            <a:r>
              <a:rPr lang="en-US" altLang="ja-JP" u="sng" dirty="0" smtClean="0">
                <a:solidFill>
                  <a:srgbClr val="000000"/>
                </a:solidFill>
              </a:rPr>
              <a:t>SITA</a:t>
            </a:r>
            <a:r>
              <a:rPr lang="ja-JP" altLang="en-US" u="sng" dirty="0" smtClean="0">
                <a:solidFill>
                  <a:srgbClr val="000000"/>
                </a:solidFill>
              </a:rPr>
              <a:t>サブソ活動概要・展望</a:t>
            </a:r>
            <a:r>
              <a:rPr lang="en-US" altLang="ja-JP" u="sng" dirty="0" smtClean="0">
                <a:solidFill>
                  <a:srgbClr val="000000"/>
                </a:solidFill>
              </a:rPr>
              <a:t>           </a:t>
            </a:r>
            <a:r>
              <a:rPr lang="ja-JP" altLang="en-US" u="sng" dirty="0" smtClean="0"/>
              <a:t>若杉 耕一郎</a:t>
            </a:r>
            <a:endParaRPr lang="en-US" altLang="ja-JP" u="sng" dirty="0" smtClean="0">
              <a:solidFill>
                <a:srgbClr val="000000"/>
              </a:solidFill>
            </a:endParaRPr>
          </a:p>
          <a:p>
            <a:pPr marL="514350" indent="-514350" algn="l">
              <a:buFont typeface="+mj-lt"/>
              <a:buAutoNum type="arabicPeriod"/>
            </a:pPr>
            <a:r>
              <a:rPr lang="ja-JP" altLang="en-US" dirty="0" smtClean="0">
                <a:solidFill>
                  <a:schemeClr val="bg1">
                    <a:lumMod val="65000"/>
                  </a:schemeClr>
                </a:solidFill>
              </a:rPr>
              <a:t>会計事業報告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企画事業報告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奨励賞</a:t>
            </a:r>
            <a:endParaRPr lang="en-US" altLang="ja-JP" dirty="0" smtClean="0">
              <a:solidFill>
                <a:schemeClr val="bg1">
                  <a:lumMod val="65000"/>
                </a:schemeClr>
              </a:solidFill>
            </a:endParaRPr>
          </a:p>
          <a:p>
            <a:pPr marL="514350" indent="-514350">
              <a:buFont typeface="+mj-lt"/>
              <a:buAutoNum type="arabicPeriod"/>
            </a:pPr>
            <a:r>
              <a:rPr lang="en-US" altLang="ja-JP" dirty="0" smtClean="0">
                <a:solidFill>
                  <a:srgbClr val="A6A6A6"/>
                </a:solidFill>
              </a:rPr>
              <a:t>Web/ML</a:t>
            </a:r>
            <a:r>
              <a:rPr lang="ja-JP" altLang="en-US" dirty="0" smtClean="0">
                <a:solidFill>
                  <a:schemeClr val="bg1">
                    <a:lumMod val="65000"/>
                  </a:schemeClr>
                </a:solidFill>
              </a:rPr>
              <a:t>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SITA2011</a:t>
            </a:r>
            <a:r>
              <a:rPr lang="ja-JP" altLang="en-US" dirty="0" smtClean="0">
                <a:solidFill>
                  <a:schemeClr val="bg1">
                    <a:lumMod val="65000"/>
                  </a:schemeClr>
                </a:solidFill>
              </a:rPr>
              <a:t>中間報告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ISITA2012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その他</a:t>
            </a:r>
            <a:endParaRPr lang="ja-JP" alt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txBody>
          <a:bodyPr wrap="square" lIns="91440" tIns="45720" rIns="91440" bIns="45720" numCol="1" anchorCtr="0" compatLnSpc="1">
            <a:prstTxWarp prst="textNoShape">
              <a:avLst/>
            </a:prstTxWarp>
          </a:bodyPr>
          <a:lstStyle/>
          <a:p>
            <a:r>
              <a:rPr lang="en-US" altLang="ja-JP" cap="none" smtClean="0"/>
              <a:t>SITA2011</a:t>
            </a:r>
            <a:r>
              <a:rPr lang="ja-JP" altLang="en-US" cap="none" smtClean="0"/>
              <a:t>プログラム委員会</a:t>
            </a:r>
          </a:p>
        </p:txBody>
      </p:sp>
      <p:sp>
        <p:nvSpPr>
          <p:cNvPr id="3" name="コンテンツ プレースホルダ 2"/>
          <p:cNvSpPr>
            <a:spLocks noGrp="1"/>
          </p:cNvSpPr>
          <p:nvPr>
            <p:ph sz="quarter" idx="4294967295"/>
          </p:nvPr>
        </p:nvSpPr>
        <p:spPr/>
        <p:txBody>
          <a:bodyPr>
            <a:normAutofit lnSpcReduction="10000"/>
          </a:bodyPr>
          <a:lstStyle/>
          <a:p>
            <a:pPr>
              <a:lnSpc>
                <a:spcPct val="90000"/>
              </a:lnSpc>
              <a:buFont typeface="Wingdings" pitchFamily="2" charset="2"/>
              <a:buChar char="l"/>
              <a:tabLst>
                <a:tab pos="2236788" algn="l"/>
              </a:tabLst>
            </a:pPr>
            <a:r>
              <a:rPr lang="ja-JP" altLang="en-US" sz="2800" smtClean="0"/>
              <a:t>委員長　</a:t>
            </a:r>
            <a:r>
              <a:rPr lang="en-US" altLang="ja-JP" sz="2800" smtClean="0"/>
              <a:t>	</a:t>
            </a:r>
            <a:r>
              <a:rPr lang="ja-JP" altLang="en-US" sz="2800" smtClean="0"/>
              <a:t>鎌部 浩 </a:t>
            </a:r>
            <a:r>
              <a:rPr lang="en-US" altLang="ja-JP" sz="2800" smtClean="0"/>
              <a:t>(</a:t>
            </a:r>
            <a:r>
              <a:rPr lang="ja-JP" altLang="en-US" sz="2800" smtClean="0"/>
              <a:t>岐阜大学</a:t>
            </a:r>
            <a:r>
              <a:rPr lang="en-US" altLang="ja-JP" sz="2800" smtClean="0"/>
              <a:t>)</a:t>
            </a:r>
            <a:endParaRPr lang="en-US" altLang="zh-TW" sz="2800" smtClean="0">
              <a:ea typeface="ＭＳ Ｐ明朝" pitchFamily="18" charset="-128"/>
            </a:endParaRPr>
          </a:p>
          <a:p>
            <a:pPr>
              <a:buFont typeface="Wingdings" pitchFamily="2" charset="2"/>
              <a:buChar char="l"/>
              <a:tabLst>
                <a:tab pos="2236788" algn="l"/>
              </a:tabLst>
            </a:pPr>
            <a:r>
              <a:rPr lang="ja-JP" altLang="en-US" sz="2800" smtClean="0"/>
              <a:t>幹</a:t>
            </a:r>
            <a:r>
              <a:rPr lang="zh-CN" altLang="en-US" sz="2800" smtClean="0">
                <a:ea typeface="ＭＳ Ｐ明朝" pitchFamily="18" charset="-128"/>
              </a:rPr>
              <a:t>　</a:t>
            </a:r>
            <a:r>
              <a:rPr lang="ja-JP" altLang="en-US" sz="2800" smtClean="0"/>
              <a:t>事</a:t>
            </a:r>
            <a:r>
              <a:rPr lang="zh-TW" altLang="en-US" sz="2800" smtClean="0">
                <a:ea typeface="ＭＳ Ｐ明朝" pitchFamily="18" charset="-128"/>
              </a:rPr>
              <a:t>	</a:t>
            </a:r>
            <a:r>
              <a:rPr lang="ja-JP" altLang="en-US" sz="2800" smtClean="0"/>
              <a:t>岩田 賢一 </a:t>
            </a:r>
            <a:r>
              <a:rPr lang="en-US" altLang="ja-JP" sz="2800" smtClean="0"/>
              <a:t>(</a:t>
            </a:r>
            <a:r>
              <a:rPr lang="ja-JP" altLang="en-US" sz="2800" smtClean="0"/>
              <a:t>福井大学</a:t>
            </a:r>
            <a:r>
              <a:rPr lang="en-US" altLang="ja-JP" sz="2800" smtClean="0"/>
              <a:t>)</a:t>
            </a:r>
          </a:p>
          <a:p>
            <a:pPr>
              <a:buFont typeface="Wingdings" pitchFamily="2" charset="2"/>
              <a:buChar char="l"/>
              <a:tabLst>
                <a:tab pos="2236788" algn="l"/>
              </a:tabLst>
            </a:pPr>
            <a:r>
              <a:rPr lang="ja-JP" altLang="en-US" sz="2800" smtClean="0"/>
              <a:t>委</a:t>
            </a:r>
            <a:r>
              <a:rPr lang="zh-CN" altLang="en-US" sz="2800" smtClean="0">
                <a:ea typeface="ＭＳ Ｐ明朝" pitchFamily="18" charset="-128"/>
              </a:rPr>
              <a:t>　</a:t>
            </a:r>
            <a:r>
              <a:rPr lang="ja-JP" altLang="en-US" sz="2800" smtClean="0"/>
              <a:t>員</a:t>
            </a:r>
            <a:r>
              <a:rPr lang="zh-CN" altLang="en-US" sz="2800" smtClean="0">
                <a:ea typeface="PMingLiU" pitchFamily="18" charset="-120"/>
              </a:rPr>
              <a:t>	</a:t>
            </a:r>
            <a:r>
              <a:rPr lang="zh-TW" altLang="zh-CN" sz="2800" smtClean="0"/>
              <a:t>戒田</a:t>
            </a:r>
            <a:r>
              <a:rPr lang="zh-CN" altLang="en-US" sz="2800" smtClean="0">
                <a:ea typeface="PMingLiU" pitchFamily="18" charset="-120"/>
              </a:rPr>
              <a:t> </a:t>
            </a:r>
            <a:r>
              <a:rPr lang="zh-TW" altLang="zh-CN" sz="2800" smtClean="0"/>
              <a:t>高康</a:t>
            </a:r>
            <a:r>
              <a:rPr lang="zh-CN" altLang="en-US" sz="2800" smtClean="0">
                <a:ea typeface="ＭＳ Ｐゴシック" charset="-128"/>
              </a:rPr>
              <a:t> </a:t>
            </a:r>
            <a:r>
              <a:rPr lang="en-US" altLang="ja-JP" sz="2800" smtClean="0">
                <a:ea typeface="ＭＳ Ｐゴシック" charset="-128"/>
              </a:rPr>
              <a:t>(</a:t>
            </a:r>
            <a:r>
              <a:rPr lang="zh-TW" altLang="en-US" sz="2800" smtClean="0"/>
              <a:t>近畿大学</a:t>
            </a:r>
            <a:r>
              <a:rPr lang="en-US" altLang="ja-JP" sz="2800" smtClean="0">
                <a:ea typeface="PMingLiU" pitchFamily="18" charset="-120"/>
              </a:rPr>
              <a:t>)</a:t>
            </a:r>
            <a:br>
              <a:rPr lang="en-US" altLang="ja-JP" sz="2800" smtClean="0">
                <a:ea typeface="PMingLiU" pitchFamily="18" charset="-120"/>
              </a:rPr>
            </a:br>
            <a:r>
              <a:rPr lang="en-US" altLang="ja-JP" sz="2800" smtClean="0">
                <a:ea typeface="PMingLiU" pitchFamily="18" charset="-120"/>
              </a:rPr>
              <a:t>	</a:t>
            </a:r>
            <a:r>
              <a:rPr lang="ja-JP" altLang="en-US" sz="2800" smtClean="0">
                <a:ea typeface="PMingLiU" pitchFamily="18" charset="-120"/>
              </a:rPr>
              <a:t>小西 たつ美 </a:t>
            </a:r>
            <a:r>
              <a:rPr lang="en-US" altLang="ja-JP" sz="2800" smtClean="0">
                <a:ea typeface="PMingLiU" pitchFamily="18" charset="-120"/>
              </a:rPr>
              <a:t>(</a:t>
            </a:r>
            <a:r>
              <a:rPr lang="ja-JP" altLang="en-US" sz="2800" smtClean="0">
                <a:ea typeface="PMingLiU" pitchFamily="18" charset="-120"/>
              </a:rPr>
              <a:t>愛知工業大学</a:t>
            </a:r>
            <a:r>
              <a:rPr lang="en-US" altLang="ja-JP" sz="2800" smtClean="0">
                <a:ea typeface="PMingLiU" pitchFamily="18" charset="-120"/>
              </a:rPr>
              <a:t>)</a:t>
            </a:r>
            <a:br>
              <a:rPr lang="en-US" altLang="ja-JP" sz="2800" smtClean="0">
                <a:ea typeface="PMingLiU" pitchFamily="18" charset="-120"/>
              </a:rPr>
            </a:br>
            <a:r>
              <a:rPr lang="en-US" altLang="ja-JP" sz="2800" smtClean="0">
                <a:ea typeface="PMingLiU" pitchFamily="18" charset="-120"/>
              </a:rPr>
              <a:t>	</a:t>
            </a:r>
            <a:r>
              <a:rPr lang="ja-JP" altLang="en-US" sz="2800" smtClean="0">
                <a:ea typeface="PMingLiU" pitchFamily="18" charset="-120"/>
              </a:rPr>
              <a:t>野上 保之 </a:t>
            </a:r>
            <a:r>
              <a:rPr lang="en-US" altLang="ja-JP" sz="2800" smtClean="0">
                <a:ea typeface="PMingLiU" pitchFamily="18" charset="-120"/>
              </a:rPr>
              <a:t>(</a:t>
            </a:r>
            <a:r>
              <a:rPr lang="ja-JP" altLang="en-US" sz="2800" smtClean="0">
                <a:ea typeface="PMingLiU" pitchFamily="18" charset="-120"/>
              </a:rPr>
              <a:t>岡山大学</a:t>
            </a:r>
            <a:r>
              <a:rPr lang="en-US" altLang="ja-JP" sz="2800" smtClean="0">
                <a:ea typeface="PMingLiU" pitchFamily="18" charset="-120"/>
              </a:rPr>
              <a:t>)</a:t>
            </a:r>
            <a:br>
              <a:rPr lang="en-US" altLang="ja-JP" sz="2800" smtClean="0">
                <a:ea typeface="PMingLiU" pitchFamily="18" charset="-120"/>
              </a:rPr>
            </a:br>
            <a:r>
              <a:rPr lang="en-US" altLang="ja-JP" sz="2800" smtClean="0">
                <a:ea typeface="PMingLiU" pitchFamily="18" charset="-120"/>
              </a:rPr>
              <a:t>	</a:t>
            </a:r>
            <a:r>
              <a:rPr lang="ja-JP" altLang="en-US" sz="2800" smtClean="0">
                <a:ea typeface="PMingLiU" pitchFamily="18" charset="-120"/>
              </a:rPr>
              <a:t>長谷川 浩 </a:t>
            </a:r>
            <a:r>
              <a:rPr lang="en-US" altLang="ja-JP" sz="2800" smtClean="0">
                <a:ea typeface="PMingLiU" pitchFamily="18" charset="-120"/>
              </a:rPr>
              <a:t>(</a:t>
            </a:r>
            <a:r>
              <a:rPr lang="ja-JP" altLang="en-US" sz="2800" smtClean="0">
                <a:ea typeface="PMingLiU" pitchFamily="18" charset="-120"/>
              </a:rPr>
              <a:t>名古屋大学</a:t>
            </a:r>
            <a:r>
              <a:rPr lang="en-US" altLang="ja-JP" sz="2800" smtClean="0">
                <a:ea typeface="PMingLiU" pitchFamily="18" charset="-120"/>
              </a:rPr>
              <a:t>)</a:t>
            </a:r>
            <a:br>
              <a:rPr lang="en-US" altLang="ja-JP" sz="2800" smtClean="0">
                <a:ea typeface="PMingLiU" pitchFamily="18" charset="-120"/>
              </a:rPr>
            </a:br>
            <a:r>
              <a:rPr lang="en-US" altLang="ja-JP" sz="2800" smtClean="0">
                <a:ea typeface="PMingLiU" pitchFamily="18" charset="-120"/>
              </a:rPr>
              <a:t>	</a:t>
            </a:r>
            <a:r>
              <a:rPr lang="ja-JP" altLang="en-US" sz="2800" smtClean="0">
                <a:ea typeface="PMingLiU" pitchFamily="18" charset="-120"/>
              </a:rPr>
              <a:t>濱田 充 </a:t>
            </a:r>
            <a:r>
              <a:rPr lang="en-US" altLang="ja-JP" sz="2800" smtClean="0">
                <a:ea typeface="PMingLiU" pitchFamily="18" charset="-120"/>
              </a:rPr>
              <a:t>(</a:t>
            </a:r>
            <a:r>
              <a:rPr lang="ja-JP" altLang="en-US" sz="2800" smtClean="0">
                <a:ea typeface="PMingLiU" pitchFamily="18" charset="-120"/>
              </a:rPr>
              <a:t>玉川大学</a:t>
            </a:r>
            <a:r>
              <a:rPr lang="en-US" altLang="ja-JP" sz="2800" smtClean="0">
                <a:ea typeface="PMingLiU" pitchFamily="18" charset="-120"/>
              </a:rPr>
              <a:t>)</a:t>
            </a:r>
            <a:br>
              <a:rPr lang="en-US" altLang="ja-JP" sz="2800" smtClean="0">
                <a:ea typeface="PMingLiU" pitchFamily="18" charset="-120"/>
              </a:rPr>
            </a:br>
            <a:r>
              <a:rPr lang="en-US" altLang="ja-JP" sz="2800" smtClean="0">
                <a:ea typeface="PMingLiU" pitchFamily="18" charset="-120"/>
              </a:rPr>
              <a:t>	</a:t>
            </a:r>
            <a:r>
              <a:rPr lang="ja-JP" altLang="en-US" sz="2800" smtClean="0">
                <a:ea typeface="PMingLiU" pitchFamily="18" charset="-120"/>
              </a:rPr>
              <a:t>原田 康祐 </a:t>
            </a:r>
            <a:r>
              <a:rPr lang="en-US" altLang="ja-JP" sz="2800" smtClean="0">
                <a:ea typeface="PMingLiU" pitchFamily="18" charset="-120"/>
              </a:rPr>
              <a:t>(</a:t>
            </a:r>
            <a:r>
              <a:rPr lang="ja-JP" altLang="en-US" sz="2800" smtClean="0">
                <a:ea typeface="PMingLiU" pitchFamily="18" charset="-120"/>
              </a:rPr>
              <a:t>東芝</a:t>
            </a:r>
            <a:r>
              <a:rPr lang="en-US" altLang="ja-JP" sz="2800" smtClean="0">
                <a:ea typeface="PMingLiU" pitchFamily="18" charset="-120"/>
              </a:rPr>
              <a:t>)</a:t>
            </a:r>
            <a:br>
              <a:rPr lang="en-US" altLang="ja-JP" sz="2800" smtClean="0">
                <a:ea typeface="PMingLiU" pitchFamily="18" charset="-120"/>
              </a:rPr>
            </a:br>
            <a:r>
              <a:rPr lang="en-US" altLang="ja-JP" sz="2800" smtClean="0">
                <a:ea typeface="PMingLiU" pitchFamily="18" charset="-120"/>
              </a:rPr>
              <a:t>	</a:t>
            </a:r>
            <a:r>
              <a:rPr lang="ja-JP" altLang="en-US" sz="2800" smtClean="0">
                <a:ea typeface="PMingLiU" pitchFamily="18" charset="-120"/>
              </a:rPr>
              <a:t>松井 一 </a:t>
            </a:r>
            <a:r>
              <a:rPr lang="en-US" altLang="ja-JP" sz="2800" smtClean="0">
                <a:ea typeface="PMingLiU" pitchFamily="18" charset="-120"/>
              </a:rPr>
              <a:t>(</a:t>
            </a:r>
            <a:r>
              <a:rPr lang="ja-JP" altLang="en-US" sz="2800" smtClean="0">
                <a:ea typeface="PMingLiU" pitchFamily="18" charset="-120"/>
              </a:rPr>
              <a:t>豊田工業大学</a:t>
            </a:r>
            <a:r>
              <a:rPr lang="en-US" altLang="ja-JP" sz="2800" smtClean="0">
                <a:ea typeface="PMingLiU" pitchFamily="18" charset="-120"/>
              </a:rPr>
              <a:t>)</a:t>
            </a:r>
            <a:br>
              <a:rPr lang="en-US" altLang="ja-JP" sz="2800" smtClean="0">
                <a:ea typeface="PMingLiU" pitchFamily="18" charset="-120"/>
              </a:rPr>
            </a:br>
            <a:r>
              <a:rPr lang="en-US" altLang="ja-JP" sz="2800" smtClean="0">
                <a:ea typeface="PMingLiU" pitchFamily="18" charset="-120"/>
              </a:rPr>
              <a:t>	</a:t>
            </a:r>
            <a:r>
              <a:rPr lang="ja-JP" altLang="en-US" sz="2800" smtClean="0">
                <a:ea typeface="PMingLiU" pitchFamily="18" charset="-120"/>
              </a:rPr>
              <a:t>松本 隆太郎 </a:t>
            </a:r>
            <a:r>
              <a:rPr lang="en-US" altLang="ja-JP" sz="2800" smtClean="0">
                <a:ea typeface="PMingLiU" pitchFamily="18" charset="-120"/>
              </a:rPr>
              <a:t>(</a:t>
            </a:r>
            <a:r>
              <a:rPr lang="ja-JP" altLang="en-US" sz="2800" smtClean="0">
                <a:ea typeface="PMingLiU" pitchFamily="18" charset="-120"/>
              </a:rPr>
              <a:t>東京工業大学</a:t>
            </a:r>
            <a:r>
              <a:rPr lang="en-US" altLang="ja-JP" sz="2800" smtClean="0">
                <a:ea typeface="PMingLiU" pitchFamily="18" charset="-120"/>
              </a:rPr>
              <a:t>)</a:t>
            </a:r>
            <a:br>
              <a:rPr lang="en-US" altLang="ja-JP" sz="2800" smtClean="0">
                <a:ea typeface="PMingLiU" pitchFamily="18" charset="-120"/>
              </a:rPr>
            </a:br>
            <a:r>
              <a:rPr lang="en-US" altLang="ja-JP" sz="2800" smtClean="0">
                <a:ea typeface="PMingLiU" pitchFamily="18" charset="-120"/>
              </a:rPr>
              <a:t>	</a:t>
            </a:r>
            <a:r>
              <a:rPr lang="ja-JP" altLang="en-US" sz="2800" smtClean="0">
                <a:ea typeface="PMingLiU" pitchFamily="18" charset="-120"/>
              </a:rPr>
              <a:t>和田山 正 </a:t>
            </a:r>
            <a:r>
              <a:rPr lang="en-US" altLang="ja-JP" sz="2800" smtClean="0">
                <a:ea typeface="PMingLiU" pitchFamily="18" charset="-120"/>
              </a:rPr>
              <a:t>(</a:t>
            </a:r>
            <a:r>
              <a:rPr lang="ja-JP" altLang="en-US" sz="2800" smtClean="0">
                <a:ea typeface="PMingLiU" pitchFamily="18" charset="-120"/>
              </a:rPr>
              <a:t>名古屋工業大学</a:t>
            </a:r>
            <a:r>
              <a:rPr lang="en-US" altLang="ja-JP" sz="2800" smtClean="0">
                <a:ea typeface="PMingLiU" pitchFamily="18" charset="-12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サブソ活動概要・展望</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会計事業報告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企画事業報告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奨励賞</a:t>
            </a:r>
            <a:endParaRPr lang="en-US" altLang="ja-JP" dirty="0" smtClean="0">
              <a:solidFill>
                <a:schemeClr val="bg1">
                  <a:lumMod val="65000"/>
                </a:schemeClr>
              </a:solidFill>
            </a:endParaRPr>
          </a:p>
          <a:p>
            <a:pPr marL="514350" indent="-514350">
              <a:buFont typeface="+mj-lt"/>
              <a:buAutoNum type="arabicPeriod"/>
            </a:pPr>
            <a:r>
              <a:rPr lang="en-US" altLang="ja-JP" dirty="0" smtClean="0">
                <a:solidFill>
                  <a:schemeClr val="bg1">
                    <a:lumMod val="65000"/>
                  </a:schemeClr>
                </a:solidFill>
              </a:rPr>
              <a:t>Web/ML</a:t>
            </a:r>
            <a:r>
              <a:rPr lang="ja-JP" altLang="en-US" dirty="0" smtClean="0">
                <a:solidFill>
                  <a:schemeClr val="bg1">
                    <a:lumMod val="65000"/>
                  </a:schemeClr>
                </a:solidFill>
              </a:rPr>
              <a:t>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SITA2011</a:t>
            </a:r>
            <a:r>
              <a:rPr lang="ja-JP" altLang="en-US" dirty="0" smtClean="0">
                <a:solidFill>
                  <a:schemeClr val="bg1">
                    <a:lumMod val="65000"/>
                  </a:schemeClr>
                </a:solidFill>
              </a:rPr>
              <a:t>中間報告</a:t>
            </a:r>
            <a:endParaRPr lang="en-US" altLang="ja-JP" dirty="0" smtClean="0">
              <a:solidFill>
                <a:schemeClr val="bg1">
                  <a:lumMod val="65000"/>
                </a:schemeClr>
              </a:solidFill>
            </a:endParaRPr>
          </a:p>
          <a:p>
            <a:pPr marL="514350" indent="-514350" algn="l">
              <a:buFont typeface="+mj-lt"/>
              <a:buAutoNum type="arabicPeriod"/>
            </a:pPr>
            <a:r>
              <a:rPr lang="en-US" altLang="ja-JP" u="sng" dirty="0" smtClean="0">
                <a:solidFill>
                  <a:srgbClr val="000000"/>
                </a:solidFill>
              </a:rPr>
              <a:t>ISITA2012</a:t>
            </a:r>
            <a:r>
              <a:rPr lang="ja-JP" altLang="en-US" u="sng" dirty="0" smtClean="0">
                <a:solidFill>
                  <a:srgbClr val="000000"/>
                </a:solidFill>
              </a:rPr>
              <a:t>準備状況報告　　　　　　　　藤原</a:t>
            </a:r>
            <a:r>
              <a:rPr lang="en-US" altLang="ja-JP" u="sng" dirty="0" smtClean="0">
                <a:solidFill>
                  <a:srgbClr val="000000"/>
                </a:solidFill>
              </a:rPr>
              <a:t> </a:t>
            </a:r>
            <a:r>
              <a:rPr lang="ja-JP" altLang="en-US" u="sng" dirty="0" smtClean="0">
                <a:solidFill>
                  <a:srgbClr val="000000"/>
                </a:solidFill>
              </a:rPr>
              <a:t>融</a:t>
            </a:r>
            <a:endParaRPr lang="en-US" altLang="ja-JP" u="sng" dirty="0" smtClean="0">
              <a:solidFill>
                <a:srgbClr val="000000"/>
              </a:solidFill>
            </a:endParaRPr>
          </a:p>
          <a:p>
            <a:pPr marL="514350" indent="-514350" algn="l">
              <a:buFont typeface="+mj-lt"/>
              <a:buAutoNum type="arabicPeriod"/>
            </a:pPr>
            <a:r>
              <a:rPr lang="en-US" altLang="ja-JP" dirty="0" smtClean="0">
                <a:solidFill>
                  <a:schemeClr val="bg1">
                    <a:lumMod val="65000"/>
                  </a:schemeClr>
                </a:solidFill>
              </a:rPr>
              <a:t>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その他</a:t>
            </a:r>
            <a:endParaRPr lang="ja-JP" alt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descr="C:\usr\home\00Active\ISITA2012\publicity\logo\logo\isita.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79626" y="764704"/>
            <a:ext cx="6396830" cy="452236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正方形/長方形 1"/>
          <p:cNvSpPr/>
          <p:nvPr/>
        </p:nvSpPr>
        <p:spPr>
          <a:xfrm>
            <a:off x="2555776" y="5235646"/>
            <a:ext cx="6120680" cy="584775"/>
          </a:xfrm>
          <a:prstGeom prst="rect">
            <a:avLst/>
          </a:prstGeom>
        </p:spPr>
        <p:txBody>
          <a:bodyPr wrap="square">
            <a:spAutoFit/>
          </a:bodyPr>
          <a:lstStyle/>
          <a:p>
            <a:r>
              <a:rPr lang="en-US" altLang="ja-JP" sz="3200" dirty="0"/>
              <a:t>http://www.isita.ieice.org/2012/</a:t>
            </a:r>
            <a:endParaRPr lang="ja-JP" altLang="en-US"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2139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usr\home\00Active\ISITA2012\publicity\logo\logo\isita.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0861" y="0"/>
            <a:ext cx="1590938" cy="112474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タイトル 1"/>
          <p:cNvSpPr>
            <a:spLocks noGrp="1"/>
          </p:cNvSpPr>
          <p:nvPr>
            <p:ph type="title"/>
          </p:nvPr>
        </p:nvSpPr>
        <p:spPr/>
        <p:txBody>
          <a:bodyPr>
            <a:normAutofit/>
          </a:bodyPr>
          <a:lstStyle/>
          <a:p>
            <a:r>
              <a:rPr kumimoji="1" lang="en-US" altLang="ja-JP" sz="4000" dirty="0" smtClean="0"/>
              <a:t>ISITA 2012 Dates &amp; Venue</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r>
              <a:rPr lang="en-US" altLang="ja-JP" sz="3500" dirty="0" smtClean="0">
                <a:solidFill>
                  <a:srgbClr val="FF0000"/>
                </a:solidFill>
              </a:rPr>
              <a:t>October </a:t>
            </a:r>
            <a:r>
              <a:rPr lang="en-US" altLang="ja-JP" sz="3500" dirty="0">
                <a:solidFill>
                  <a:srgbClr val="FF0000"/>
                </a:solidFill>
              </a:rPr>
              <a:t>28-31, </a:t>
            </a:r>
            <a:r>
              <a:rPr lang="en-US" altLang="ja-JP" sz="3500" dirty="0" smtClean="0">
                <a:solidFill>
                  <a:srgbClr val="FF0000"/>
                </a:solidFill>
              </a:rPr>
              <a:t>2012</a:t>
            </a:r>
          </a:p>
          <a:p>
            <a:pPr marL="0" indent="0">
              <a:buNone/>
            </a:pPr>
            <a:r>
              <a:rPr lang="en-US" altLang="ja-JP" dirty="0"/>
              <a:t>	</a:t>
            </a:r>
            <a:r>
              <a:rPr lang="en-US" altLang="ja-JP" sz="3000" dirty="0"/>
              <a:t>October 28(Sun) Welcome Reception</a:t>
            </a:r>
          </a:p>
          <a:p>
            <a:pPr marL="0" indent="0">
              <a:buNone/>
            </a:pPr>
            <a:r>
              <a:rPr lang="en-US" altLang="ja-JP" sz="3000" dirty="0"/>
              <a:t>	October 29(Mon)-31(Wed)</a:t>
            </a:r>
          </a:p>
          <a:p>
            <a:pPr marL="0" indent="0">
              <a:buNone/>
            </a:pPr>
            <a:r>
              <a:rPr lang="en-US" altLang="ja-JP" sz="3000" dirty="0"/>
              <a:t>		Invited Talks</a:t>
            </a:r>
          </a:p>
          <a:p>
            <a:pPr marL="0" indent="0">
              <a:buNone/>
            </a:pPr>
            <a:r>
              <a:rPr lang="en-US" altLang="ja-JP" sz="3000" dirty="0"/>
              <a:t>		Technical Sessions</a:t>
            </a:r>
          </a:p>
          <a:p>
            <a:pPr marL="0" indent="0">
              <a:buNone/>
            </a:pPr>
            <a:r>
              <a:rPr lang="en-US" altLang="ja-JP" sz="3000" dirty="0"/>
              <a:t>		Banquet</a:t>
            </a:r>
            <a:endParaRPr lang="ja-JP" altLang="en-US" sz="3000" dirty="0"/>
          </a:p>
          <a:p>
            <a:pPr marL="0" indent="0">
              <a:buNone/>
            </a:pPr>
            <a:endParaRPr lang="en-US" altLang="ja-JP" dirty="0" smtClean="0">
              <a:solidFill>
                <a:srgbClr val="FF0000"/>
              </a:solidFill>
            </a:endParaRPr>
          </a:p>
          <a:p>
            <a:r>
              <a:rPr lang="en-US" altLang="ja-JP" sz="3500" dirty="0">
                <a:solidFill>
                  <a:srgbClr val="FF0000"/>
                </a:solidFill>
              </a:rPr>
              <a:t>Hawaii Convention </a:t>
            </a:r>
            <a:r>
              <a:rPr lang="en-US" altLang="ja-JP" sz="3500" dirty="0" smtClean="0">
                <a:solidFill>
                  <a:srgbClr val="FF0000"/>
                </a:solidFill>
              </a:rPr>
              <a:t>Center</a:t>
            </a:r>
            <a:endParaRPr lang="en-US" altLang="ja-JP" sz="3500" dirty="0"/>
          </a:p>
          <a:p>
            <a:pPr marL="0" indent="0">
              <a:buNone/>
            </a:pPr>
            <a:r>
              <a:rPr lang="en-US" altLang="ja-JP" sz="3500" dirty="0" smtClean="0"/>
              <a:t>                         Honolulu</a:t>
            </a:r>
            <a:r>
              <a:rPr lang="en-US" altLang="ja-JP" sz="3500" dirty="0"/>
              <a:t>, HI, USA</a:t>
            </a:r>
          </a:p>
          <a:p>
            <a:endParaRPr lang="en-US" altLang="ja-JP" dirty="0">
              <a:solidFill>
                <a:srgbClr val="FF0000"/>
              </a:solidFill>
            </a:endParaRPr>
          </a:p>
          <a:p>
            <a:pPr marL="0" indent="0">
              <a:buNone/>
            </a:pPr>
            <a:r>
              <a:rPr lang="en-US" altLang="ja-JP" dirty="0"/>
              <a:t>	</a:t>
            </a:r>
            <a:endParaRPr kumimoji="1"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5944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ISITA 2012 Sponsor</a:t>
            </a:r>
            <a:endParaRPr kumimoji="1" lang="ja-JP" altLang="en-US" sz="4000" dirty="0"/>
          </a:p>
        </p:txBody>
      </p:sp>
      <p:sp>
        <p:nvSpPr>
          <p:cNvPr id="3" name="コンテンツ プレースホルダー 2"/>
          <p:cNvSpPr>
            <a:spLocks noGrp="1"/>
          </p:cNvSpPr>
          <p:nvPr>
            <p:ph idx="1"/>
          </p:nvPr>
        </p:nvSpPr>
        <p:spPr>
          <a:xfrm>
            <a:off x="467544" y="1556792"/>
            <a:ext cx="7992888" cy="4873752"/>
          </a:xfrm>
        </p:spPr>
        <p:txBody>
          <a:bodyPr/>
          <a:lstStyle/>
          <a:p>
            <a:r>
              <a:rPr lang="en-US" altLang="ja-JP" sz="3200" b="1" dirty="0"/>
              <a:t>Sponsor</a:t>
            </a:r>
          </a:p>
          <a:p>
            <a:pPr lvl="1"/>
            <a:r>
              <a:rPr lang="en-US" altLang="ja-JP" dirty="0" smtClean="0"/>
              <a:t>Research Society </a:t>
            </a:r>
            <a:r>
              <a:rPr lang="en-US" altLang="ja-JP" dirty="0"/>
              <a:t>of Information Theory and </a:t>
            </a:r>
            <a:r>
              <a:rPr lang="en-US" altLang="ja-JP" dirty="0" smtClean="0"/>
              <a:t>its Applications</a:t>
            </a:r>
            <a:r>
              <a:rPr lang="en-US" altLang="ja-JP" dirty="0"/>
              <a:t>, </a:t>
            </a:r>
            <a:r>
              <a:rPr lang="en-US" altLang="ja-JP" dirty="0" smtClean="0"/>
              <a:t>IEICE</a:t>
            </a:r>
          </a:p>
          <a:p>
            <a:pPr lvl="1"/>
            <a:endParaRPr lang="en-US" altLang="ja-JP" dirty="0"/>
          </a:p>
          <a:p>
            <a:pPr lvl="1"/>
            <a:endParaRPr lang="en-US" altLang="ja-JP" dirty="0"/>
          </a:p>
          <a:p>
            <a:r>
              <a:rPr lang="en-US" altLang="ja-JP" sz="3200" b="1" dirty="0"/>
              <a:t>Technical Co-Sponsors</a:t>
            </a:r>
          </a:p>
          <a:p>
            <a:pPr lvl="1"/>
            <a:r>
              <a:rPr lang="en-US" altLang="ja-JP" dirty="0"/>
              <a:t>IEEE Information Theory </a:t>
            </a:r>
            <a:r>
              <a:rPr lang="en-US" altLang="ja-JP" dirty="0" smtClean="0"/>
              <a:t>Society</a:t>
            </a:r>
          </a:p>
          <a:p>
            <a:pPr lvl="1"/>
            <a:endParaRPr lang="en-US" altLang="ja-JP" dirty="0"/>
          </a:p>
          <a:p>
            <a:pPr lvl="1"/>
            <a:endParaRPr lang="en-US" altLang="ja-JP" dirty="0"/>
          </a:p>
          <a:p>
            <a:pPr lvl="1"/>
            <a:r>
              <a:rPr lang="en-US" altLang="ja-JP" dirty="0" smtClean="0"/>
              <a:t>Department </a:t>
            </a:r>
            <a:r>
              <a:rPr lang="en-US" altLang="ja-JP" dirty="0"/>
              <a:t>of Electrical Engineering,</a:t>
            </a:r>
          </a:p>
          <a:p>
            <a:pPr marL="0" indent="0">
              <a:buNone/>
            </a:pPr>
            <a:r>
              <a:rPr lang="en-US" altLang="ja-JP" dirty="0" smtClean="0"/>
              <a:t>	</a:t>
            </a:r>
            <a:r>
              <a:rPr lang="en-US" altLang="ja-JP" sz="2100" dirty="0" smtClean="0"/>
              <a:t>University </a:t>
            </a:r>
            <a:r>
              <a:rPr lang="en-US" altLang="ja-JP" sz="2100" dirty="0"/>
              <a:t>of </a:t>
            </a:r>
            <a:r>
              <a:rPr lang="en-US" altLang="ja-JP" sz="2100" dirty="0" smtClean="0"/>
              <a:t>Hawaii</a:t>
            </a:r>
            <a:endParaRPr kumimoji="1" lang="ja-JP" altLang="en-US" sz="2100" dirty="0"/>
          </a:p>
        </p:txBody>
      </p:sp>
      <p:pic>
        <p:nvPicPr>
          <p:cNvPr id="2054" name="Picture 6" descr="C:\usr\home\00Active\ISITA2012\publicity\logo\logo\itsoc_logo.gif"/>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19016" y="3929584"/>
            <a:ext cx="1200000" cy="1080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5" name="Picture 7" descr="C:\usr\home\00Active\ISITA2012\publicity\logo\logo\hawaii-univ.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79016" y="5370164"/>
            <a:ext cx="1080000" cy="1080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 name="Picture 9" descr="C:\usr\home\00Active\ISITA2012\publicity\logo\logo\SITA_logo.bmp"/>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76256" y="2564904"/>
            <a:ext cx="1400994" cy="1080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8" name="Picture 10" descr="C:\usr\home\00Active\ISITA2012\publicity\logo\logo\eic.png"/>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76056" y="2744904"/>
            <a:ext cx="1242353" cy="720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4" name="Picture 3" descr="C:\usr\home\00Active\ISITA2012\publicity\logo\logo\isita.jp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288" y="0"/>
            <a:ext cx="1588755" cy="1123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4767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Important Dates</a:t>
            </a:r>
            <a:endParaRPr kumimoji="1" lang="ja-JP" altLang="en-US" sz="4000" dirty="0"/>
          </a:p>
        </p:txBody>
      </p:sp>
      <p:sp>
        <p:nvSpPr>
          <p:cNvPr id="3" name="コンテンツ プレースホルダー 2"/>
          <p:cNvSpPr>
            <a:spLocks noGrp="1"/>
          </p:cNvSpPr>
          <p:nvPr>
            <p:ph idx="1"/>
          </p:nvPr>
        </p:nvSpPr>
        <p:spPr>
          <a:xfrm>
            <a:off x="457200" y="1600200"/>
            <a:ext cx="8147248" cy="4873752"/>
          </a:xfrm>
        </p:spPr>
        <p:txBody>
          <a:bodyPr/>
          <a:lstStyle/>
          <a:p>
            <a:r>
              <a:rPr lang="en-US" altLang="ja-JP" sz="3600" b="1" dirty="0">
                <a:solidFill>
                  <a:srgbClr val="FF0000"/>
                </a:solidFill>
              </a:rPr>
              <a:t>Deadline for paper submission </a:t>
            </a:r>
            <a:endParaRPr lang="en-US" altLang="ja-JP" sz="3600" b="1" dirty="0" smtClean="0">
              <a:solidFill>
                <a:srgbClr val="FF0000"/>
              </a:solidFill>
            </a:endParaRPr>
          </a:p>
          <a:p>
            <a:pPr marL="0" indent="0" algn="r">
              <a:buNone/>
            </a:pPr>
            <a:r>
              <a:rPr lang="en-US" altLang="ja-JP" b="1" dirty="0"/>
              <a:t>	</a:t>
            </a:r>
            <a:r>
              <a:rPr lang="en-US" altLang="ja-JP" b="1" dirty="0" smtClean="0"/>
              <a:t>				</a:t>
            </a:r>
            <a:r>
              <a:rPr lang="en-US" altLang="ja-JP" sz="2800" b="1" dirty="0" smtClean="0">
                <a:solidFill>
                  <a:srgbClr val="FF0000"/>
                </a:solidFill>
              </a:rPr>
              <a:t>March </a:t>
            </a:r>
            <a:r>
              <a:rPr lang="en-US" altLang="ja-JP" sz="2800" b="1" dirty="0">
                <a:solidFill>
                  <a:srgbClr val="FF0000"/>
                </a:solidFill>
              </a:rPr>
              <a:t>28</a:t>
            </a:r>
            <a:r>
              <a:rPr lang="en-US" altLang="ja-JP" sz="2800" b="1" dirty="0"/>
              <a:t>, 2012</a:t>
            </a:r>
          </a:p>
          <a:p>
            <a:r>
              <a:rPr lang="en-US" altLang="ja-JP" b="1" dirty="0">
                <a:solidFill>
                  <a:srgbClr val="FF0000"/>
                </a:solidFill>
              </a:rPr>
              <a:t>Notification</a:t>
            </a:r>
            <a:r>
              <a:rPr lang="en-US" altLang="ja-JP" b="1" dirty="0"/>
              <a:t> of paper acceptance </a:t>
            </a:r>
            <a:endParaRPr lang="en-US" altLang="ja-JP" b="1" dirty="0" smtClean="0"/>
          </a:p>
          <a:p>
            <a:pPr marL="0" indent="0" algn="r">
              <a:buNone/>
            </a:pPr>
            <a:r>
              <a:rPr lang="en-US" altLang="ja-JP" b="1" dirty="0"/>
              <a:t>	</a:t>
            </a:r>
            <a:r>
              <a:rPr lang="en-US" altLang="ja-JP" b="1" dirty="0" smtClean="0"/>
              <a:t>	</a:t>
            </a:r>
            <a:r>
              <a:rPr lang="en-US" altLang="ja-JP" b="1" dirty="0" smtClean="0">
                <a:solidFill>
                  <a:srgbClr val="FF0000"/>
                </a:solidFill>
              </a:rPr>
              <a:t>Middle </a:t>
            </a:r>
            <a:r>
              <a:rPr lang="en-US" altLang="ja-JP" b="1" dirty="0">
                <a:solidFill>
                  <a:srgbClr val="FF0000"/>
                </a:solidFill>
              </a:rPr>
              <a:t>of June</a:t>
            </a:r>
            <a:r>
              <a:rPr lang="en-US" altLang="ja-JP" b="1" dirty="0"/>
              <a:t>, 2012</a:t>
            </a:r>
          </a:p>
          <a:p>
            <a:r>
              <a:rPr lang="en-US" altLang="ja-JP" b="1" dirty="0"/>
              <a:t>Deadline for final paper </a:t>
            </a:r>
            <a:r>
              <a:rPr lang="en-US" altLang="ja-JP" b="1" dirty="0" smtClean="0"/>
              <a:t>submission</a:t>
            </a:r>
          </a:p>
          <a:p>
            <a:pPr marL="0" indent="0" algn="r">
              <a:buNone/>
            </a:pPr>
            <a:r>
              <a:rPr lang="en-US" altLang="ja-JP" b="1" dirty="0" smtClean="0">
                <a:solidFill>
                  <a:srgbClr val="FF0000"/>
                </a:solidFill>
              </a:rPr>
              <a:t> </a:t>
            </a:r>
            <a:r>
              <a:rPr lang="en-US" altLang="ja-JP" b="1" dirty="0">
                <a:solidFill>
                  <a:srgbClr val="FF0000"/>
                </a:solidFill>
              </a:rPr>
              <a:t>July 18</a:t>
            </a:r>
            <a:r>
              <a:rPr lang="en-US" altLang="ja-JP" b="1" dirty="0"/>
              <a:t>, 2012</a:t>
            </a:r>
          </a:p>
          <a:p>
            <a:r>
              <a:rPr lang="en-US" altLang="ja-JP" b="1" dirty="0"/>
              <a:t>Deadline for author registration </a:t>
            </a:r>
            <a:endParaRPr lang="en-US" altLang="ja-JP" b="1" dirty="0" smtClean="0"/>
          </a:p>
          <a:p>
            <a:pPr marL="0" indent="0" algn="r">
              <a:buNone/>
            </a:pPr>
            <a:r>
              <a:rPr lang="en-US" altLang="ja-JP" b="1" dirty="0" smtClean="0">
                <a:solidFill>
                  <a:srgbClr val="FF0000"/>
                </a:solidFill>
              </a:rPr>
              <a:t>July </a:t>
            </a:r>
            <a:r>
              <a:rPr lang="en-US" altLang="ja-JP" b="1" dirty="0">
                <a:solidFill>
                  <a:srgbClr val="FF0000"/>
                </a:solidFill>
              </a:rPr>
              <a:t>18</a:t>
            </a:r>
            <a:r>
              <a:rPr lang="en-US" altLang="ja-JP" b="1" dirty="0"/>
              <a:t>, 2012</a:t>
            </a:r>
            <a:endParaRPr kumimoji="1" lang="ja-JP" altLang="en-US" dirty="0"/>
          </a:p>
        </p:txBody>
      </p:sp>
      <p:pic>
        <p:nvPicPr>
          <p:cNvPr id="4" name="Picture 3" descr="C:\usr\home\00Active\ISITA2012\publicity\logo\logo\isita.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288" y="0"/>
            <a:ext cx="1588755" cy="1123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5151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1143000"/>
          </a:xfrm>
        </p:spPr>
        <p:txBody>
          <a:bodyPr>
            <a:normAutofit fontScale="90000"/>
          </a:bodyPr>
          <a:lstStyle/>
          <a:p>
            <a:r>
              <a:rPr lang="en-US" altLang="ja-JP" sz="4000" dirty="0" smtClean="0"/>
              <a:t>Venue: </a:t>
            </a:r>
            <a:br>
              <a:rPr lang="en-US" altLang="ja-JP" sz="4000" dirty="0" smtClean="0"/>
            </a:br>
            <a:r>
              <a:rPr lang="en-US" altLang="ja-JP" sz="4000" dirty="0" smtClean="0"/>
              <a:t>Hawaii Convention Center</a:t>
            </a:r>
            <a:endParaRPr kumimoji="1" lang="ja-JP" altLang="en-US" sz="4000" dirty="0"/>
          </a:p>
        </p:txBody>
      </p:sp>
      <p:pic>
        <p:nvPicPr>
          <p:cNvPr id="4" name="図 3" descr="accessmap.jpg"/>
          <p:cNvPicPr>
            <a:picLocks noChangeAspect="1"/>
          </p:cNvPicPr>
          <p:nvPr/>
        </p:nvPicPr>
        <p:blipFill>
          <a:blip r:embed="rId2" cstate="print"/>
          <a:stretch>
            <a:fillRect/>
          </a:stretch>
        </p:blipFill>
        <p:spPr>
          <a:xfrm>
            <a:off x="1475656" y="1569999"/>
            <a:ext cx="6350000" cy="2794000"/>
          </a:xfrm>
          <a:prstGeom prst="rect">
            <a:avLst/>
          </a:prstGeom>
        </p:spPr>
      </p:pic>
      <p:pic>
        <p:nvPicPr>
          <p:cNvPr id="5" name="Picture 4" descr="C:\Users\manau\Desktop\HawaiianPic4SITA\HCC\IMGP1629.JPG"/>
          <p:cNvPicPr>
            <a:picLocks noChangeAspect="1" noChangeArrowheads="1"/>
          </p:cNvPicPr>
          <p:nvPr/>
        </p:nvPicPr>
        <p:blipFill>
          <a:blip r:embed="rId3" cstate="print"/>
          <a:srcRect/>
          <a:stretch>
            <a:fillRect/>
          </a:stretch>
        </p:blipFill>
        <p:spPr bwMode="auto">
          <a:xfrm>
            <a:off x="3901728" y="4456743"/>
            <a:ext cx="3923928" cy="2207210"/>
          </a:xfrm>
          <a:prstGeom prst="rect">
            <a:avLst/>
          </a:prstGeom>
          <a:noFill/>
        </p:spPr>
      </p:pic>
      <p:pic>
        <p:nvPicPr>
          <p:cNvPr id="7" name="Picture 3" descr="C:\usr\home\00Active\ISITA2012\publicity\logo\logo\isita.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288" y="0"/>
            <a:ext cx="1588755" cy="1123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1755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1694" cy="1143000"/>
          </a:xfrm>
        </p:spPr>
        <p:txBody>
          <a:bodyPr>
            <a:normAutofit fontScale="90000"/>
          </a:bodyPr>
          <a:lstStyle/>
          <a:p>
            <a:r>
              <a:rPr kumimoji="1" lang="en-US" altLang="ja-JP" sz="4000" dirty="0" smtClean="0"/>
              <a:t>Venue:</a:t>
            </a:r>
            <a:r>
              <a:rPr kumimoji="1" lang="en-US" altLang="ja-JP" dirty="0" smtClean="0"/>
              <a:t> </a:t>
            </a:r>
            <a:br>
              <a:rPr kumimoji="1" lang="en-US" altLang="ja-JP" dirty="0" smtClean="0"/>
            </a:br>
            <a:r>
              <a:rPr kumimoji="1" lang="en-US" altLang="ja-JP" sz="4000" dirty="0" smtClean="0"/>
              <a:t>Hawaii Convention Center</a:t>
            </a:r>
            <a:endParaRPr kumimoji="1" lang="ja-JP" altLang="en-US" sz="4000" dirty="0"/>
          </a:p>
        </p:txBody>
      </p:sp>
      <p:sp>
        <p:nvSpPr>
          <p:cNvPr id="3" name="縦書きテキスト プレースホルダー 2"/>
          <p:cNvSpPr>
            <a:spLocks noGrp="1"/>
          </p:cNvSpPr>
          <p:nvPr>
            <p:ph type="body" orient="vert" idx="1"/>
          </p:nvPr>
        </p:nvSpPr>
        <p:spPr/>
        <p:txBody>
          <a:bodyPr vert="horz"/>
          <a:lstStyle/>
          <a:p>
            <a:endParaRPr kumimoji="1" lang="ja-JP" altLang="en-US" dirty="0"/>
          </a:p>
        </p:txBody>
      </p:sp>
      <p:pic>
        <p:nvPicPr>
          <p:cNvPr id="4" name="Picture 2" descr="C:\Users\manau\Desktop\HawaiianPic4SITA\HCC\IMGP1628.JPG"/>
          <p:cNvPicPr>
            <a:picLocks noChangeAspect="1" noChangeArrowheads="1"/>
          </p:cNvPicPr>
          <p:nvPr/>
        </p:nvPicPr>
        <p:blipFill>
          <a:blip r:embed="rId2" cstate="print"/>
          <a:srcRect/>
          <a:stretch>
            <a:fillRect/>
          </a:stretch>
        </p:blipFill>
        <p:spPr bwMode="auto">
          <a:xfrm>
            <a:off x="225691" y="1559259"/>
            <a:ext cx="4153600" cy="2336400"/>
          </a:xfrm>
          <a:prstGeom prst="rect">
            <a:avLst/>
          </a:prstGeom>
          <a:noFill/>
        </p:spPr>
      </p:pic>
      <p:pic>
        <p:nvPicPr>
          <p:cNvPr id="5" name="Picture 2" descr="C:\Users\manau\Desktop\HawaiianPic4SITA\HCC\IMGP0984.JPG"/>
          <p:cNvPicPr>
            <a:picLocks noChangeAspect="1" noChangeArrowheads="1"/>
          </p:cNvPicPr>
          <p:nvPr/>
        </p:nvPicPr>
        <p:blipFill>
          <a:blip r:embed="rId3" cstate="print"/>
          <a:srcRect/>
          <a:stretch>
            <a:fillRect/>
          </a:stretch>
        </p:blipFill>
        <p:spPr bwMode="auto">
          <a:xfrm>
            <a:off x="4526021" y="4048990"/>
            <a:ext cx="4153600" cy="2336400"/>
          </a:xfrm>
          <a:prstGeom prst="rect">
            <a:avLst/>
          </a:prstGeom>
          <a:noFill/>
        </p:spPr>
      </p:pic>
      <p:pic>
        <p:nvPicPr>
          <p:cNvPr id="6" name="Picture 2" descr="C:\Users\manau\Desktop\HawaiianPic4SITA\HCC\IMGP0656.JPG"/>
          <p:cNvPicPr>
            <a:picLocks noChangeAspect="1" noChangeArrowheads="1"/>
          </p:cNvPicPr>
          <p:nvPr/>
        </p:nvPicPr>
        <p:blipFill>
          <a:blip r:embed="rId4" cstate="print"/>
          <a:srcRect/>
          <a:stretch>
            <a:fillRect/>
          </a:stretch>
        </p:blipFill>
        <p:spPr bwMode="auto">
          <a:xfrm>
            <a:off x="4526748" y="1559668"/>
            <a:ext cx="4152146" cy="2335582"/>
          </a:xfrm>
          <a:prstGeom prst="rect">
            <a:avLst/>
          </a:prstGeom>
          <a:noFill/>
        </p:spPr>
      </p:pic>
      <p:pic>
        <p:nvPicPr>
          <p:cNvPr id="7" name="Picture 2" descr="C:\Users\manau\Desktop\HawaiianPic4SITA\HCC\IMGP0970.JPG"/>
          <p:cNvPicPr>
            <a:picLocks noChangeAspect="1" noChangeArrowheads="1"/>
          </p:cNvPicPr>
          <p:nvPr/>
        </p:nvPicPr>
        <p:blipFill>
          <a:blip r:embed="rId5" cstate="print"/>
          <a:srcRect/>
          <a:stretch>
            <a:fillRect/>
          </a:stretch>
        </p:blipFill>
        <p:spPr bwMode="auto">
          <a:xfrm>
            <a:off x="225691" y="4048990"/>
            <a:ext cx="4153600" cy="2336400"/>
          </a:xfrm>
          <a:prstGeom prst="rect">
            <a:avLst/>
          </a:prstGeom>
          <a:noFill/>
        </p:spPr>
      </p:pic>
      <p:pic>
        <p:nvPicPr>
          <p:cNvPr id="8" name="Picture 3" descr="C:\usr\home\00Active\ISITA2012\publicity\logo\logo\isita.jp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288" y="0"/>
            <a:ext cx="1588755" cy="1123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0109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b="1" dirty="0"/>
              <a:t>Symposium </a:t>
            </a:r>
            <a:r>
              <a:rPr lang="en-US" altLang="ja-JP" sz="4000" b="1" dirty="0" smtClean="0"/>
              <a:t>Committee</a:t>
            </a:r>
            <a:endParaRPr kumimoji="1" lang="ja-JP" altLang="en-US" sz="4000" dirty="0"/>
          </a:p>
        </p:txBody>
      </p:sp>
      <p:sp>
        <p:nvSpPr>
          <p:cNvPr id="3" name="コンテンツ プレースホルダー 2"/>
          <p:cNvSpPr>
            <a:spLocks noGrp="1"/>
          </p:cNvSpPr>
          <p:nvPr>
            <p:ph sz="quarter" idx="1"/>
          </p:nvPr>
        </p:nvSpPr>
        <p:spPr/>
        <p:txBody>
          <a:bodyPr>
            <a:noAutofit/>
          </a:bodyPr>
          <a:lstStyle/>
          <a:p>
            <a:pPr marL="0" indent="0">
              <a:lnSpc>
                <a:spcPts val="1400"/>
              </a:lnSpc>
              <a:buNone/>
            </a:pPr>
            <a:r>
              <a:rPr lang="en-US" altLang="ja-JP" sz="1400" b="1" dirty="0" smtClean="0"/>
              <a:t>General </a:t>
            </a:r>
            <a:r>
              <a:rPr lang="en-US" altLang="ja-JP" sz="1400" b="1" dirty="0"/>
              <a:t>Co-Chairs</a:t>
            </a:r>
          </a:p>
          <a:p>
            <a:pPr>
              <a:lnSpc>
                <a:spcPts val="1400"/>
              </a:lnSpc>
            </a:pPr>
            <a:r>
              <a:rPr lang="en-US" altLang="ja-JP" sz="1400" dirty="0"/>
              <a:t>Toru Fujiwara (Osaka U.)</a:t>
            </a:r>
          </a:p>
          <a:p>
            <a:pPr>
              <a:lnSpc>
                <a:spcPts val="1400"/>
              </a:lnSpc>
            </a:pPr>
            <a:r>
              <a:rPr lang="en-US" altLang="ja-JP" sz="1400" dirty="0"/>
              <a:t>Anders </a:t>
            </a:r>
            <a:r>
              <a:rPr lang="en-US" altLang="ja-JP" sz="1400" dirty="0" err="1"/>
              <a:t>Høst</a:t>
            </a:r>
            <a:r>
              <a:rPr lang="en-US" altLang="ja-JP" sz="1400" dirty="0"/>
              <a:t>-Madsen (U. Hawaii)</a:t>
            </a:r>
          </a:p>
          <a:p>
            <a:pPr marL="0" indent="0">
              <a:lnSpc>
                <a:spcPts val="1400"/>
              </a:lnSpc>
              <a:buNone/>
            </a:pPr>
            <a:r>
              <a:rPr lang="en-US" altLang="ja-JP" sz="1400" b="1" dirty="0"/>
              <a:t>Symposium Advisors</a:t>
            </a:r>
          </a:p>
          <a:p>
            <a:pPr>
              <a:lnSpc>
                <a:spcPts val="1400"/>
              </a:lnSpc>
            </a:pPr>
            <a:r>
              <a:rPr lang="pl-PL" altLang="ja-JP" sz="1400" dirty="0"/>
              <a:t>Ikuo Oka (Osaka City U.)</a:t>
            </a:r>
          </a:p>
          <a:p>
            <a:pPr>
              <a:lnSpc>
                <a:spcPts val="1400"/>
              </a:lnSpc>
            </a:pPr>
            <a:r>
              <a:rPr lang="en-US" altLang="ja-JP" sz="1400" dirty="0" err="1"/>
              <a:t>Toshiyasu</a:t>
            </a:r>
            <a:r>
              <a:rPr lang="en-US" altLang="ja-JP" sz="1400" dirty="0"/>
              <a:t> Matsushima (</a:t>
            </a:r>
            <a:r>
              <a:rPr lang="en-US" altLang="ja-JP" sz="1400" dirty="0" err="1"/>
              <a:t>Waseda</a:t>
            </a:r>
            <a:r>
              <a:rPr lang="en-US" altLang="ja-JP" sz="1400" dirty="0"/>
              <a:t> U.)</a:t>
            </a:r>
          </a:p>
          <a:p>
            <a:pPr>
              <a:lnSpc>
                <a:spcPts val="1400"/>
              </a:lnSpc>
            </a:pPr>
            <a:r>
              <a:rPr lang="en-US" altLang="ja-JP" sz="1400" dirty="0"/>
              <a:t>Marc P.C. </a:t>
            </a:r>
            <a:r>
              <a:rPr lang="en-US" altLang="ja-JP" sz="1400" dirty="0" err="1"/>
              <a:t>Fossorier</a:t>
            </a:r>
            <a:r>
              <a:rPr lang="en-US" altLang="ja-JP" sz="1400" dirty="0"/>
              <a:t> (ETIS ENSEA)</a:t>
            </a:r>
          </a:p>
          <a:p>
            <a:pPr marL="0" indent="0">
              <a:lnSpc>
                <a:spcPts val="1400"/>
              </a:lnSpc>
              <a:buNone/>
            </a:pPr>
            <a:r>
              <a:rPr lang="en-US" altLang="ja-JP" sz="1400" b="1" dirty="0"/>
              <a:t>General Secretaries</a:t>
            </a:r>
          </a:p>
          <a:p>
            <a:pPr>
              <a:lnSpc>
                <a:spcPts val="1400"/>
              </a:lnSpc>
            </a:pPr>
            <a:r>
              <a:rPr lang="en-US" altLang="ja-JP" sz="1400" dirty="0"/>
              <a:t>Yuichi </a:t>
            </a:r>
            <a:r>
              <a:rPr lang="en-US" altLang="ja-JP" sz="1400" dirty="0" err="1"/>
              <a:t>Kaji</a:t>
            </a:r>
            <a:r>
              <a:rPr lang="en-US" altLang="ja-JP" sz="1400" dirty="0"/>
              <a:t> (NAIST)</a:t>
            </a:r>
          </a:p>
          <a:p>
            <a:pPr>
              <a:lnSpc>
                <a:spcPts val="1400"/>
              </a:lnSpc>
            </a:pPr>
            <a:r>
              <a:rPr lang="en-US" altLang="ja-JP" sz="1400" dirty="0"/>
              <a:t>Takuya </a:t>
            </a:r>
            <a:r>
              <a:rPr lang="en-US" altLang="ja-JP" sz="1400" dirty="0" err="1"/>
              <a:t>Kusaka</a:t>
            </a:r>
            <a:r>
              <a:rPr lang="en-US" altLang="ja-JP" sz="1400" dirty="0"/>
              <a:t> (Okayama U.)</a:t>
            </a:r>
          </a:p>
          <a:p>
            <a:pPr marL="0" indent="0">
              <a:lnSpc>
                <a:spcPts val="1400"/>
              </a:lnSpc>
              <a:buNone/>
            </a:pPr>
            <a:r>
              <a:rPr lang="en-US" altLang="ja-JP" sz="1400" b="1" dirty="0"/>
              <a:t>Finance</a:t>
            </a:r>
          </a:p>
          <a:p>
            <a:pPr>
              <a:lnSpc>
                <a:spcPts val="1400"/>
              </a:lnSpc>
            </a:pPr>
            <a:r>
              <a:rPr lang="en-US" altLang="ja-JP" sz="1400" dirty="0"/>
              <a:t>Tadashi </a:t>
            </a:r>
            <a:r>
              <a:rPr lang="en-US" altLang="ja-JP" sz="1400" dirty="0" err="1"/>
              <a:t>Wadayama</a:t>
            </a:r>
            <a:r>
              <a:rPr lang="en-US" altLang="ja-JP" sz="1400" dirty="0"/>
              <a:t> (Nagoya Inst. Tech.)</a:t>
            </a:r>
          </a:p>
          <a:p>
            <a:pPr>
              <a:lnSpc>
                <a:spcPts val="1400"/>
              </a:lnSpc>
            </a:pPr>
            <a:r>
              <a:rPr lang="en-US" altLang="ja-JP" sz="1400" dirty="0" err="1"/>
              <a:t>Shigeaki</a:t>
            </a:r>
            <a:r>
              <a:rPr lang="en-US" altLang="ja-JP" sz="1400" dirty="0"/>
              <a:t> </a:t>
            </a:r>
            <a:r>
              <a:rPr lang="en-US" altLang="ja-JP" sz="1400" dirty="0" err="1"/>
              <a:t>Kuzuoka</a:t>
            </a:r>
            <a:r>
              <a:rPr lang="en-US" altLang="ja-JP" sz="1400" dirty="0"/>
              <a:t> (Wakayama U.)</a:t>
            </a:r>
          </a:p>
          <a:p>
            <a:pPr>
              <a:lnSpc>
                <a:spcPts val="1400"/>
              </a:lnSpc>
            </a:pPr>
            <a:r>
              <a:rPr lang="en-US" altLang="ja-JP" sz="1400" dirty="0"/>
              <a:t>James Yee (U. Hawaii)</a:t>
            </a:r>
          </a:p>
          <a:p>
            <a:pPr marL="0" indent="0">
              <a:lnSpc>
                <a:spcPts val="1400"/>
              </a:lnSpc>
              <a:buNone/>
            </a:pPr>
            <a:r>
              <a:rPr lang="en-US" altLang="ja-JP" sz="1400" b="1" dirty="0"/>
              <a:t>Publicity</a:t>
            </a:r>
          </a:p>
          <a:p>
            <a:pPr>
              <a:lnSpc>
                <a:spcPts val="1400"/>
              </a:lnSpc>
            </a:pPr>
            <a:r>
              <a:rPr lang="en-US" altLang="ja-JP" sz="1400" dirty="0" err="1"/>
              <a:t>Motohiko</a:t>
            </a:r>
            <a:r>
              <a:rPr lang="en-US" altLang="ja-JP" sz="1400" dirty="0"/>
              <a:t> </a:t>
            </a:r>
            <a:r>
              <a:rPr lang="en-US" altLang="ja-JP" sz="1400" dirty="0" err="1"/>
              <a:t>Isaka</a:t>
            </a:r>
            <a:r>
              <a:rPr lang="en-US" altLang="ja-JP" sz="1400" dirty="0"/>
              <a:t> (</a:t>
            </a:r>
            <a:r>
              <a:rPr lang="en-US" altLang="ja-JP" sz="1400" dirty="0" err="1"/>
              <a:t>Kwansei</a:t>
            </a:r>
            <a:r>
              <a:rPr lang="en-US" altLang="ja-JP" sz="1400" dirty="0"/>
              <a:t> </a:t>
            </a:r>
            <a:r>
              <a:rPr lang="en-US" altLang="ja-JP" sz="1400" dirty="0" err="1"/>
              <a:t>Gakuin</a:t>
            </a:r>
            <a:r>
              <a:rPr lang="en-US" altLang="ja-JP" sz="1400" dirty="0"/>
              <a:t> U.)</a:t>
            </a:r>
          </a:p>
          <a:p>
            <a:pPr>
              <a:lnSpc>
                <a:spcPts val="1400"/>
              </a:lnSpc>
            </a:pPr>
            <a:r>
              <a:rPr lang="en-US" altLang="ja-JP" sz="1400" dirty="0"/>
              <a:t>Shun Watanabe (U. Tokushima</a:t>
            </a:r>
            <a:r>
              <a:rPr lang="en-US" altLang="ja-JP" sz="1400" dirty="0" smtClean="0"/>
              <a:t>)</a:t>
            </a:r>
            <a:endParaRPr lang="en-US" altLang="ja-JP" sz="1400" dirty="0"/>
          </a:p>
        </p:txBody>
      </p:sp>
      <p:sp>
        <p:nvSpPr>
          <p:cNvPr id="4" name="コンテンツ プレースホルダー 3"/>
          <p:cNvSpPr>
            <a:spLocks noGrp="1"/>
          </p:cNvSpPr>
          <p:nvPr>
            <p:ph sz="quarter" idx="2"/>
          </p:nvPr>
        </p:nvSpPr>
        <p:spPr>
          <a:xfrm>
            <a:off x="4270248" y="1600200"/>
            <a:ext cx="4406208" cy="4277072"/>
          </a:xfrm>
        </p:spPr>
        <p:txBody>
          <a:bodyPr>
            <a:normAutofit/>
          </a:bodyPr>
          <a:lstStyle/>
          <a:p>
            <a:pPr marL="0" indent="0">
              <a:lnSpc>
                <a:spcPts val="1400"/>
              </a:lnSpc>
              <a:buNone/>
            </a:pPr>
            <a:r>
              <a:rPr lang="en-US" altLang="ja-JP" sz="1400" b="1" dirty="0"/>
              <a:t>Publication</a:t>
            </a:r>
          </a:p>
          <a:p>
            <a:pPr>
              <a:lnSpc>
                <a:spcPts val="1400"/>
              </a:lnSpc>
            </a:pPr>
            <a:r>
              <a:rPr lang="en-US" altLang="ja-JP" sz="1400" dirty="0" err="1"/>
              <a:t>Hidenori</a:t>
            </a:r>
            <a:r>
              <a:rPr lang="en-US" altLang="ja-JP" sz="1400" dirty="0"/>
              <a:t> </a:t>
            </a:r>
            <a:r>
              <a:rPr lang="en-US" altLang="ja-JP" sz="1400" dirty="0" err="1"/>
              <a:t>Kuwakado</a:t>
            </a:r>
            <a:r>
              <a:rPr lang="en-US" altLang="ja-JP" sz="1400" dirty="0"/>
              <a:t> (Kobe U.)</a:t>
            </a:r>
          </a:p>
          <a:p>
            <a:pPr>
              <a:lnSpc>
                <a:spcPts val="1400"/>
              </a:lnSpc>
            </a:pPr>
            <a:r>
              <a:rPr lang="en-US" altLang="ja-JP" sz="1400" dirty="0"/>
              <a:t>Masanori </a:t>
            </a:r>
            <a:r>
              <a:rPr lang="en-US" altLang="ja-JP" sz="1400" dirty="0" err="1"/>
              <a:t>Hirotomo</a:t>
            </a:r>
            <a:r>
              <a:rPr lang="en-US" altLang="ja-JP" sz="1400" dirty="0"/>
              <a:t> (Saga U.)</a:t>
            </a:r>
          </a:p>
          <a:p>
            <a:pPr marL="0" indent="0">
              <a:lnSpc>
                <a:spcPts val="1400"/>
              </a:lnSpc>
              <a:buNone/>
            </a:pPr>
            <a:r>
              <a:rPr lang="en-US" altLang="ja-JP" sz="1400" b="1" dirty="0"/>
              <a:t>Registration</a:t>
            </a:r>
          </a:p>
          <a:p>
            <a:pPr>
              <a:lnSpc>
                <a:spcPts val="1400"/>
              </a:lnSpc>
            </a:pPr>
            <a:r>
              <a:rPr lang="fi-FI" altLang="ja-JP" sz="1400" dirty="0"/>
              <a:t>Hideki Yoshikawa (Tohoku Gakuin U.)</a:t>
            </a:r>
          </a:p>
          <a:p>
            <a:pPr>
              <a:lnSpc>
                <a:spcPts val="1400"/>
              </a:lnSpc>
            </a:pPr>
            <a:r>
              <a:rPr lang="fi-FI" altLang="ja-JP" sz="1400" dirty="0"/>
              <a:t>Galen H. Sasaki (U. Hawaii)</a:t>
            </a:r>
          </a:p>
          <a:p>
            <a:pPr marL="0" indent="0">
              <a:lnSpc>
                <a:spcPts val="1400"/>
              </a:lnSpc>
              <a:buNone/>
            </a:pPr>
            <a:r>
              <a:rPr lang="en-US" altLang="ja-JP" sz="1400" b="1" dirty="0"/>
              <a:t>Local Arrangement</a:t>
            </a:r>
          </a:p>
          <a:p>
            <a:pPr>
              <a:lnSpc>
                <a:spcPts val="1400"/>
              </a:lnSpc>
            </a:pPr>
            <a:r>
              <a:rPr lang="en-US" altLang="ja-JP" sz="1400" dirty="0"/>
              <a:t>Hitoshi </a:t>
            </a:r>
            <a:r>
              <a:rPr lang="en-US" altLang="ja-JP" sz="1400" dirty="0" err="1"/>
              <a:t>Tokushige</a:t>
            </a:r>
            <a:r>
              <a:rPr lang="en-US" altLang="ja-JP" sz="1400" dirty="0"/>
              <a:t> (U. Tokushima)</a:t>
            </a:r>
          </a:p>
          <a:p>
            <a:pPr>
              <a:lnSpc>
                <a:spcPts val="1400"/>
              </a:lnSpc>
            </a:pPr>
            <a:r>
              <a:rPr lang="en-US" altLang="ja-JP" sz="1400" dirty="0"/>
              <a:t>Manabu Hagiwara (AIST)</a:t>
            </a:r>
          </a:p>
          <a:p>
            <a:pPr marL="0" indent="0">
              <a:lnSpc>
                <a:spcPts val="1400"/>
              </a:lnSpc>
              <a:buNone/>
            </a:pPr>
            <a:r>
              <a:rPr lang="en-US" altLang="ja-JP" sz="1400" b="1" dirty="0"/>
              <a:t>Technical Program </a:t>
            </a:r>
            <a:r>
              <a:rPr lang="en-US" altLang="ja-JP" sz="1400" b="1" dirty="0" smtClean="0"/>
              <a:t>Committee Co-Chairs</a:t>
            </a:r>
            <a:endParaRPr lang="en-US" altLang="ja-JP" sz="1400" b="1" dirty="0"/>
          </a:p>
          <a:p>
            <a:pPr>
              <a:lnSpc>
                <a:spcPts val="1400"/>
              </a:lnSpc>
            </a:pPr>
            <a:r>
              <a:rPr lang="en-US" altLang="ja-JP" sz="1400" dirty="0" err="1"/>
              <a:t>Tomohiko</a:t>
            </a:r>
            <a:r>
              <a:rPr lang="en-US" altLang="ja-JP" sz="1400" dirty="0"/>
              <a:t> </a:t>
            </a:r>
            <a:r>
              <a:rPr lang="en-US" altLang="ja-JP" sz="1400" dirty="0" err="1"/>
              <a:t>Uyematsu</a:t>
            </a:r>
            <a:r>
              <a:rPr lang="en-US" altLang="ja-JP" sz="1400" dirty="0"/>
              <a:t> (Tokyo Inst. Tech.)</a:t>
            </a:r>
          </a:p>
          <a:p>
            <a:pPr>
              <a:lnSpc>
                <a:spcPts val="1400"/>
              </a:lnSpc>
            </a:pPr>
            <a:r>
              <a:rPr lang="en-US" altLang="ja-JP" sz="1400" dirty="0" err="1"/>
              <a:t>Narayana</a:t>
            </a:r>
            <a:r>
              <a:rPr lang="en-US" altLang="ja-JP" sz="1400" dirty="0"/>
              <a:t> P. </a:t>
            </a:r>
            <a:r>
              <a:rPr lang="en-US" altLang="ja-JP" sz="1400" dirty="0" err="1"/>
              <a:t>Santhanam</a:t>
            </a:r>
            <a:r>
              <a:rPr lang="en-US" altLang="ja-JP" sz="1400" dirty="0"/>
              <a:t> (U. Hawaii)</a:t>
            </a:r>
          </a:p>
          <a:p>
            <a:pPr marL="0" indent="0">
              <a:lnSpc>
                <a:spcPts val="1400"/>
              </a:lnSpc>
              <a:buNone/>
            </a:pPr>
            <a:r>
              <a:rPr lang="en-US" altLang="ja-JP" sz="1400" b="1" dirty="0"/>
              <a:t>International Advisory </a:t>
            </a:r>
            <a:r>
              <a:rPr lang="en-US" altLang="ja-JP" sz="1400" b="1" dirty="0" smtClean="0"/>
              <a:t>Committee Co-Chairs</a:t>
            </a:r>
            <a:endParaRPr lang="en-US" altLang="ja-JP" sz="1400" b="1" dirty="0"/>
          </a:p>
          <a:p>
            <a:pPr>
              <a:lnSpc>
                <a:spcPts val="1400"/>
              </a:lnSpc>
            </a:pPr>
            <a:r>
              <a:rPr lang="en-US" altLang="ja-JP" sz="1400" dirty="0" err="1"/>
              <a:t>Yoshikuni</a:t>
            </a:r>
            <a:r>
              <a:rPr lang="en-US" altLang="ja-JP" sz="1400" dirty="0"/>
              <a:t> </a:t>
            </a:r>
            <a:r>
              <a:rPr lang="en-US" altLang="ja-JP" sz="1400" dirty="0" err="1"/>
              <a:t>Onozato</a:t>
            </a:r>
            <a:r>
              <a:rPr lang="en-US" altLang="ja-JP" sz="1400" dirty="0"/>
              <a:t> (Gunma U.)</a:t>
            </a:r>
          </a:p>
          <a:p>
            <a:pPr>
              <a:lnSpc>
                <a:spcPts val="1400"/>
              </a:lnSpc>
            </a:pPr>
            <a:r>
              <a:rPr lang="en-US" altLang="ja-JP" sz="1400" dirty="0" err="1"/>
              <a:t>Yasutada</a:t>
            </a:r>
            <a:r>
              <a:rPr lang="en-US" altLang="ja-JP" sz="1400" dirty="0"/>
              <a:t> </a:t>
            </a:r>
            <a:r>
              <a:rPr lang="en-US" altLang="ja-JP" sz="1400" dirty="0" err="1"/>
              <a:t>Oohama</a:t>
            </a:r>
            <a:r>
              <a:rPr lang="en-US" altLang="ja-JP" sz="1400" dirty="0"/>
              <a:t> (U. Electro-Comm.)</a:t>
            </a:r>
          </a:p>
          <a:p>
            <a:pPr>
              <a:lnSpc>
                <a:spcPts val="1400"/>
              </a:lnSpc>
            </a:pPr>
            <a:r>
              <a:rPr lang="en-US" altLang="ja-JP" sz="1400" dirty="0"/>
              <a:t>J. B. Nation (U. Hawaii</a:t>
            </a:r>
            <a:r>
              <a:rPr lang="en-US" altLang="ja-JP" sz="1400" dirty="0" smtClean="0"/>
              <a:t>)</a:t>
            </a:r>
            <a:endParaRPr lang="en-US" altLang="ja-JP" sz="1400" dirty="0"/>
          </a:p>
        </p:txBody>
      </p:sp>
      <p:pic>
        <p:nvPicPr>
          <p:cNvPr id="5" name="Picture 3" descr="C:\usr\home\00Active\ISITA2012\publicity\logo\logo\isita.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288" y="0"/>
            <a:ext cx="1588755" cy="1123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3174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563562"/>
          </a:xfrm>
        </p:spPr>
        <p:txBody>
          <a:bodyPr>
            <a:normAutofit/>
          </a:bodyPr>
          <a:lstStyle/>
          <a:p>
            <a:r>
              <a:rPr lang="en-US" altLang="ja-JP" b="1" dirty="0"/>
              <a:t>Technical Program Committee</a:t>
            </a:r>
            <a:endParaRPr kumimoji="1" lang="ja-JP" altLang="en-US" dirty="0"/>
          </a:p>
        </p:txBody>
      </p:sp>
      <p:sp>
        <p:nvSpPr>
          <p:cNvPr id="3" name="コンテンツ プレースホルダー 2"/>
          <p:cNvSpPr>
            <a:spLocks noGrp="1"/>
          </p:cNvSpPr>
          <p:nvPr>
            <p:ph sz="quarter" idx="1"/>
          </p:nvPr>
        </p:nvSpPr>
        <p:spPr>
          <a:xfrm>
            <a:off x="457200" y="1143000"/>
            <a:ext cx="3754760" cy="5562600"/>
          </a:xfrm>
        </p:spPr>
        <p:txBody>
          <a:bodyPr>
            <a:noAutofit/>
          </a:bodyPr>
          <a:lstStyle/>
          <a:p>
            <a:pPr marL="0" indent="0">
              <a:lnSpc>
                <a:spcPts val="1400"/>
              </a:lnSpc>
              <a:buNone/>
            </a:pPr>
            <a:r>
              <a:rPr lang="en-US" altLang="ja-JP" sz="1200" b="1" dirty="0" smtClean="0"/>
              <a:t>Co-Chairs</a:t>
            </a:r>
            <a:endParaRPr lang="en-US" altLang="ja-JP" sz="1200" b="1" dirty="0"/>
          </a:p>
          <a:p>
            <a:pPr>
              <a:lnSpc>
                <a:spcPts val="1400"/>
              </a:lnSpc>
            </a:pPr>
            <a:r>
              <a:rPr lang="en-US" altLang="ja-JP" sz="1200" dirty="0" err="1"/>
              <a:t>Tomohiko</a:t>
            </a:r>
            <a:r>
              <a:rPr lang="en-US" altLang="ja-JP" sz="1200" dirty="0"/>
              <a:t> </a:t>
            </a:r>
            <a:r>
              <a:rPr lang="en-US" altLang="ja-JP" sz="1200" dirty="0" err="1"/>
              <a:t>Uyematsu</a:t>
            </a:r>
            <a:r>
              <a:rPr lang="en-US" altLang="ja-JP" sz="1200" dirty="0"/>
              <a:t> (Tokyo Inst. Tech.)</a:t>
            </a:r>
          </a:p>
          <a:p>
            <a:pPr>
              <a:lnSpc>
                <a:spcPts val="1400"/>
              </a:lnSpc>
            </a:pPr>
            <a:r>
              <a:rPr lang="en-US" altLang="ja-JP" sz="1200" dirty="0" err="1"/>
              <a:t>Narayana</a:t>
            </a:r>
            <a:r>
              <a:rPr lang="en-US" altLang="ja-JP" sz="1200" dirty="0"/>
              <a:t> P. </a:t>
            </a:r>
            <a:r>
              <a:rPr lang="en-US" altLang="ja-JP" sz="1200" dirty="0" err="1"/>
              <a:t>Santhanam</a:t>
            </a:r>
            <a:r>
              <a:rPr lang="en-US" altLang="ja-JP" sz="1200" dirty="0"/>
              <a:t> (U. Hawaii</a:t>
            </a:r>
            <a:r>
              <a:rPr lang="en-US" altLang="ja-JP" sz="1200" dirty="0" smtClean="0"/>
              <a:t>)</a:t>
            </a:r>
          </a:p>
          <a:p>
            <a:pPr>
              <a:lnSpc>
                <a:spcPts val="1400"/>
              </a:lnSpc>
              <a:buNone/>
            </a:pPr>
            <a:r>
              <a:rPr lang="en-US" altLang="ja-JP" sz="1200" b="1" dirty="0" smtClean="0"/>
              <a:t>Members</a:t>
            </a:r>
          </a:p>
          <a:p>
            <a:pPr>
              <a:lnSpc>
                <a:spcPts val="1400"/>
              </a:lnSpc>
            </a:pPr>
            <a:r>
              <a:rPr lang="en-US" altLang="ja-JP" sz="1200" dirty="0" err="1" smtClean="0"/>
              <a:t>Animashree</a:t>
            </a:r>
            <a:r>
              <a:rPr lang="en-US" altLang="ja-JP" sz="1200" dirty="0" smtClean="0"/>
              <a:t> </a:t>
            </a:r>
            <a:r>
              <a:rPr lang="en-US" altLang="ja-JP" sz="1200" dirty="0" err="1" smtClean="0"/>
              <a:t>Anandakumar</a:t>
            </a:r>
            <a:r>
              <a:rPr lang="en-US" altLang="ja-JP" sz="1200" dirty="0" smtClean="0"/>
              <a:t> (UC Irvine)</a:t>
            </a:r>
          </a:p>
          <a:p>
            <a:pPr>
              <a:lnSpc>
                <a:spcPts val="1400"/>
              </a:lnSpc>
            </a:pPr>
            <a:r>
              <a:rPr lang="en-US" altLang="ja-JP" sz="1200" dirty="0" err="1" smtClean="0"/>
              <a:t>Singo</a:t>
            </a:r>
            <a:r>
              <a:rPr lang="en-US" altLang="ja-JP" sz="1200" dirty="0" smtClean="0"/>
              <a:t> Ata (Osaka City U.)</a:t>
            </a:r>
          </a:p>
          <a:p>
            <a:pPr>
              <a:lnSpc>
                <a:spcPts val="1400"/>
              </a:lnSpc>
            </a:pPr>
            <a:r>
              <a:rPr lang="en-US" altLang="ja-JP" sz="1200" dirty="0" smtClean="0"/>
              <a:t>Constantine </a:t>
            </a:r>
            <a:r>
              <a:rPr lang="en-US" altLang="ja-JP" sz="1200" dirty="0" err="1" smtClean="0"/>
              <a:t>Caramanis</a:t>
            </a:r>
            <a:r>
              <a:rPr lang="en-US" altLang="ja-JP" sz="1200" dirty="0" smtClean="0"/>
              <a:t> (U. Texas Austin)</a:t>
            </a:r>
          </a:p>
          <a:p>
            <a:pPr>
              <a:lnSpc>
                <a:spcPts val="1400"/>
              </a:lnSpc>
            </a:pPr>
            <a:r>
              <a:rPr lang="en-US" altLang="ja-JP" sz="1200" dirty="0" err="1" smtClean="0"/>
              <a:t>Elza</a:t>
            </a:r>
            <a:r>
              <a:rPr lang="en-US" altLang="ja-JP" sz="1200" dirty="0" smtClean="0"/>
              <a:t> </a:t>
            </a:r>
            <a:r>
              <a:rPr lang="en-US" altLang="ja-JP" sz="1200" dirty="0" err="1" smtClean="0"/>
              <a:t>Erkip</a:t>
            </a:r>
            <a:r>
              <a:rPr lang="en-US" altLang="ja-JP" sz="1200" dirty="0" smtClean="0"/>
              <a:t> (New York U.)</a:t>
            </a:r>
          </a:p>
          <a:p>
            <a:pPr>
              <a:lnSpc>
                <a:spcPts val="1400"/>
              </a:lnSpc>
            </a:pPr>
            <a:r>
              <a:rPr lang="en-US" altLang="ja-JP" sz="1200" dirty="0" smtClean="0"/>
              <a:t>Dean </a:t>
            </a:r>
            <a:r>
              <a:rPr lang="en-US" altLang="ja-JP" sz="1200" dirty="0" err="1" smtClean="0"/>
              <a:t>Foser</a:t>
            </a:r>
            <a:r>
              <a:rPr lang="en-US" altLang="ja-JP" sz="1200" dirty="0" smtClean="0"/>
              <a:t> (U. Pennsylvania)</a:t>
            </a:r>
          </a:p>
          <a:p>
            <a:pPr>
              <a:lnSpc>
                <a:spcPts val="1400"/>
              </a:lnSpc>
            </a:pPr>
            <a:r>
              <a:rPr lang="en-US" altLang="ja-JP" sz="1200" dirty="0" smtClean="0"/>
              <a:t>Toshiaki </a:t>
            </a:r>
            <a:r>
              <a:rPr lang="en-US" altLang="ja-JP" sz="1200" dirty="0" err="1" smtClean="0"/>
              <a:t>Fujii</a:t>
            </a:r>
            <a:r>
              <a:rPr lang="en-US" altLang="ja-JP" sz="1200" dirty="0" smtClean="0"/>
              <a:t> (Nagoya U.)</a:t>
            </a:r>
          </a:p>
          <a:p>
            <a:pPr>
              <a:lnSpc>
                <a:spcPts val="1400"/>
              </a:lnSpc>
            </a:pPr>
            <a:r>
              <a:rPr lang="en-US" altLang="ja-JP" sz="1200" dirty="0" err="1" smtClean="0"/>
              <a:t>Venkat</a:t>
            </a:r>
            <a:r>
              <a:rPr lang="en-US" altLang="ja-JP" sz="1200" dirty="0" smtClean="0"/>
              <a:t> </a:t>
            </a:r>
            <a:r>
              <a:rPr lang="en-US" altLang="ja-JP" sz="1200" dirty="0" err="1" smtClean="0"/>
              <a:t>Guruswami</a:t>
            </a:r>
            <a:r>
              <a:rPr lang="en-US" altLang="ja-JP" sz="1200" dirty="0" smtClean="0"/>
              <a:t> (Carnegie Mellon U.)</a:t>
            </a:r>
          </a:p>
          <a:p>
            <a:pPr>
              <a:lnSpc>
                <a:spcPts val="1400"/>
              </a:lnSpc>
            </a:pPr>
            <a:r>
              <a:rPr lang="en-US" altLang="ja-JP" sz="1200" dirty="0" err="1" smtClean="0"/>
              <a:t>Kohsuke</a:t>
            </a:r>
            <a:r>
              <a:rPr lang="en-US" altLang="ja-JP" sz="1200" dirty="0" smtClean="0"/>
              <a:t> Harada (Toshiba Corp.)</a:t>
            </a:r>
          </a:p>
          <a:p>
            <a:pPr>
              <a:lnSpc>
                <a:spcPts val="1400"/>
              </a:lnSpc>
            </a:pPr>
            <a:r>
              <a:rPr lang="en-US" altLang="ja-JP" sz="1200" dirty="0" smtClean="0"/>
              <a:t>Alfred Hero (U. Michigan)</a:t>
            </a:r>
          </a:p>
          <a:p>
            <a:pPr>
              <a:lnSpc>
                <a:spcPts val="1400"/>
              </a:lnSpc>
            </a:pPr>
            <a:r>
              <a:rPr lang="en-US" altLang="ja-JP" sz="1200" dirty="0" smtClean="0"/>
              <a:t>Tracey Ho (California Inst. Tech.)</a:t>
            </a:r>
          </a:p>
          <a:p>
            <a:pPr>
              <a:lnSpc>
                <a:spcPts val="1400"/>
              </a:lnSpc>
            </a:pPr>
            <a:r>
              <a:rPr lang="en-US" altLang="ja-JP" sz="1200" dirty="0" err="1" smtClean="0"/>
              <a:t>Motohiko</a:t>
            </a:r>
            <a:r>
              <a:rPr lang="en-US" altLang="ja-JP" sz="1200" dirty="0" smtClean="0"/>
              <a:t> </a:t>
            </a:r>
            <a:r>
              <a:rPr lang="en-US" altLang="ja-JP" sz="1200" dirty="0" err="1" smtClean="0"/>
              <a:t>Isaka</a:t>
            </a:r>
            <a:r>
              <a:rPr lang="en-US" altLang="ja-JP" sz="1200" dirty="0" smtClean="0"/>
              <a:t> (</a:t>
            </a:r>
            <a:r>
              <a:rPr lang="en-US" altLang="ja-JP" sz="1200" dirty="0" err="1" smtClean="0"/>
              <a:t>Kwansei</a:t>
            </a:r>
            <a:r>
              <a:rPr lang="en-US" altLang="ja-JP" sz="1200" dirty="0" smtClean="0"/>
              <a:t> </a:t>
            </a:r>
            <a:r>
              <a:rPr lang="en-US" altLang="ja-JP" sz="1200" dirty="0" err="1" smtClean="0"/>
              <a:t>Gakuin</a:t>
            </a:r>
            <a:r>
              <a:rPr lang="en-US" altLang="ja-JP" sz="1200" dirty="0" smtClean="0"/>
              <a:t> U.)</a:t>
            </a:r>
          </a:p>
          <a:p>
            <a:pPr>
              <a:lnSpc>
                <a:spcPts val="1400"/>
              </a:lnSpc>
            </a:pPr>
            <a:r>
              <a:rPr lang="en-US" altLang="ja-JP" sz="1200" dirty="0" err="1" smtClean="0"/>
              <a:t>Syed</a:t>
            </a:r>
            <a:r>
              <a:rPr lang="en-US" altLang="ja-JP" sz="1200" dirty="0" smtClean="0"/>
              <a:t> </a:t>
            </a:r>
            <a:r>
              <a:rPr lang="en-US" altLang="ja-JP" sz="1200" dirty="0" err="1" smtClean="0"/>
              <a:t>Jaffar</a:t>
            </a:r>
            <a:r>
              <a:rPr lang="en-US" altLang="ja-JP" sz="1200" dirty="0" smtClean="0"/>
              <a:t> (UC Irvine)</a:t>
            </a:r>
          </a:p>
          <a:p>
            <a:pPr>
              <a:lnSpc>
                <a:spcPts val="1400"/>
              </a:lnSpc>
            </a:pPr>
            <a:r>
              <a:rPr lang="en-US" altLang="ja-JP" sz="1200" dirty="0" smtClean="0"/>
              <a:t>Sid </a:t>
            </a:r>
            <a:r>
              <a:rPr lang="en-US" altLang="ja-JP" sz="1200" dirty="0" err="1" smtClean="0"/>
              <a:t>Jaggi</a:t>
            </a:r>
            <a:r>
              <a:rPr lang="en-US" altLang="ja-JP" sz="1200" dirty="0" smtClean="0"/>
              <a:t> (Chinese U. Hong Kong)</a:t>
            </a:r>
          </a:p>
          <a:p>
            <a:pPr>
              <a:lnSpc>
                <a:spcPts val="1400"/>
              </a:lnSpc>
            </a:pPr>
            <a:r>
              <a:rPr lang="en-US" altLang="ja-JP" sz="1200" dirty="0" smtClean="0"/>
              <a:t>Tara </a:t>
            </a:r>
            <a:r>
              <a:rPr lang="en-US" altLang="ja-JP" sz="1200" dirty="0" err="1" smtClean="0"/>
              <a:t>Javidi</a:t>
            </a:r>
            <a:r>
              <a:rPr lang="en-US" altLang="ja-JP" sz="1200" dirty="0" smtClean="0"/>
              <a:t> (UC SD)</a:t>
            </a:r>
          </a:p>
          <a:p>
            <a:pPr>
              <a:lnSpc>
                <a:spcPts val="1400"/>
              </a:lnSpc>
            </a:pPr>
            <a:r>
              <a:rPr lang="en-US" altLang="ja-JP" sz="1200" dirty="0" smtClean="0"/>
              <a:t>Hiroshi Kubo (Mitsubishi Electric Corp.)</a:t>
            </a:r>
          </a:p>
          <a:p>
            <a:pPr>
              <a:lnSpc>
                <a:spcPts val="1400"/>
              </a:lnSpc>
            </a:pPr>
            <a:r>
              <a:rPr lang="en-US" altLang="ja-JP" sz="1200" dirty="0" smtClean="0"/>
              <a:t>Noboru </a:t>
            </a:r>
            <a:r>
              <a:rPr lang="en-US" altLang="ja-JP" sz="1200" dirty="0" err="1" smtClean="0"/>
              <a:t>Kunihiro</a:t>
            </a:r>
            <a:r>
              <a:rPr lang="en-US" altLang="ja-JP" sz="1200" dirty="0" smtClean="0"/>
              <a:t> (U. Tokyo)</a:t>
            </a:r>
          </a:p>
          <a:p>
            <a:pPr>
              <a:lnSpc>
                <a:spcPts val="1400"/>
              </a:lnSpc>
            </a:pPr>
            <a:r>
              <a:rPr lang="en-US" altLang="ja-JP" sz="1200" dirty="0" err="1" smtClean="0"/>
              <a:t>Yingbin</a:t>
            </a:r>
            <a:r>
              <a:rPr lang="en-US" altLang="ja-JP" sz="1200" dirty="0" smtClean="0"/>
              <a:t> Liang (Syracuse U.)</a:t>
            </a:r>
          </a:p>
          <a:p>
            <a:pPr>
              <a:lnSpc>
                <a:spcPts val="1400"/>
              </a:lnSpc>
              <a:buNone/>
            </a:pPr>
            <a:endParaRPr lang="en-US" altLang="ja-JP" sz="1200" dirty="0" smtClean="0"/>
          </a:p>
          <a:p>
            <a:pPr>
              <a:lnSpc>
                <a:spcPts val="1400"/>
              </a:lnSpc>
            </a:pPr>
            <a:endParaRPr lang="en-US" altLang="ja-JP" sz="1200" dirty="0" smtClean="0"/>
          </a:p>
          <a:p>
            <a:pPr>
              <a:lnSpc>
                <a:spcPts val="1400"/>
              </a:lnSpc>
            </a:pPr>
            <a:endParaRPr lang="en-US" altLang="ja-JP" sz="1200" dirty="0" smtClean="0"/>
          </a:p>
          <a:p>
            <a:pPr>
              <a:lnSpc>
                <a:spcPts val="1400"/>
              </a:lnSpc>
            </a:pPr>
            <a:endParaRPr lang="en-US" altLang="ja-JP" sz="1200" dirty="0" smtClean="0"/>
          </a:p>
          <a:p>
            <a:pPr>
              <a:lnSpc>
                <a:spcPts val="1400"/>
              </a:lnSpc>
              <a:buNone/>
            </a:pPr>
            <a:endParaRPr lang="en-US" altLang="ja-JP" sz="1200" dirty="0" smtClean="0"/>
          </a:p>
          <a:p>
            <a:pPr marL="0" indent="0">
              <a:lnSpc>
                <a:spcPts val="1400"/>
              </a:lnSpc>
              <a:buNone/>
            </a:pPr>
            <a:endParaRPr lang="en-US" altLang="ja-JP" sz="1200" dirty="0"/>
          </a:p>
          <a:p>
            <a:endParaRPr kumimoji="1" lang="ja-JP" altLang="en-US" sz="1200" dirty="0"/>
          </a:p>
        </p:txBody>
      </p:sp>
      <p:sp>
        <p:nvSpPr>
          <p:cNvPr id="4" name="コンテンツ プレースホルダー 3"/>
          <p:cNvSpPr>
            <a:spLocks noGrp="1"/>
          </p:cNvSpPr>
          <p:nvPr>
            <p:ph sz="quarter" idx="2"/>
          </p:nvPr>
        </p:nvSpPr>
        <p:spPr>
          <a:xfrm>
            <a:off x="4267200" y="1143000"/>
            <a:ext cx="3830144" cy="5715000"/>
          </a:xfrm>
        </p:spPr>
        <p:txBody>
          <a:bodyPr>
            <a:noAutofit/>
          </a:bodyPr>
          <a:lstStyle/>
          <a:p>
            <a:r>
              <a:rPr lang="en-US" altLang="ja-JP" sz="1200" dirty="0" err="1" smtClean="0"/>
              <a:t>Ryutaroh</a:t>
            </a:r>
            <a:r>
              <a:rPr lang="en-US" altLang="ja-JP" sz="1200" dirty="0" smtClean="0"/>
              <a:t> Matsumoto (Tokyo Inst. Tech.)</a:t>
            </a:r>
          </a:p>
          <a:p>
            <a:r>
              <a:rPr lang="en-US" altLang="ja-JP" sz="1200" dirty="0" smtClean="0"/>
              <a:t>Andrew McGregor (U. Michigan)</a:t>
            </a:r>
          </a:p>
          <a:p>
            <a:r>
              <a:rPr lang="en-US" altLang="ja-JP" sz="1200" dirty="0" err="1" smtClean="0"/>
              <a:t>Olgica</a:t>
            </a:r>
            <a:r>
              <a:rPr lang="en-US" altLang="ja-JP" sz="1200" dirty="0" smtClean="0"/>
              <a:t> </a:t>
            </a:r>
            <a:r>
              <a:rPr lang="en-US" altLang="ja-JP" sz="1200" dirty="0" err="1" smtClean="0"/>
              <a:t>MilenKovic</a:t>
            </a:r>
            <a:r>
              <a:rPr lang="en-US" altLang="ja-JP" sz="1200" dirty="0" smtClean="0"/>
              <a:t> (U. Illinois)</a:t>
            </a:r>
          </a:p>
          <a:p>
            <a:r>
              <a:rPr lang="en-US" altLang="ja-JP" sz="1200" dirty="0" smtClean="0"/>
              <a:t>Kazuhiko </a:t>
            </a:r>
            <a:r>
              <a:rPr lang="en-US" altLang="ja-JP" sz="1200" dirty="0" err="1" smtClean="0"/>
              <a:t>Minematsu</a:t>
            </a:r>
            <a:r>
              <a:rPr lang="en-US" altLang="ja-JP" sz="1200" dirty="0" smtClean="0"/>
              <a:t> (NEC Corp.)</a:t>
            </a:r>
          </a:p>
          <a:p>
            <a:r>
              <a:rPr lang="en-US" altLang="ja-JP" sz="1200" dirty="0" err="1" smtClean="0"/>
              <a:t>Hiroyoshi</a:t>
            </a:r>
            <a:r>
              <a:rPr lang="en-US" altLang="ja-JP" sz="1200" dirty="0" smtClean="0"/>
              <a:t> Morita (U. Electro-</a:t>
            </a:r>
            <a:r>
              <a:rPr lang="en-US" altLang="ja-JP" sz="1200" dirty="0" err="1" smtClean="0"/>
              <a:t>Commun</a:t>
            </a:r>
            <a:r>
              <a:rPr lang="en-US" altLang="ja-JP" sz="1200" dirty="0" smtClean="0"/>
              <a:t>.)</a:t>
            </a:r>
          </a:p>
          <a:p>
            <a:r>
              <a:rPr lang="en-US" altLang="ja-JP" sz="1200" dirty="0" err="1" smtClean="0"/>
              <a:t>Tomoaki</a:t>
            </a:r>
            <a:r>
              <a:rPr lang="en-US" altLang="ja-JP" sz="1200" dirty="0" smtClean="0"/>
              <a:t> </a:t>
            </a:r>
            <a:r>
              <a:rPr lang="en-US" altLang="ja-JP" sz="1200" dirty="0" err="1" smtClean="0"/>
              <a:t>Ohtsuki</a:t>
            </a:r>
            <a:r>
              <a:rPr lang="en-US" altLang="ja-JP" sz="1200" dirty="0" smtClean="0"/>
              <a:t> (Keio U.)</a:t>
            </a:r>
          </a:p>
          <a:p>
            <a:r>
              <a:rPr lang="en-US" altLang="ja-JP" sz="1200" dirty="0" err="1" smtClean="0"/>
              <a:t>Yasutada</a:t>
            </a:r>
            <a:r>
              <a:rPr lang="en-US" altLang="ja-JP" sz="1200" dirty="0" smtClean="0"/>
              <a:t> </a:t>
            </a:r>
            <a:r>
              <a:rPr lang="en-US" altLang="ja-JP" sz="1200" dirty="0" err="1" smtClean="0"/>
              <a:t>Oohama</a:t>
            </a:r>
            <a:r>
              <a:rPr lang="en-US" altLang="ja-JP" sz="1200" dirty="0" smtClean="0"/>
              <a:t> (U. Electro-</a:t>
            </a:r>
            <a:r>
              <a:rPr lang="en-US" altLang="ja-JP" sz="1200" dirty="0" err="1" smtClean="0"/>
              <a:t>Commun</a:t>
            </a:r>
            <a:r>
              <a:rPr lang="en-US" altLang="ja-JP" sz="1200" dirty="0" smtClean="0"/>
              <a:t>.)</a:t>
            </a:r>
          </a:p>
          <a:p>
            <a:r>
              <a:rPr lang="en-US" altLang="ja-JP" sz="1200" dirty="0" smtClean="0"/>
              <a:t>Henry </a:t>
            </a:r>
            <a:r>
              <a:rPr lang="en-US" altLang="ja-JP" sz="1200" dirty="0" err="1" smtClean="0"/>
              <a:t>Pfister</a:t>
            </a:r>
            <a:r>
              <a:rPr lang="en-US" altLang="ja-JP" sz="1200" dirty="0" smtClean="0"/>
              <a:t> (Texas A&amp;M U.)</a:t>
            </a:r>
          </a:p>
          <a:p>
            <a:r>
              <a:rPr kumimoji="1" lang="en-US" altLang="ja-JP" sz="1200" dirty="0" err="1" smtClean="0"/>
              <a:t>Sujay</a:t>
            </a:r>
            <a:r>
              <a:rPr kumimoji="1" lang="en-US" altLang="ja-JP" sz="1200" dirty="0" smtClean="0"/>
              <a:t> </a:t>
            </a:r>
            <a:r>
              <a:rPr kumimoji="1" lang="en-US" altLang="ja-JP" sz="1200" dirty="0" err="1" smtClean="0"/>
              <a:t>Sanghavi</a:t>
            </a:r>
            <a:r>
              <a:rPr kumimoji="1" lang="en-US" altLang="ja-JP" sz="1200" dirty="0" smtClean="0"/>
              <a:t> (U. Texas Austin)</a:t>
            </a:r>
          </a:p>
          <a:p>
            <a:r>
              <a:rPr lang="en-US" altLang="ja-JP" sz="1200" dirty="0" err="1" smtClean="0"/>
              <a:t>Shgenobu</a:t>
            </a:r>
            <a:r>
              <a:rPr lang="en-US" altLang="ja-JP" sz="1200" dirty="0" smtClean="0"/>
              <a:t> Sasaki (Niigata U.)</a:t>
            </a:r>
            <a:endParaRPr kumimoji="1" lang="en-US" altLang="ja-JP" sz="1200" dirty="0" smtClean="0"/>
          </a:p>
          <a:p>
            <a:r>
              <a:rPr lang="en-US" altLang="ja-JP" sz="1200" dirty="0" err="1" smtClean="0"/>
              <a:t>Tomoharu</a:t>
            </a:r>
            <a:r>
              <a:rPr lang="en-US" altLang="ja-JP" sz="1200" dirty="0" smtClean="0"/>
              <a:t> Shibuya (Sophia U.)</a:t>
            </a:r>
            <a:endParaRPr kumimoji="1" lang="en-US" altLang="ja-JP" sz="1200" dirty="0" smtClean="0"/>
          </a:p>
          <a:p>
            <a:r>
              <a:rPr lang="en-US" altLang="ja-JP" sz="1200" dirty="0" smtClean="0"/>
              <a:t>Erik </a:t>
            </a:r>
            <a:r>
              <a:rPr lang="en-US" altLang="ja-JP" sz="1200" dirty="0" err="1" smtClean="0"/>
              <a:t>Sudderth</a:t>
            </a:r>
            <a:r>
              <a:rPr lang="en-US" altLang="ja-JP" sz="1200" dirty="0" smtClean="0"/>
              <a:t> (Brown U.)</a:t>
            </a:r>
          </a:p>
          <a:p>
            <a:r>
              <a:rPr lang="en-US" altLang="ja-JP" sz="1200" dirty="0" err="1" smtClean="0"/>
              <a:t>Jun’ichi</a:t>
            </a:r>
            <a:r>
              <a:rPr lang="en-US" altLang="ja-JP" sz="1200" dirty="0" smtClean="0"/>
              <a:t> Takeuchi (Kyusyu U.)</a:t>
            </a:r>
          </a:p>
          <a:p>
            <a:r>
              <a:rPr lang="en-US" altLang="ja-JP" sz="1200" dirty="0" err="1" smtClean="0"/>
              <a:t>Ichi</a:t>
            </a:r>
            <a:r>
              <a:rPr lang="en-US" altLang="ja-JP" sz="1200" dirty="0" smtClean="0"/>
              <a:t> Takumi (Nagoya Inst. Tech.)</a:t>
            </a:r>
          </a:p>
          <a:p>
            <a:r>
              <a:rPr lang="en-US" altLang="ja-JP" sz="1200" dirty="0" err="1" smtClean="0"/>
              <a:t>Sennur</a:t>
            </a:r>
            <a:r>
              <a:rPr lang="en-US" altLang="ja-JP" sz="1200" dirty="0" smtClean="0"/>
              <a:t> </a:t>
            </a:r>
            <a:r>
              <a:rPr lang="en-US" altLang="ja-JP" sz="1200" dirty="0" err="1" smtClean="0"/>
              <a:t>Ulukus</a:t>
            </a:r>
            <a:r>
              <a:rPr lang="en-US" altLang="ja-JP" sz="1200" dirty="0" smtClean="0"/>
              <a:t> (U. Maryland)</a:t>
            </a:r>
          </a:p>
          <a:p>
            <a:r>
              <a:rPr lang="en-US" altLang="ja-JP" sz="1200" dirty="0" err="1" smtClean="0"/>
              <a:t>Sriram</a:t>
            </a:r>
            <a:r>
              <a:rPr lang="en-US" altLang="ja-JP" sz="1200" dirty="0" smtClean="0"/>
              <a:t> </a:t>
            </a:r>
            <a:r>
              <a:rPr lang="en-US" altLang="ja-JP" sz="1200" dirty="0" err="1" smtClean="0"/>
              <a:t>Viswanathan</a:t>
            </a:r>
            <a:r>
              <a:rPr lang="en-US" altLang="ja-JP" sz="1200" dirty="0" smtClean="0"/>
              <a:t> (U. Texas Austin)</a:t>
            </a:r>
          </a:p>
          <a:p>
            <a:r>
              <a:rPr lang="en-US" altLang="ja-JP" sz="1200" dirty="0" smtClean="0"/>
              <a:t>Tadashi </a:t>
            </a:r>
            <a:r>
              <a:rPr lang="en-US" altLang="ja-JP" sz="1200" dirty="0" err="1" smtClean="0"/>
              <a:t>Wadayama</a:t>
            </a:r>
            <a:r>
              <a:rPr lang="en-US" altLang="ja-JP" sz="1200" dirty="0" smtClean="0"/>
              <a:t> (Nagoya Inst. Tech)</a:t>
            </a:r>
          </a:p>
          <a:p>
            <a:r>
              <a:rPr lang="en-US" altLang="ja-JP" sz="1200" dirty="0" smtClean="0"/>
              <a:t>Aaron Wagner (Cornell U.)</a:t>
            </a:r>
          </a:p>
          <a:p>
            <a:r>
              <a:rPr lang="en-US" altLang="ja-JP" sz="1200" dirty="0" smtClean="0"/>
              <a:t>Isao Yamada (Tokyo Inst. Tech.)</a:t>
            </a:r>
          </a:p>
          <a:p>
            <a:r>
              <a:rPr lang="en-US" altLang="ja-JP" sz="1200" dirty="0" err="1" smtClean="0"/>
              <a:t>Hirosuke</a:t>
            </a:r>
            <a:r>
              <a:rPr lang="en-US" altLang="ja-JP" sz="1200" dirty="0" smtClean="0"/>
              <a:t> Yamamoto (U. Tokyo)</a:t>
            </a:r>
          </a:p>
          <a:p>
            <a:r>
              <a:rPr kumimoji="1" lang="en-US" altLang="ja-JP" sz="1200" dirty="0" smtClean="0"/>
              <a:t>Ken </a:t>
            </a:r>
            <a:r>
              <a:rPr kumimoji="1" lang="en-US" altLang="ja-JP" sz="1200" dirty="0" err="1" smtClean="0"/>
              <a:t>Zeger</a:t>
            </a:r>
            <a:r>
              <a:rPr kumimoji="1" lang="en-US" altLang="ja-JP" sz="1200" dirty="0" smtClean="0"/>
              <a:t> (UC SD)</a:t>
            </a:r>
          </a:p>
          <a:p>
            <a:endParaRPr kumimoji="1" lang="ja-JP" altLang="en-US" sz="1400" dirty="0"/>
          </a:p>
        </p:txBody>
      </p:sp>
      <p:pic>
        <p:nvPicPr>
          <p:cNvPr id="5" name="Picture 3" descr="C:\usr\home\00Active\ISITA2012\publicity\logo\logo\isita.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288" y="0"/>
            <a:ext cx="1588755" cy="1123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9097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1" name="図 2" descr="SITAの歴史.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9400" y="-374650"/>
            <a:ext cx="8796338" cy="12449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559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normAutofit/>
          </a:bodyPr>
          <a:lstStyle/>
          <a:p>
            <a:r>
              <a:rPr lang="en-US" altLang="ja-JP" sz="4000" dirty="0" smtClean="0"/>
              <a:t>History of ISITA</a:t>
            </a:r>
            <a:endParaRPr lang="ja-JP" altLang="en-US" sz="4000" dirty="0" smtClean="0"/>
          </a:p>
        </p:txBody>
      </p:sp>
      <p:sp>
        <p:nvSpPr>
          <p:cNvPr id="5123" name="コンテンツ プレースホルダ 2"/>
          <p:cNvSpPr>
            <a:spLocks noGrp="1"/>
          </p:cNvSpPr>
          <p:nvPr>
            <p:ph sz="half" idx="1"/>
          </p:nvPr>
        </p:nvSpPr>
        <p:spPr>
          <a:xfrm>
            <a:off x="457200" y="1600200"/>
            <a:ext cx="4114800" cy="4572000"/>
          </a:xfrm>
        </p:spPr>
        <p:txBody>
          <a:bodyPr/>
          <a:lstStyle/>
          <a:p>
            <a:r>
              <a:rPr lang="en-US" altLang="ja-JP" dirty="0" smtClean="0">
                <a:solidFill>
                  <a:srgbClr val="FF0000"/>
                </a:solidFill>
              </a:rPr>
              <a:t>1990 Honolulu, USA</a:t>
            </a:r>
          </a:p>
          <a:p>
            <a:r>
              <a:rPr lang="en-US" altLang="ja-JP" dirty="0" smtClean="0"/>
              <a:t>1992 Singapore</a:t>
            </a:r>
          </a:p>
          <a:p>
            <a:r>
              <a:rPr lang="en-US" altLang="ja-JP" dirty="0" smtClean="0"/>
              <a:t>1994 Sydney, Australia</a:t>
            </a:r>
          </a:p>
          <a:p>
            <a:r>
              <a:rPr lang="en-US" altLang="ja-JP" dirty="0" smtClean="0"/>
              <a:t>1996 Victoria, Canada</a:t>
            </a:r>
          </a:p>
          <a:p>
            <a:r>
              <a:rPr lang="en-US" altLang="ja-JP" dirty="0" smtClean="0"/>
              <a:t>1998 Mexico-city, Mexico</a:t>
            </a:r>
            <a:endParaRPr lang="ja-JP" altLang="en-US" dirty="0" smtClean="0"/>
          </a:p>
        </p:txBody>
      </p:sp>
      <p:sp>
        <p:nvSpPr>
          <p:cNvPr id="5124" name="コンテンツ プレースホルダ 3"/>
          <p:cNvSpPr>
            <a:spLocks noGrp="1"/>
          </p:cNvSpPr>
          <p:nvPr>
            <p:ph sz="half" idx="2"/>
          </p:nvPr>
        </p:nvSpPr>
        <p:spPr>
          <a:xfrm>
            <a:off x="4648200" y="1600200"/>
            <a:ext cx="4038600" cy="2765425"/>
          </a:xfrm>
        </p:spPr>
        <p:txBody>
          <a:bodyPr/>
          <a:lstStyle/>
          <a:p>
            <a:r>
              <a:rPr lang="en-US" altLang="ja-JP" dirty="0" smtClean="0">
                <a:solidFill>
                  <a:srgbClr val="FF0000"/>
                </a:solidFill>
              </a:rPr>
              <a:t>2000 Honolulu, USA</a:t>
            </a:r>
          </a:p>
          <a:p>
            <a:r>
              <a:rPr lang="en-US" altLang="ja-JP" dirty="0" smtClean="0"/>
              <a:t>2002 Xi’an, China</a:t>
            </a:r>
          </a:p>
          <a:p>
            <a:r>
              <a:rPr lang="en-US" altLang="ja-JP" dirty="0" smtClean="0"/>
              <a:t>2004 Parma, Italy</a:t>
            </a:r>
          </a:p>
          <a:p>
            <a:r>
              <a:rPr lang="en-US" altLang="ja-JP" dirty="0" smtClean="0"/>
              <a:t>2006 Seoul, Korea</a:t>
            </a:r>
          </a:p>
          <a:p>
            <a:r>
              <a:rPr lang="en-US" altLang="ja-JP" dirty="0" smtClean="0"/>
              <a:t>2008 Auckland, NZ</a:t>
            </a:r>
          </a:p>
          <a:p>
            <a:endParaRPr lang="ja-JP" altLang="en-US" dirty="0" smtClean="0"/>
          </a:p>
        </p:txBody>
      </p:sp>
      <p:sp>
        <p:nvSpPr>
          <p:cNvPr id="5" name="コンテンツ プレースホルダ 3"/>
          <p:cNvSpPr txBox="1">
            <a:spLocks/>
          </p:cNvSpPr>
          <p:nvPr/>
        </p:nvSpPr>
        <p:spPr>
          <a:xfrm>
            <a:off x="1692342" y="4221088"/>
            <a:ext cx="5256213" cy="1208087"/>
          </a:xfrm>
          <a:prstGeom prst="rect">
            <a:avLst/>
          </a:prstGeom>
        </p:spPr>
        <p:txBody>
          <a:bodyPr>
            <a:normAutofit fontScale="92500"/>
          </a:bodyPr>
          <a:lstStyle/>
          <a:p>
            <a:pPr marL="342900" indent="-342900" fontAlgn="auto">
              <a:spcBef>
                <a:spcPct val="20000"/>
              </a:spcBef>
              <a:spcAft>
                <a:spcPts val="0"/>
              </a:spcAft>
              <a:buFont typeface="Arial" pitchFamily="34" charset="0"/>
              <a:buChar char="•"/>
              <a:defRPr/>
            </a:pPr>
            <a:r>
              <a:rPr lang="en-US" altLang="ja-JP" sz="3600" dirty="0">
                <a:latin typeface="+mn-lt"/>
                <a:ea typeface="+mn-ea"/>
              </a:rPr>
              <a:t>2010  Taichung, Taiwan</a:t>
            </a:r>
          </a:p>
          <a:p>
            <a:pPr marL="342900" indent="-342900" fontAlgn="auto">
              <a:spcBef>
                <a:spcPct val="20000"/>
              </a:spcBef>
              <a:spcAft>
                <a:spcPts val="0"/>
              </a:spcAft>
              <a:buFont typeface="Arial" pitchFamily="34" charset="0"/>
              <a:buChar char="•"/>
              <a:defRPr/>
            </a:pPr>
            <a:r>
              <a:rPr lang="en-US" altLang="ja-JP" sz="3600" dirty="0">
                <a:solidFill>
                  <a:srgbClr val="FF0000"/>
                </a:solidFill>
                <a:latin typeface="+mn-lt"/>
                <a:ea typeface="+mn-ea"/>
              </a:rPr>
              <a:t>2012  </a:t>
            </a:r>
            <a:r>
              <a:rPr lang="en-US" altLang="ja-JP" sz="3600" dirty="0" smtClean="0">
                <a:solidFill>
                  <a:srgbClr val="FF0000"/>
                </a:solidFill>
                <a:latin typeface="+mn-lt"/>
                <a:ea typeface="+mn-ea"/>
              </a:rPr>
              <a:t>Honolulu, USA  </a:t>
            </a:r>
            <a:endParaRPr lang="en-US" altLang="ja-JP" sz="3600" dirty="0">
              <a:solidFill>
                <a:srgbClr val="FF0000"/>
              </a:solidFill>
              <a:latin typeface="+mn-lt"/>
              <a:ea typeface="+mn-ea"/>
            </a:endParaRPr>
          </a:p>
        </p:txBody>
      </p:sp>
      <p:pic>
        <p:nvPicPr>
          <p:cNvPr id="6" name="Picture 3" descr="C:\usr\home\00Active\ISITA2012\publicity\logo\logo\isita.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288" y="0"/>
            <a:ext cx="1588755" cy="1123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9579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サブソ活動概要・展望</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会計事業報告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企画事業報告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奨励賞</a:t>
            </a:r>
            <a:endParaRPr lang="en-US" altLang="ja-JP" dirty="0" smtClean="0">
              <a:solidFill>
                <a:schemeClr val="bg1">
                  <a:lumMod val="65000"/>
                </a:schemeClr>
              </a:solidFill>
            </a:endParaRPr>
          </a:p>
          <a:p>
            <a:pPr marL="514350" indent="-514350">
              <a:buFont typeface="+mj-lt"/>
              <a:buAutoNum type="arabicPeriod"/>
            </a:pPr>
            <a:r>
              <a:rPr lang="en-US" altLang="ja-JP" dirty="0" smtClean="0">
                <a:solidFill>
                  <a:schemeClr val="bg1">
                    <a:lumMod val="65000"/>
                  </a:schemeClr>
                </a:solidFill>
              </a:rPr>
              <a:t>Web/ML</a:t>
            </a:r>
            <a:r>
              <a:rPr lang="ja-JP" altLang="en-US" dirty="0" smtClean="0">
                <a:solidFill>
                  <a:schemeClr val="bg1">
                    <a:lumMod val="65000"/>
                  </a:schemeClr>
                </a:solidFill>
              </a:rPr>
              <a:t>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SITA2011</a:t>
            </a:r>
            <a:r>
              <a:rPr lang="ja-JP" altLang="en-US" dirty="0" smtClean="0">
                <a:solidFill>
                  <a:schemeClr val="bg1">
                    <a:lumMod val="65000"/>
                  </a:schemeClr>
                </a:solidFill>
              </a:rPr>
              <a:t>中間報告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ISITA2012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en-US" altLang="ja-JP" u="sng" dirty="0" smtClean="0"/>
              <a:t>SITA2012</a:t>
            </a:r>
            <a:r>
              <a:rPr lang="ja-JP" altLang="en-US" u="sng" dirty="0" smtClean="0"/>
              <a:t>準備状況報告　　　　　　　　竹内純一</a:t>
            </a:r>
            <a:endParaRPr lang="en-US" altLang="ja-JP" u="sng" dirty="0" smtClean="0"/>
          </a:p>
          <a:p>
            <a:pPr marL="514350" indent="-514350" algn="l">
              <a:buFont typeface="+mj-lt"/>
              <a:buAutoNum type="arabicPeriod"/>
            </a:pPr>
            <a:r>
              <a:rPr lang="ja-JP" altLang="en-US" dirty="0" smtClean="0">
                <a:solidFill>
                  <a:schemeClr val="bg1">
                    <a:lumMod val="65000"/>
                  </a:schemeClr>
                </a:solidFill>
              </a:rPr>
              <a:t>その他</a:t>
            </a:r>
            <a:endParaRPr lang="ja-JP" alt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SITA2012</a:t>
            </a:r>
            <a:r>
              <a:rPr lang="ja-JP" altLang="en-US" dirty="0" smtClean="0"/>
              <a:t>準備状況報告</a:t>
            </a:r>
            <a:endParaRPr kumimoji="1" lang="ja-JP" altLang="en-US" dirty="0"/>
          </a:p>
        </p:txBody>
      </p:sp>
      <p:sp>
        <p:nvSpPr>
          <p:cNvPr id="3" name="コンテンツ プレースホルダ 2"/>
          <p:cNvSpPr>
            <a:spLocks noGrp="1"/>
          </p:cNvSpPr>
          <p:nvPr>
            <p:ph sz="quarter" idx="1"/>
          </p:nvPr>
        </p:nvSpPr>
        <p:spPr/>
        <p:txBody>
          <a:bodyPr/>
          <a:lstStyle/>
          <a:p>
            <a:pPr>
              <a:buNone/>
            </a:pPr>
            <a:r>
              <a:rPr lang="ja-JP" altLang="en-US" dirty="0" smtClean="0"/>
              <a:t>会期，会場等を下記のように決定した．</a:t>
            </a:r>
            <a:endParaRPr lang="en-US" altLang="ja-JP" dirty="0" smtClean="0"/>
          </a:p>
          <a:p>
            <a:r>
              <a:rPr lang="ja-JP" altLang="en-US" dirty="0" smtClean="0"/>
              <a:t>会期：</a:t>
            </a:r>
            <a:r>
              <a:rPr lang="en-US" altLang="ja-JP" dirty="0" smtClean="0"/>
              <a:t>2012</a:t>
            </a:r>
            <a:r>
              <a:rPr lang="ja-JP" altLang="en-US" dirty="0" smtClean="0"/>
              <a:t>年</a:t>
            </a:r>
            <a:r>
              <a:rPr lang="en-US" altLang="ja-JP" dirty="0" smtClean="0"/>
              <a:t>12</a:t>
            </a:r>
            <a:r>
              <a:rPr lang="ja-JP" altLang="en-US" dirty="0" smtClean="0"/>
              <a:t>月</a:t>
            </a:r>
            <a:r>
              <a:rPr lang="en-US" altLang="ja-JP" dirty="0" smtClean="0"/>
              <a:t>11</a:t>
            </a:r>
            <a:r>
              <a:rPr lang="ja-JP" altLang="en-US" dirty="0" smtClean="0"/>
              <a:t>日</a:t>
            </a:r>
            <a:r>
              <a:rPr lang="en-US" altLang="ja-JP" dirty="0" smtClean="0"/>
              <a:t>(</a:t>
            </a:r>
            <a:r>
              <a:rPr lang="ja-JP" altLang="en-US" dirty="0" smtClean="0"/>
              <a:t>火</a:t>
            </a:r>
            <a:r>
              <a:rPr lang="en-US" altLang="ja-JP" dirty="0" smtClean="0"/>
              <a:t>)- 2012</a:t>
            </a:r>
            <a:r>
              <a:rPr lang="ja-JP" altLang="en-US" dirty="0" smtClean="0"/>
              <a:t>年</a:t>
            </a:r>
            <a:r>
              <a:rPr lang="en-US" altLang="ja-JP" dirty="0" smtClean="0"/>
              <a:t>12</a:t>
            </a:r>
            <a:r>
              <a:rPr lang="ja-JP" altLang="en-US" dirty="0" smtClean="0"/>
              <a:t>月</a:t>
            </a:r>
            <a:r>
              <a:rPr lang="en-US" altLang="ja-JP" dirty="0" smtClean="0"/>
              <a:t>14</a:t>
            </a:r>
            <a:r>
              <a:rPr lang="ja-JP" altLang="en-US" dirty="0" smtClean="0"/>
              <a:t>日</a:t>
            </a:r>
            <a:r>
              <a:rPr lang="en-US" altLang="ja-JP" dirty="0" smtClean="0"/>
              <a:t>(</a:t>
            </a:r>
            <a:r>
              <a:rPr lang="ja-JP" altLang="en-US" dirty="0" smtClean="0"/>
              <a:t>金</a:t>
            </a:r>
            <a:r>
              <a:rPr lang="en-US" altLang="ja-JP" dirty="0" smtClean="0"/>
              <a:t>)</a:t>
            </a:r>
          </a:p>
          <a:p>
            <a:r>
              <a:rPr kumimoji="1" lang="ja-JP" altLang="en-US" dirty="0" smtClean="0"/>
              <a:t>場所：別府湾ロイヤルホテル</a:t>
            </a:r>
            <a:r>
              <a:rPr kumimoji="1" lang="en-US" altLang="ja-JP" dirty="0" smtClean="0"/>
              <a:t>(</a:t>
            </a:r>
            <a:r>
              <a:rPr lang="zh-TW" altLang="en-US" dirty="0" smtClean="0"/>
              <a:t>大分県速見郡日出町</a:t>
            </a:r>
            <a:r>
              <a:rPr kumimoji="1" lang="en-US" altLang="ja-JP" dirty="0" smtClean="0"/>
              <a:t>)</a:t>
            </a:r>
            <a:endParaRPr lang="en-US" altLang="ja-JP" dirty="0" smtClean="0"/>
          </a:p>
          <a:p>
            <a:pPr lvl="1"/>
            <a:r>
              <a:rPr lang="ja-JP" altLang="en-US" dirty="0" smtClean="0"/>
              <a:t>敷地内に泉源のあるナトリウム塩化物泉．</a:t>
            </a:r>
            <a:endParaRPr lang="en-US" altLang="ja-JP" dirty="0" smtClean="0"/>
          </a:p>
          <a:p>
            <a:pPr lvl="1"/>
            <a:r>
              <a:rPr lang="ja-JP" altLang="en-US" dirty="0" smtClean="0"/>
              <a:t>別府温泉街</a:t>
            </a:r>
            <a:r>
              <a:rPr lang="en-US" altLang="ja-JP" dirty="0" smtClean="0"/>
              <a:t>(JR</a:t>
            </a:r>
            <a:r>
              <a:rPr lang="ja-JP" altLang="en-US" dirty="0" smtClean="0"/>
              <a:t>別府駅周辺</a:t>
            </a:r>
            <a:r>
              <a:rPr lang="en-US" altLang="ja-JP" dirty="0" smtClean="0"/>
              <a:t>)</a:t>
            </a:r>
            <a:r>
              <a:rPr lang="ja-JP" altLang="en-US" dirty="0" smtClean="0"/>
              <a:t>から北へ約</a:t>
            </a:r>
            <a:r>
              <a:rPr lang="en-US" altLang="ja-JP" dirty="0" smtClean="0"/>
              <a:t>10km</a:t>
            </a:r>
            <a:r>
              <a:rPr lang="ja-JP" altLang="en-US" dirty="0" err="1" smtClean="0"/>
              <a:t>．</a:t>
            </a:r>
            <a:r>
              <a:rPr lang="en-US" altLang="ja-JP" dirty="0" smtClean="0"/>
              <a:t>JR</a:t>
            </a:r>
            <a:r>
              <a:rPr lang="ja-JP" altLang="en-US" dirty="0" smtClean="0"/>
              <a:t>日豊本線にて</a:t>
            </a:r>
            <a:r>
              <a:rPr lang="en-US" altLang="ja-JP" dirty="0" smtClean="0"/>
              <a:t>2</a:t>
            </a:r>
            <a:r>
              <a:rPr lang="ja-JP" altLang="en-US" dirty="0" smtClean="0"/>
              <a:t>駅</a:t>
            </a:r>
            <a:r>
              <a:rPr lang="en-US" altLang="ja-JP" dirty="0" smtClean="0"/>
              <a:t>(10</a:t>
            </a:r>
            <a:r>
              <a:rPr lang="ja-JP" altLang="en-US" dirty="0" smtClean="0"/>
              <a:t>分</a:t>
            </a:r>
            <a:r>
              <a:rPr lang="en-US" altLang="ja-JP" dirty="0" smtClean="0"/>
              <a:t>)</a:t>
            </a:r>
            <a:r>
              <a:rPr lang="ja-JP" altLang="en-US" dirty="0" smtClean="0"/>
              <a:t>亀川駅から約</a:t>
            </a:r>
            <a:r>
              <a:rPr lang="en-US" altLang="ja-JP" dirty="0" smtClean="0"/>
              <a:t>3km</a:t>
            </a:r>
            <a:r>
              <a:rPr lang="ja-JP" altLang="en-US" dirty="0" err="1" smtClean="0"/>
              <a:t>．</a:t>
            </a:r>
            <a:endParaRPr lang="en-US" altLang="ja-JP" dirty="0" smtClean="0"/>
          </a:p>
          <a:p>
            <a:pPr lvl="1"/>
            <a:r>
              <a:rPr lang="ja-JP" altLang="en-US" dirty="0" smtClean="0"/>
              <a:t>立命館アジア太平洋大学から約</a:t>
            </a:r>
            <a:r>
              <a:rPr lang="en-US" altLang="ja-JP" dirty="0" smtClean="0"/>
              <a:t>7km</a:t>
            </a:r>
            <a:r>
              <a:rPr lang="ja-JP" altLang="en-US" dirty="0" err="1" smtClean="0"/>
              <a:t>．</a:t>
            </a:r>
            <a:endParaRPr lang="en-US" altLang="ja-JP" dirty="0" smtClean="0"/>
          </a:p>
          <a:p>
            <a:pPr lvl="1"/>
            <a:r>
              <a:rPr lang="en-US" altLang="ja-JP" dirty="0" smtClean="0"/>
              <a:t>5</a:t>
            </a:r>
            <a:r>
              <a:rPr lang="ja-JP" altLang="en-US" dirty="0" smtClean="0"/>
              <a:t>パラレルセッション可能．</a:t>
            </a:r>
            <a:endParaRPr lang="en-US" altLang="ja-JP" dirty="0" smtClean="0"/>
          </a:p>
          <a:p>
            <a:pPr lvl="1"/>
            <a:r>
              <a:rPr kumimoji="1" lang="en-US" altLang="ja-JP" dirty="0" smtClean="0"/>
              <a:t>SITA2010</a:t>
            </a:r>
            <a:r>
              <a:rPr kumimoji="1" lang="ja-JP" altLang="en-US" dirty="0" smtClean="0"/>
              <a:t>信州松代ロイヤルホテルと同系列．</a:t>
            </a:r>
            <a:endParaRPr kumimoji="1" lang="en-US" altLang="ja-JP" dirty="0" smtClean="0"/>
          </a:p>
          <a:p>
            <a:r>
              <a:rPr lang="ja-JP" altLang="en-US" dirty="0" smtClean="0"/>
              <a:t>実行委員長：竹内純一</a:t>
            </a:r>
            <a:endParaRPr lang="en-US" altLang="ja-JP" dirty="0" smtClean="0"/>
          </a:p>
          <a:p>
            <a:r>
              <a:rPr lang="ja-JP" altLang="en-US" dirty="0" smtClean="0"/>
              <a:t>プログラム委員長：和田山正</a:t>
            </a:r>
            <a:endParaRPr lang="en-US" altLang="ja-JP"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活動報告会の内容</a:t>
            </a:r>
            <a:endParaRPr lang="ja-JP" altLang="en-US" dirty="0"/>
          </a:p>
        </p:txBody>
      </p:sp>
      <p:sp>
        <p:nvSpPr>
          <p:cNvPr id="3" name="サブタイトル 2"/>
          <p:cNvSpPr>
            <a:spLocks noGrp="1"/>
          </p:cNvSpPr>
          <p:nvPr>
            <p:ph sz="quarter" idx="1"/>
          </p:nvPr>
        </p:nvSpPr>
        <p:spPr/>
        <p:txBody>
          <a:bodyPr>
            <a:normAutofit/>
          </a:bodyPr>
          <a:lstStyle/>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サブソ活動概要・展望</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会計事業報告</a:t>
            </a:r>
            <a:endParaRPr lang="en-US" altLang="ja-JP" dirty="0" smtClean="0">
              <a:solidFill>
                <a:schemeClr val="bg1">
                  <a:lumMod val="65000"/>
                </a:schemeClr>
              </a:solidFill>
            </a:endParaRPr>
          </a:p>
          <a:p>
            <a:pPr marL="514350" indent="-514350" algn="l">
              <a:buFont typeface="+mj-lt"/>
              <a:buAutoNum type="arabicPeriod"/>
            </a:pPr>
            <a:r>
              <a:rPr lang="ja-JP" altLang="en-US" dirty="0" smtClean="0">
                <a:solidFill>
                  <a:schemeClr val="bg1">
                    <a:lumMod val="65000"/>
                  </a:schemeClr>
                </a:solidFill>
              </a:rPr>
              <a:t>企画事業報告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a:t>
            </a:r>
            <a:r>
              <a:rPr lang="ja-JP" altLang="en-US" dirty="0" smtClean="0">
                <a:solidFill>
                  <a:schemeClr val="bg1">
                    <a:lumMod val="65000"/>
                  </a:schemeClr>
                </a:solidFill>
              </a:rPr>
              <a:t>奨励賞</a:t>
            </a:r>
            <a:endParaRPr lang="en-US" altLang="ja-JP" dirty="0" smtClean="0">
              <a:solidFill>
                <a:schemeClr val="bg1">
                  <a:lumMod val="65000"/>
                </a:schemeClr>
              </a:solidFill>
            </a:endParaRPr>
          </a:p>
          <a:p>
            <a:pPr marL="514350" indent="-514350">
              <a:buFont typeface="+mj-lt"/>
              <a:buAutoNum type="arabicPeriod"/>
            </a:pPr>
            <a:r>
              <a:rPr lang="en-US" altLang="ja-JP" dirty="0" smtClean="0">
                <a:solidFill>
                  <a:schemeClr val="bg1">
                    <a:lumMod val="65000"/>
                  </a:schemeClr>
                </a:solidFill>
              </a:rPr>
              <a:t>Web/ML</a:t>
            </a:r>
            <a:r>
              <a:rPr lang="ja-JP" altLang="en-US" dirty="0" smtClean="0">
                <a:solidFill>
                  <a:schemeClr val="bg1">
                    <a:lumMod val="65000"/>
                  </a:schemeClr>
                </a:solidFill>
              </a:rPr>
              <a:t>事業報告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SITA2011</a:t>
            </a:r>
            <a:r>
              <a:rPr lang="ja-JP" altLang="en-US" dirty="0" smtClean="0">
                <a:solidFill>
                  <a:schemeClr val="bg1">
                    <a:lumMod val="65000"/>
                  </a:schemeClr>
                </a:solidFill>
              </a:rPr>
              <a:t>中間報告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ISITA2012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en-US" altLang="ja-JP" dirty="0" smtClean="0">
                <a:solidFill>
                  <a:schemeClr val="bg1">
                    <a:lumMod val="65000"/>
                  </a:schemeClr>
                </a:solidFill>
              </a:rPr>
              <a:t>SITA2012</a:t>
            </a:r>
            <a:r>
              <a:rPr lang="ja-JP" altLang="en-US" dirty="0" smtClean="0">
                <a:solidFill>
                  <a:schemeClr val="bg1">
                    <a:lumMod val="65000"/>
                  </a:schemeClr>
                </a:solidFill>
              </a:rPr>
              <a:t>準備状況報告</a:t>
            </a:r>
            <a:endParaRPr lang="en-US" altLang="ja-JP" dirty="0" smtClean="0">
              <a:solidFill>
                <a:schemeClr val="bg1">
                  <a:lumMod val="65000"/>
                </a:schemeClr>
              </a:solidFill>
            </a:endParaRPr>
          </a:p>
          <a:p>
            <a:pPr marL="514350" indent="-514350" algn="l">
              <a:buFont typeface="+mj-lt"/>
              <a:buAutoNum type="arabicPeriod"/>
            </a:pPr>
            <a:r>
              <a:rPr lang="ja-JP" altLang="en-US" u="sng" dirty="0" smtClean="0"/>
              <a:t>その他</a:t>
            </a:r>
            <a:endParaRPr lang="ja-JP" altLang="en-US" u="sn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その他</a:t>
            </a:r>
            <a:endParaRPr lang="ja-JP" altLang="en-US" dirty="0"/>
          </a:p>
        </p:txBody>
      </p:sp>
      <p:sp>
        <p:nvSpPr>
          <p:cNvPr id="3" name="サブタイトル 2"/>
          <p:cNvSpPr>
            <a:spLocks noGrp="1"/>
          </p:cNvSpPr>
          <p:nvPr>
            <p:ph sz="quarter" idx="1"/>
          </p:nvPr>
        </p:nvSpPr>
        <p:spPr/>
        <p:txBody>
          <a:bodyPr>
            <a:normAutofit/>
          </a:bodyPr>
          <a:lstStyle/>
          <a:p>
            <a:pPr marL="514350" indent="-514350">
              <a:buNone/>
            </a:pPr>
            <a:endParaRPr lang="en-US" altLang="ja-JP" dirty="0" smtClean="0">
              <a:solidFill>
                <a:srgbClr val="000000"/>
              </a:solidFill>
            </a:endParaRPr>
          </a:p>
          <a:p>
            <a:pPr marL="514350" indent="-514350"/>
            <a:r>
              <a:rPr lang="ja-JP" altLang="en-US" dirty="0" smtClean="0">
                <a:solidFill>
                  <a:srgbClr val="000000"/>
                </a:solidFill>
              </a:rPr>
              <a:t>各種報告に関するご質問</a:t>
            </a:r>
            <a:endParaRPr lang="en-US" altLang="ja-JP" dirty="0" smtClean="0">
              <a:solidFill>
                <a:srgbClr val="000000"/>
              </a:solidFill>
            </a:endParaRPr>
          </a:p>
          <a:p>
            <a:pPr marL="514350" indent="-514350"/>
            <a:r>
              <a:rPr lang="en-US" altLang="ja-JP" dirty="0" smtClean="0">
                <a:solidFill>
                  <a:srgbClr val="000000"/>
                </a:solidFill>
              </a:rPr>
              <a:t>SITA</a:t>
            </a:r>
            <a:r>
              <a:rPr lang="ja-JP" altLang="en-US" dirty="0" smtClean="0">
                <a:solidFill>
                  <a:srgbClr val="000000"/>
                </a:solidFill>
              </a:rPr>
              <a:t>サブソの活動に関するご要望・ご意見</a:t>
            </a:r>
            <a:endParaRPr lang="en-US" altLang="ja-JP" dirty="0" smtClean="0">
              <a:solidFill>
                <a:srgbClr val="000000"/>
              </a:solidFill>
            </a:endParaRPr>
          </a:p>
          <a:p>
            <a:pPr marL="514350" indent="-514350">
              <a:buNone/>
            </a:pPr>
            <a:endParaRPr lang="ja-JP" altLang="en-US"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dirty="0" smtClean="0"/>
              <a:t>情報理論とその応用サブソサイエティ</a:t>
            </a:r>
            <a:r>
              <a:rPr lang="en-US" altLang="ja-JP" dirty="0"/>
              <a:t/>
            </a:r>
            <a:br>
              <a:rPr lang="en-US" altLang="ja-JP" dirty="0"/>
            </a:br>
            <a:r>
              <a:rPr lang="en-US" altLang="ja-JP" dirty="0"/>
              <a:t>2011</a:t>
            </a:r>
            <a:r>
              <a:rPr lang="ja-JP" altLang="en-US" dirty="0" smtClean="0"/>
              <a:t>年度</a:t>
            </a:r>
            <a:r>
              <a:rPr lang="en-US" altLang="ja-JP" dirty="0" smtClean="0"/>
              <a:t> </a:t>
            </a:r>
            <a:r>
              <a:rPr lang="ja-JP" altLang="en-US" dirty="0" smtClean="0"/>
              <a:t>委員構成</a:t>
            </a:r>
            <a:endParaRPr lang="ja-JP" altLang="en-US" dirty="0"/>
          </a:p>
        </p:txBody>
      </p:sp>
      <p:sp>
        <p:nvSpPr>
          <p:cNvPr id="3" name="コンテンツ プレースホルダ 2"/>
          <p:cNvSpPr>
            <a:spLocks noGrp="1"/>
          </p:cNvSpPr>
          <p:nvPr>
            <p:ph sz="quarter" idx="1"/>
          </p:nvPr>
        </p:nvSpPr>
        <p:spPr>
          <a:xfrm>
            <a:off x="457200" y="1600200"/>
            <a:ext cx="8147248" cy="4853136"/>
          </a:xfrm>
        </p:spPr>
        <p:txBody>
          <a:bodyPr>
            <a:normAutofit lnSpcReduction="10000"/>
          </a:bodyPr>
          <a:lstStyle/>
          <a:p>
            <a:pPr>
              <a:buNone/>
            </a:pPr>
            <a:endParaRPr lang="ja-JP" altLang="en-US" sz="2400" dirty="0" smtClean="0"/>
          </a:p>
          <a:p>
            <a:r>
              <a:rPr lang="ja-JP" altLang="en-US" sz="2400" dirty="0" smtClean="0"/>
              <a:t>サブソサイエティ長</a:t>
            </a:r>
            <a:r>
              <a:rPr lang="ja-JP" altLang="en-US" dirty="0" smtClean="0"/>
              <a:t>　</a:t>
            </a:r>
            <a:r>
              <a:rPr lang="en-US" altLang="ja-JP" dirty="0" smtClean="0"/>
              <a:t>	</a:t>
            </a:r>
            <a:r>
              <a:rPr lang="ja-JP" altLang="en-US" sz="2400" dirty="0" smtClean="0"/>
              <a:t>若杉 耕一郎</a:t>
            </a:r>
            <a:r>
              <a:rPr lang="en-US" altLang="ja-JP" sz="2400" dirty="0" smtClean="0"/>
              <a:t>(</a:t>
            </a:r>
            <a:r>
              <a:rPr lang="ja-JP" altLang="en-US" sz="2400" dirty="0" smtClean="0"/>
              <a:t>京都工芸繊維大学</a:t>
            </a:r>
            <a:r>
              <a:rPr lang="en-US" altLang="ja-JP" sz="2400" dirty="0" smtClean="0"/>
              <a:t>)</a:t>
            </a:r>
          </a:p>
          <a:p>
            <a:r>
              <a:rPr lang="ja-JP" altLang="en-US" sz="2400" dirty="0" smtClean="0"/>
              <a:t>副サブソサイエティ長	森田 啓義</a:t>
            </a:r>
            <a:r>
              <a:rPr lang="en-US" altLang="ja-JP" sz="2400" dirty="0" smtClean="0"/>
              <a:t>(</a:t>
            </a:r>
            <a:r>
              <a:rPr lang="ja-JP" altLang="en-US" sz="2400" dirty="0" smtClean="0"/>
              <a:t>電気通信大学</a:t>
            </a:r>
            <a:r>
              <a:rPr lang="en-US" altLang="ja-JP" sz="2400" dirty="0" smtClean="0"/>
              <a:t>)	</a:t>
            </a:r>
          </a:p>
          <a:p>
            <a:r>
              <a:rPr lang="ja-JP" altLang="en-US" sz="2400" dirty="0" smtClean="0"/>
              <a:t>委員</a:t>
            </a:r>
            <a:r>
              <a:rPr lang="en-US" altLang="ja-JP" sz="2400" dirty="0" smtClean="0"/>
              <a:t>(</a:t>
            </a:r>
            <a:r>
              <a:rPr lang="ja-JP" altLang="en-US" sz="2400" dirty="0" smtClean="0"/>
              <a:t>庶務担当</a:t>
            </a:r>
            <a:r>
              <a:rPr lang="en-US" altLang="ja-JP" sz="2400" dirty="0" smtClean="0"/>
              <a:t>)		</a:t>
            </a:r>
            <a:r>
              <a:rPr lang="ja-JP" altLang="en-US" sz="2400" dirty="0" smtClean="0"/>
              <a:t>和田山 正</a:t>
            </a:r>
            <a:r>
              <a:rPr lang="en-US" altLang="ja-JP" sz="2400" dirty="0" smtClean="0"/>
              <a:t>(</a:t>
            </a:r>
            <a:r>
              <a:rPr lang="ja-JP" altLang="en-US" sz="2400" dirty="0" smtClean="0"/>
              <a:t>名古屋工業大学</a:t>
            </a:r>
            <a:r>
              <a:rPr lang="en-US" altLang="ja-JP" sz="2400" dirty="0" smtClean="0"/>
              <a:t>)	</a:t>
            </a:r>
          </a:p>
          <a:p>
            <a:r>
              <a:rPr lang="ja-JP" altLang="en-US" sz="2400" dirty="0" smtClean="0"/>
              <a:t>委員</a:t>
            </a:r>
            <a:r>
              <a:rPr lang="en-US" altLang="ja-JP" sz="2400" dirty="0" smtClean="0"/>
              <a:t>(</a:t>
            </a:r>
            <a:r>
              <a:rPr lang="ja-JP" altLang="en-US" sz="2400" dirty="0" smtClean="0"/>
              <a:t>会計担当</a:t>
            </a:r>
            <a:r>
              <a:rPr lang="en-US" altLang="ja-JP" sz="2400" dirty="0" smtClean="0"/>
              <a:t>)		</a:t>
            </a:r>
            <a:r>
              <a:rPr lang="ja-JP" altLang="en-US" sz="2400" dirty="0" smtClean="0"/>
              <a:t>渋谷 智治</a:t>
            </a:r>
            <a:r>
              <a:rPr lang="en-US" altLang="ja-JP" sz="2400" dirty="0" smtClean="0"/>
              <a:t>(</a:t>
            </a:r>
            <a:r>
              <a:rPr lang="ja-JP" altLang="en-US" sz="2400" dirty="0" smtClean="0"/>
              <a:t>上智大学</a:t>
            </a:r>
            <a:r>
              <a:rPr lang="en-US" altLang="ja-JP" sz="2400" dirty="0" smtClean="0"/>
              <a:t>)	</a:t>
            </a:r>
          </a:p>
          <a:p>
            <a:r>
              <a:rPr lang="ja-JP" altLang="en-US" sz="2400" dirty="0" smtClean="0"/>
              <a:t>委員</a:t>
            </a:r>
            <a:r>
              <a:rPr lang="en-US" altLang="ja-JP" sz="2400" dirty="0" smtClean="0"/>
              <a:t>(</a:t>
            </a:r>
            <a:r>
              <a:rPr lang="ja-JP" altLang="en-US" sz="2400" dirty="0" smtClean="0"/>
              <a:t>広報担当</a:t>
            </a:r>
            <a:r>
              <a:rPr lang="en-US" altLang="ja-JP" sz="2400" dirty="0" smtClean="0"/>
              <a:t>)		</a:t>
            </a:r>
            <a:r>
              <a:rPr lang="ja-JP" altLang="en-US" sz="2400" dirty="0" smtClean="0"/>
              <a:t>岩本 貢</a:t>
            </a:r>
            <a:r>
              <a:rPr lang="en-US" altLang="ja-JP" sz="2400" dirty="0" smtClean="0"/>
              <a:t>(</a:t>
            </a:r>
            <a:r>
              <a:rPr lang="ja-JP" altLang="en-US" sz="2400" dirty="0" smtClean="0"/>
              <a:t>電気通信大学</a:t>
            </a:r>
            <a:r>
              <a:rPr lang="en-US" altLang="ja-JP" sz="2400" dirty="0" smtClean="0"/>
              <a:t>)	</a:t>
            </a:r>
          </a:p>
          <a:p>
            <a:r>
              <a:rPr lang="ja-JP" altLang="en-US" sz="2400" dirty="0" smtClean="0"/>
              <a:t>委員</a:t>
            </a:r>
            <a:r>
              <a:rPr lang="en-US" altLang="ja-JP" sz="2400" dirty="0" smtClean="0"/>
              <a:t>(</a:t>
            </a:r>
            <a:r>
              <a:rPr lang="ja-JP" altLang="en-US" sz="2400" dirty="0" smtClean="0"/>
              <a:t>企画担当</a:t>
            </a:r>
            <a:r>
              <a:rPr lang="en-US" altLang="ja-JP" sz="2400" dirty="0" smtClean="0"/>
              <a:t>)		</a:t>
            </a:r>
            <a:r>
              <a:rPr lang="ja-JP" altLang="en-US" sz="2400" dirty="0" smtClean="0"/>
              <a:t>植松 友彦</a:t>
            </a:r>
            <a:r>
              <a:rPr lang="en-US" altLang="ja-JP" sz="2400" dirty="0" smtClean="0"/>
              <a:t>(</a:t>
            </a:r>
            <a:r>
              <a:rPr lang="ja-JP" altLang="en-US" sz="2400" dirty="0" smtClean="0"/>
              <a:t>東京工業大学</a:t>
            </a:r>
            <a:r>
              <a:rPr lang="en-US" altLang="ja-JP" sz="2400" dirty="0" smtClean="0"/>
              <a:t>)	</a:t>
            </a:r>
          </a:p>
          <a:p>
            <a:r>
              <a:rPr lang="ja-JP" altLang="en-US" sz="2400" dirty="0" smtClean="0"/>
              <a:t>委員</a:t>
            </a:r>
            <a:r>
              <a:rPr lang="en-US" altLang="ja-JP" sz="2400" dirty="0" smtClean="0"/>
              <a:t>(SITA</a:t>
            </a:r>
            <a:r>
              <a:rPr lang="ja-JP" altLang="en-US" sz="2400" dirty="0" smtClean="0"/>
              <a:t>担当</a:t>
            </a:r>
            <a:r>
              <a:rPr lang="en-US" altLang="ja-JP" sz="2400" dirty="0" smtClean="0"/>
              <a:t>)		</a:t>
            </a:r>
            <a:r>
              <a:rPr lang="ja-JP" altLang="en-US" sz="2400" dirty="0" smtClean="0"/>
              <a:t>西新 幹彦</a:t>
            </a:r>
            <a:r>
              <a:rPr lang="en-US" altLang="ja-JP" sz="2400" dirty="0" smtClean="0"/>
              <a:t>(</a:t>
            </a:r>
            <a:r>
              <a:rPr lang="ja-JP" altLang="en-US" sz="2400" dirty="0" smtClean="0"/>
              <a:t>信州大学</a:t>
            </a:r>
            <a:r>
              <a:rPr lang="en-US" altLang="ja-JP" sz="2400" dirty="0" smtClean="0"/>
              <a:t>)	</a:t>
            </a:r>
          </a:p>
          <a:p>
            <a:r>
              <a:rPr lang="ja-JP" altLang="en-US" sz="2400" dirty="0" smtClean="0"/>
              <a:t>委員</a:t>
            </a:r>
            <a:r>
              <a:rPr lang="en-US" altLang="ja-JP" sz="2400" dirty="0" smtClean="0"/>
              <a:t>(ISITA</a:t>
            </a:r>
            <a:r>
              <a:rPr lang="ja-JP" altLang="en-US" sz="2400" dirty="0" smtClean="0"/>
              <a:t>担当</a:t>
            </a:r>
            <a:r>
              <a:rPr lang="en-US" altLang="ja-JP" sz="2400" dirty="0" smtClean="0"/>
              <a:t>)		</a:t>
            </a:r>
            <a:r>
              <a:rPr lang="ja-JP" altLang="en-US" sz="2400" dirty="0" smtClean="0"/>
              <a:t>落合 秀樹</a:t>
            </a:r>
            <a:r>
              <a:rPr lang="en-US" altLang="ja-JP" sz="2400" dirty="0" smtClean="0"/>
              <a:t>(</a:t>
            </a:r>
            <a:r>
              <a:rPr lang="ja-JP" altLang="en-US" sz="2400" dirty="0" smtClean="0"/>
              <a:t>横浜国立大学</a:t>
            </a:r>
            <a:r>
              <a:rPr lang="en-US" altLang="ja-JP" sz="2400" dirty="0" smtClean="0"/>
              <a:t>)	</a:t>
            </a:r>
          </a:p>
          <a:p>
            <a:r>
              <a:rPr lang="ja-JP" altLang="en-US" sz="2400" dirty="0" smtClean="0"/>
              <a:t>委員</a:t>
            </a:r>
            <a:r>
              <a:rPr lang="en-US" altLang="ja-JP" sz="2400" dirty="0" smtClean="0"/>
              <a:t>(WEB/ML</a:t>
            </a:r>
            <a:r>
              <a:rPr lang="ja-JP" altLang="en-US" sz="2400" dirty="0" smtClean="0"/>
              <a:t>担当</a:t>
            </a:r>
            <a:r>
              <a:rPr lang="en-US" altLang="ja-JP" sz="2400" dirty="0" smtClean="0"/>
              <a:t>)	</a:t>
            </a:r>
            <a:r>
              <a:rPr lang="ja-JP" altLang="en-US" sz="2400" dirty="0" smtClean="0"/>
              <a:t>有村 光晴（湘南工科大学</a:t>
            </a:r>
            <a:r>
              <a:rPr lang="en-US" altLang="ja-JP" sz="2400" dirty="0" smtClean="0"/>
              <a:t>)</a:t>
            </a:r>
          </a:p>
          <a:p>
            <a:r>
              <a:rPr lang="en-US" altLang="ja-JP" sz="2400" dirty="0" smtClean="0"/>
              <a:t>IT</a:t>
            </a:r>
            <a:r>
              <a:rPr lang="ja-JP" altLang="en-US" sz="2400" dirty="0" smtClean="0"/>
              <a:t>研専門委員会委員長</a:t>
            </a:r>
            <a:r>
              <a:rPr lang="en-US" altLang="ja-JP" sz="2400" dirty="0" smtClean="0"/>
              <a:t>	</a:t>
            </a:r>
            <a:r>
              <a:rPr lang="ja-JP" altLang="en-US" sz="2400" dirty="0" smtClean="0"/>
              <a:t>鎌部浩（岐阜大学）</a:t>
            </a:r>
            <a:r>
              <a:rPr lang="en-US" altLang="ja-JP" sz="2400" dirty="0" smtClean="0"/>
              <a:t>	</a:t>
            </a:r>
          </a:p>
          <a:p>
            <a:pPr>
              <a:buNone/>
            </a:pPr>
            <a:endParaRPr lang="ja-JP"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a:t>SITA</a:t>
            </a:r>
            <a:r>
              <a:rPr lang="ja-JP" altLang="en-US" dirty="0"/>
              <a:t>サブソサイエティ委員会</a:t>
            </a:r>
            <a:r>
              <a:rPr lang="ja-JP" altLang="en-US" dirty="0" smtClean="0"/>
              <a:t>の開催</a:t>
            </a:r>
            <a:endParaRPr lang="ja-JP" altLang="en-US" dirty="0"/>
          </a:p>
        </p:txBody>
      </p:sp>
      <p:sp>
        <p:nvSpPr>
          <p:cNvPr id="3" name="コンテンツ プレースホルダ 2"/>
          <p:cNvSpPr>
            <a:spLocks noGrp="1"/>
          </p:cNvSpPr>
          <p:nvPr>
            <p:ph sz="quarter" idx="1"/>
          </p:nvPr>
        </p:nvSpPr>
        <p:spPr>
          <a:xfrm>
            <a:off x="457200" y="1772816"/>
            <a:ext cx="7931224" cy="4701136"/>
          </a:xfrm>
        </p:spPr>
        <p:txBody>
          <a:bodyPr/>
          <a:lstStyle/>
          <a:p>
            <a:r>
              <a:rPr lang="ja-JP" altLang="en-US" dirty="0" smtClean="0"/>
              <a:t>第１回委員会　（</a:t>
            </a:r>
            <a:r>
              <a:rPr lang="ja-JP" altLang="ja-JP" dirty="0"/>
              <a:t>平成２３年５月２６日（木） </a:t>
            </a:r>
            <a:r>
              <a:rPr lang="ja-JP" altLang="en-US" dirty="0" smtClean="0"/>
              <a:t>，上智大学）</a:t>
            </a:r>
            <a:endParaRPr lang="en-US" altLang="ja-JP" dirty="0" smtClean="0"/>
          </a:p>
          <a:p>
            <a:endParaRPr lang="en-US" altLang="ja-JP" dirty="0"/>
          </a:p>
          <a:p>
            <a:r>
              <a:rPr lang="en-US" altLang="ja-JP" dirty="0" smtClean="0"/>
              <a:t>SITA</a:t>
            </a:r>
            <a:r>
              <a:rPr lang="ja-JP" altLang="en-US" dirty="0" smtClean="0"/>
              <a:t>サブソサイエティ・</a:t>
            </a:r>
            <a:r>
              <a:rPr lang="en-US" altLang="ja-JP" dirty="0" smtClean="0"/>
              <a:t>IT</a:t>
            </a:r>
            <a:r>
              <a:rPr lang="ja-JP" altLang="en-US" dirty="0" smtClean="0"/>
              <a:t>研専委員会</a:t>
            </a:r>
            <a:r>
              <a:rPr lang="en-US" altLang="ja-JP" dirty="0" smtClean="0"/>
              <a:t> </a:t>
            </a:r>
            <a:r>
              <a:rPr lang="ja-JP" altLang="en-US" dirty="0" smtClean="0"/>
              <a:t>合同会議</a:t>
            </a:r>
            <a:endParaRPr lang="en-US" altLang="ja-JP" dirty="0" smtClean="0"/>
          </a:p>
          <a:p>
            <a:pPr marL="0" indent="0">
              <a:buNone/>
            </a:pPr>
            <a:r>
              <a:rPr lang="ja-JP" altLang="en-US" dirty="0" smtClean="0"/>
              <a:t>　　　　　　　</a:t>
            </a:r>
            <a:r>
              <a:rPr lang="en-US" altLang="ja-JP" dirty="0" smtClean="0"/>
              <a:t>	</a:t>
            </a:r>
            <a:r>
              <a:rPr lang="ja-JP" altLang="en-US" dirty="0" smtClean="0"/>
              <a:t>　　（</a:t>
            </a:r>
            <a:r>
              <a:rPr lang="ja-JP" altLang="ja-JP" dirty="0"/>
              <a:t>平成</a:t>
            </a:r>
            <a:r>
              <a:rPr lang="ja-JP" altLang="ja-JP" dirty="0" smtClean="0"/>
              <a:t>２３年</a:t>
            </a:r>
            <a:r>
              <a:rPr lang="ja-JP" altLang="en-US" dirty="0" smtClean="0"/>
              <a:t>７</a:t>
            </a:r>
            <a:r>
              <a:rPr lang="ja-JP" altLang="ja-JP" dirty="0" smtClean="0"/>
              <a:t>月</a:t>
            </a:r>
            <a:r>
              <a:rPr lang="ja-JP" altLang="en-US" dirty="0" smtClean="0"/>
              <a:t>２１</a:t>
            </a:r>
            <a:r>
              <a:rPr lang="ja-JP" altLang="ja-JP" dirty="0" smtClean="0"/>
              <a:t>日</a:t>
            </a:r>
            <a:r>
              <a:rPr lang="ja-JP" altLang="ja-JP" dirty="0"/>
              <a:t>（木） </a:t>
            </a:r>
            <a:r>
              <a:rPr lang="ja-JP" altLang="en-US" dirty="0" smtClean="0"/>
              <a:t>，岡山大学）</a:t>
            </a:r>
            <a:endParaRPr lang="en-US" altLang="ja-JP" dirty="0" smtClean="0"/>
          </a:p>
          <a:p>
            <a:pPr marL="365760" lvl="1" indent="0">
              <a:buNone/>
            </a:pPr>
            <a:endParaRPr lang="en-US" altLang="ja-JP" dirty="0" smtClean="0"/>
          </a:p>
          <a:p>
            <a:r>
              <a:rPr lang="ja-JP" altLang="en-US" dirty="0" smtClean="0"/>
              <a:t>第２回</a:t>
            </a:r>
            <a:r>
              <a:rPr lang="ja-JP" altLang="en-US" dirty="0"/>
              <a:t>委員会　（</a:t>
            </a:r>
            <a:r>
              <a:rPr lang="ja-JP" altLang="ja-JP" dirty="0"/>
              <a:t>平成</a:t>
            </a:r>
            <a:r>
              <a:rPr lang="ja-JP" altLang="ja-JP" dirty="0" smtClean="0"/>
              <a:t>２３年</a:t>
            </a:r>
            <a:r>
              <a:rPr lang="ja-JP" altLang="en-US" dirty="0" smtClean="0"/>
              <a:t>９</a:t>
            </a:r>
            <a:r>
              <a:rPr lang="ja-JP" altLang="ja-JP" dirty="0" smtClean="0"/>
              <a:t>月</a:t>
            </a:r>
            <a:r>
              <a:rPr lang="ja-JP" altLang="ja-JP" dirty="0"/>
              <a:t>２６日</a:t>
            </a:r>
            <a:r>
              <a:rPr lang="ja-JP" altLang="ja-JP" dirty="0" smtClean="0"/>
              <a:t>（</a:t>
            </a:r>
            <a:r>
              <a:rPr lang="ja-JP" altLang="en-US" dirty="0" smtClean="0"/>
              <a:t>月</a:t>
            </a:r>
            <a:r>
              <a:rPr lang="ja-JP" altLang="ja-JP" dirty="0" smtClean="0"/>
              <a:t>） </a:t>
            </a:r>
            <a:r>
              <a:rPr lang="ja-JP" altLang="en-US" dirty="0" smtClean="0"/>
              <a:t>，京工繊大学）</a:t>
            </a:r>
            <a:endParaRPr lang="en-US" altLang="ja-JP" dirty="0"/>
          </a:p>
          <a:p>
            <a:endParaRPr lang="en-US" altLang="ja-JP" dirty="0" smtClean="0"/>
          </a:p>
          <a:p>
            <a:r>
              <a:rPr lang="ja-JP" altLang="en-US" dirty="0" smtClean="0"/>
              <a:t>第３回</a:t>
            </a:r>
            <a:r>
              <a:rPr lang="ja-JP" altLang="en-US" dirty="0"/>
              <a:t>委員会　（</a:t>
            </a:r>
            <a:r>
              <a:rPr lang="ja-JP" altLang="ja-JP" dirty="0"/>
              <a:t>平成</a:t>
            </a:r>
            <a:r>
              <a:rPr lang="ja-JP" altLang="ja-JP" dirty="0" smtClean="0"/>
              <a:t>２３年</a:t>
            </a:r>
            <a:r>
              <a:rPr lang="ja-JP" altLang="en-US" dirty="0" smtClean="0"/>
              <a:t>１１</a:t>
            </a:r>
            <a:r>
              <a:rPr lang="ja-JP" altLang="ja-JP" dirty="0" smtClean="0"/>
              <a:t>月</a:t>
            </a:r>
            <a:r>
              <a:rPr lang="ja-JP" altLang="en-US" dirty="0" smtClean="0"/>
              <a:t>３０</a:t>
            </a:r>
            <a:r>
              <a:rPr lang="ja-JP" altLang="ja-JP" dirty="0" smtClean="0"/>
              <a:t>日（</a:t>
            </a:r>
            <a:r>
              <a:rPr lang="ja-JP" altLang="en-US" dirty="0" smtClean="0"/>
              <a:t>水</a:t>
            </a:r>
            <a:r>
              <a:rPr lang="ja-JP" altLang="ja-JP" dirty="0" smtClean="0"/>
              <a:t>） </a:t>
            </a:r>
            <a:r>
              <a:rPr lang="ja-JP" altLang="en-US" dirty="0" smtClean="0"/>
              <a:t>，雫石町</a:t>
            </a:r>
            <a:r>
              <a:rPr lang="en-US" altLang="ja-JP" dirty="0" smtClean="0"/>
              <a:t> </a:t>
            </a:r>
            <a:r>
              <a:rPr lang="ja-JP" altLang="en-US" dirty="0" smtClean="0"/>
              <a:t>鴬宿）</a:t>
            </a:r>
            <a:endParaRPr lang="en-US" altLang="ja-JP" dirty="0"/>
          </a:p>
          <a:p>
            <a:endParaRPr lang="en-US" altLang="ja-JP" dirty="0"/>
          </a:p>
          <a:p>
            <a:endParaRPr lang="en-US" altLang="ja-JP" dirty="0" smtClean="0"/>
          </a:p>
          <a:p>
            <a:pPr marL="0" indent="0">
              <a:buNone/>
            </a:pPr>
            <a:endParaRPr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2194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03232" cy="1143000"/>
          </a:xfrm>
        </p:spPr>
        <p:txBody>
          <a:bodyPr/>
          <a:lstStyle/>
          <a:p>
            <a:r>
              <a:rPr lang="en-US" altLang="ja-JP" dirty="0" smtClean="0"/>
              <a:t>SITA</a:t>
            </a:r>
            <a:r>
              <a:rPr lang="ja-JP" altLang="en-US" dirty="0" smtClean="0"/>
              <a:t>サブソサイエティとシンポジウムの位置付け</a:t>
            </a:r>
            <a:endParaRPr lang="ja-JP" altLang="en-US" dirty="0"/>
          </a:p>
        </p:txBody>
      </p:sp>
      <p:sp>
        <p:nvSpPr>
          <p:cNvPr id="4" name="テキスト ボックス 3"/>
          <p:cNvSpPr txBox="1"/>
          <p:nvPr/>
        </p:nvSpPr>
        <p:spPr>
          <a:xfrm>
            <a:off x="611560" y="1844824"/>
            <a:ext cx="7920880" cy="1754327"/>
          </a:xfrm>
          <a:prstGeom prst="rect">
            <a:avLst/>
          </a:prstGeom>
          <a:noFill/>
        </p:spPr>
        <p:txBody>
          <a:bodyPr wrap="square" rtlCol="0">
            <a:spAutoFit/>
          </a:bodyPr>
          <a:lstStyle/>
          <a:p>
            <a:r>
              <a:rPr lang="ja-JP" altLang="en-US" dirty="0"/>
              <a:t>基礎・境界ソサイエティ運営</a:t>
            </a:r>
            <a:r>
              <a:rPr lang="ja-JP" altLang="en-US" dirty="0" smtClean="0"/>
              <a:t>規程</a:t>
            </a:r>
            <a:endParaRPr lang="en-US" altLang="ja-JP" dirty="0" smtClean="0"/>
          </a:p>
          <a:p>
            <a:r>
              <a:rPr lang="ja-JP" altLang="en-US" dirty="0" smtClean="0"/>
              <a:t>　第</a:t>
            </a:r>
            <a:r>
              <a:rPr lang="en-US" altLang="ja-JP" dirty="0" smtClean="0"/>
              <a:t>7 </a:t>
            </a:r>
            <a:r>
              <a:rPr lang="ja-JP" altLang="en-US" dirty="0" smtClean="0"/>
              <a:t>章　サブソサイエティ</a:t>
            </a:r>
            <a:endParaRPr lang="en-US" altLang="ja-JP" dirty="0" smtClean="0"/>
          </a:p>
          <a:p>
            <a:r>
              <a:rPr lang="ja-JP" altLang="en-US" dirty="0" smtClean="0"/>
              <a:t>　　第</a:t>
            </a:r>
            <a:r>
              <a:rPr lang="en-US" altLang="ja-JP" dirty="0" smtClean="0"/>
              <a:t>30 </a:t>
            </a:r>
            <a:r>
              <a:rPr lang="ja-JP" altLang="en-US" dirty="0" smtClean="0"/>
              <a:t>条</a:t>
            </a:r>
            <a:r>
              <a:rPr lang="ja-JP" altLang="en-US" dirty="0"/>
              <a:t>本ソサイエティ内に</a:t>
            </a:r>
            <a:r>
              <a:rPr lang="ja-JP" altLang="en-US" dirty="0">
                <a:solidFill>
                  <a:srgbClr val="FE8637"/>
                </a:solidFill>
              </a:rPr>
              <a:t>サブソサイエティをおくことができる．</a:t>
            </a:r>
          </a:p>
          <a:p>
            <a:r>
              <a:rPr lang="ja-JP" altLang="en-US" dirty="0" smtClean="0"/>
              <a:t>　　　　</a:t>
            </a:r>
            <a:r>
              <a:rPr lang="en-US" altLang="ja-JP" dirty="0" smtClean="0"/>
              <a:t>3</a:t>
            </a:r>
            <a:r>
              <a:rPr lang="en-US" altLang="ja-JP" dirty="0"/>
              <a:t>. </a:t>
            </a:r>
            <a:r>
              <a:rPr lang="ja-JP" altLang="en-US" dirty="0"/>
              <a:t>サブソサイエティは第二種研究会，第三種研究会を開催し</a:t>
            </a:r>
            <a:r>
              <a:rPr lang="ja-JP" altLang="en-US" dirty="0" smtClean="0"/>
              <a:t>，</a:t>
            </a:r>
            <a:r>
              <a:rPr lang="ja-JP" altLang="en-US" dirty="0"/>
              <a:t>また関連の</a:t>
            </a:r>
            <a:endParaRPr lang="en-US" altLang="ja-JP" dirty="0" smtClean="0"/>
          </a:p>
          <a:p>
            <a:r>
              <a:rPr lang="ja-JP" altLang="en-US" dirty="0" smtClean="0"/>
              <a:t>　　　　　　</a:t>
            </a:r>
            <a:r>
              <a:rPr lang="ja-JP" altLang="en-US" dirty="0" smtClean="0">
                <a:solidFill>
                  <a:schemeClr val="accent1"/>
                </a:solidFill>
              </a:rPr>
              <a:t>国際</a:t>
            </a:r>
            <a:r>
              <a:rPr lang="ja-JP" altLang="en-US" dirty="0">
                <a:solidFill>
                  <a:schemeClr val="accent1"/>
                </a:solidFill>
              </a:rPr>
              <a:t>会議・国内会議</a:t>
            </a:r>
            <a:r>
              <a:rPr lang="ja-JP" altLang="en-US" dirty="0"/>
              <a:t>を主催</a:t>
            </a:r>
            <a:r>
              <a:rPr lang="ja-JP" altLang="en-US" dirty="0" smtClean="0"/>
              <a:t>すること</a:t>
            </a:r>
            <a:r>
              <a:rPr lang="ja-JP" altLang="en-US" dirty="0"/>
              <a:t>ができる．ただし</a:t>
            </a:r>
            <a:r>
              <a:rPr lang="ja-JP" altLang="en-US" dirty="0" smtClean="0"/>
              <a:t>，国際</a:t>
            </a:r>
            <a:r>
              <a:rPr lang="ja-JP" altLang="en-US" dirty="0"/>
              <a:t>会議・</a:t>
            </a:r>
            <a:endParaRPr lang="en-US" altLang="ja-JP" dirty="0" smtClean="0"/>
          </a:p>
          <a:p>
            <a:r>
              <a:rPr lang="ja-JP" altLang="en-US" dirty="0" smtClean="0"/>
              <a:t>　　　　　　国内</a:t>
            </a:r>
            <a:r>
              <a:rPr lang="ja-JP" altLang="en-US" dirty="0"/>
              <a:t>会議の主催については幹事会の承認を経なければならない</a:t>
            </a:r>
            <a:r>
              <a:rPr lang="ja-JP" altLang="en-US" dirty="0" smtClean="0"/>
              <a:t>．</a:t>
            </a:r>
            <a:endParaRPr lang="ja-JP" altLang="en-US" dirty="0"/>
          </a:p>
        </p:txBody>
      </p:sp>
      <p:sp>
        <p:nvSpPr>
          <p:cNvPr id="5" name="テキスト ボックス 4"/>
          <p:cNvSpPr txBox="1"/>
          <p:nvPr/>
        </p:nvSpPr>
        <p:spPr>
          <a:xfrm>
            <a:off x="611560" y="3861048"/>
            <a:ext cx="7848872" cy="1754327"/>
          </a:xfrm>
          <a:prstGeom prst="rect">
            <a:avLst/>
          </a:prstGeom>
          <a:noFill/>
        </p:spPr>
        <p:txBody>
          <a:bodyPr wrap="square" rtlCol="0">
            <a:spAutoFit/>
          </a:bodyPr>
          <a:lstStyle/>
          <a:p>
            <a:r>
              <a:rPr lang="ja-JP" altLang="en-US" dirty="0"/>
              <a:t>サブソサイエティ運営</a:t>
            </a:r>
            <a:r>
              <a:rPr lang="ja-JP" altLang="en-US" dirty="0" smtClean="0"/>
              <a:t>規程</a:t>
            </a:r>
            <a:endParaRPr lang="en-US" altLang="ja-JP" dirty="0" smtClean="0"/>
          </a:p>
          <a:p>
            <a:r>
              <a:rPr lang="ja-JP" altLang="en-US" dirty="0" smtClean="0"/>
              <a:t>　　第</a:t>
            </a:r>
            <a:r>
              <a:rPr lang="en-US" altLang="ja-JP" dirty="0" smtClean="0"/>
              <a:t>3 </a:t>
            </a:r>
            <a:r>
              <a:rPr lang="ja-JP" altLang="en-US" dirty="0"/>
              <a:t>条サブソサイエティは前条の目的を達成するために次の事業を行う。</a:t>
            </a:r>
          </a:p>
          <a:p>
            <a:r>
              <a:rPr lang="ja-JP" altLang="en-US" dirty="0" smtClean="0"/>
              <a:t>　　　　　　イ</a:t>
            </a:r>
            <a:r>
              <a:rPr lang="en-US" altLang="ja-JP" dirty="0"/>
              <a:t>) </a:t>
            </a:r>
            <a:r>
              <a:rPr lang="ja-JP" altLang="en-US" dirty="0"/>
              <a:t>年</a:t>
            </a:r>
            <a:r>
              <a:rPr lang="en-US" altLang="ja-JP" dirty="0"/>
              <a:t>1 </a:t>
            </a:r>
            <a:r>
              <a:rPr lang="ja-JP" altLang="en-US" dirty="0"/>
              <a:t>回程度の</a:t>
            </a:r>
            <a:r>
              <a:rPr lang="ja-JP" altLang="en-US" dirty="0">
                <a:solidFill>
                  <a:srgbClr val="FE8637"/>
                </a:solidFill>
              </a:rPr>
              <a:t>サブソサイエティ主催国際・国内会議</a:t>
            </a:r>
            <a:r>
              <a:rPr lang="ja-JP" altLang="en-US" dirty="0"/>
              <a:t>また</a:t>
            </a:r>
            <a:r>
              <a:rPr lang="ja-JP" altLang="en-US" dirty="0" smtClean="0"/>
              <a:t>は</a:t>
            </a:r>
            <a:endParaRPr lang="en-US" altLang="ja-JP" dirty="0" smtClean="0"/>
          </a:p>
          <a:p>
            <a:r>
              <a:rPr lang="ja-JP" altLang="en-US" dirty="0" smtClean="0"/>
              <a:t>　　　　　　　　第二種</a:t>
            </a:r>
            <a:r>
              <a:rPr lang="ja-JP" altLang="en-US" dirty="0"/>
              <a:t>研究会および第三種</a:t>
            </a:r>
            <a:r>
              <a:rPr lang="ja-JP" altLang="en-US" dirty="0" smtClean="0"/>
              <a:t>研究会</a:t>
            </a:r>
            <a:r>
              <a:rPr lang="ja-JP" altLang="en-US" dirty="0"/>
              <a:t>の開催</a:t>
            </a:r>
          </a:p>
          <a:p>
            <a:r>
              <a:rPr lang="ja-JP" altLang="en-US" dirty="0" smtClean="0"/>
              <a:t>　　　　　　</a:t>
            </a:r>
            <a:r>
              <a:rPr lang="en-US" altLang="ja-JP" dirty="0" smtClean="0"/>
              <a:t>	</a:t>
            </a:r>
            <a:r>
              <a:rPr lang="ja-JP" altLang="en-US" dirty="0" smtClean="0"/>
              <a:t>ロ</a:t>
            </a:r>
            <a:r>
              <a:rPr lang="en-US" altLang="ja-JP" dirty="0"/>
              <a:t>) </a:t>
            </a:r>
            <a:r>
              <a:rPr lang="ja-JP" altLang="en-US" dirty="0">
                <a:solidFill>
                  <a:srgbClr val="FE8637"/>
                </a:solidFill>
              </a:rPr>
              <a:t>論文誌編集事業への主体的な関与</a:t>
            </a:r>
          </a:p>
          <a:p>
            <a:pPr lvl="2"/>
            <a:r>
              <a:rPr lang="ja-JP" altLang="en-US" dirty="0" smtClean="0"/>
              <a:t>ハ</a:t>
            </a:r>
            <a:r>
              <a:rPr lang="en-US" altLang="ja-JP" dirty="0" smtClean="0"/>
              <a:t>)</a:t>
            </a:r>
            <a:r>
              <a:rPr lang="ja-JP" altLang="en-US" dirty="0" smtClean="0"/>
              <a:t>その他</a:t>
            </a:r>
            <a:r>
              <a:rPr lang="ja-JP" altLang="en-US" dirty="0"/>
              <a:t>目的を達成するために必要な事業</a:t>
            </a:r>
            <a:endParaRPr kumimoji="1"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94342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シンポジウム実行</a:t>
            </a:r>
            <a:r>
              <a:rPr lang="ja-JP" altLang="en-US" dirty="0" smtClean="0"/>
              <a:t>委員長</a:t>
            </a:r>
            <a:endParaRPr lang="ja-JP" altLang="en-US" dirty="0"/>
          </a:p>
        </p:txBody>
      </p:sp>
      <p:sp>
        <p:nvSpPr>
          <p:cNvPr id="3" name="コンテンツ プレースホルダ 2"/>
          <p:cNvSpPr>
            <a:spLocks noGrp="1"/>
          </p:cNvSpPr>
          <p:nvPr>
            <p:ph sz="quarter" idx="1"/>
          </p:nvPr>
        </p:nvSpPr>
        <p:spPr/>
        <p:txBody>
          <a:bodyPr/>
          <a:lstStyle/>
          <a:p>
            <a:r>
              <a:rPr lang="en-US" altLang="ja-JP" dirty="0" smtClean="0"/>
              <a:t>SITA2011</a:t>
            </a:r>
            <a:r>
              <a:rPr lang="ja-JP" altLang="en-US" dirty="0" smtClean="0"/>
              <a:t>実行委員長　</a:t>
            </a:r>
            <a:r>
              <a:rPr lang="en-US" altLang="ja-JP" dirty="0" smtClean="0"/>
              <a:t>	</a:t>
            </a:r>
            <a:r>
              <a:rPr lang="ja-JP" altLang="en-US" dirty="0" smtClean="0"/>
              <a:t>高田豊雄</a:t>
            </a:r>
            <a:r>
              <a:rPr lang="en-US" altLang="ja-JP" dirty="0" smtClean="0"/>
              <a:t>(</a:t>
            </a:r>
            <a:r>
              <a:rPr lang="ja-JP" altLang="en-US" dirty="0" smtClean="0"/>
              <a:t>岩手県立大学</a:t>
            </a:r>
            <a:r>
              <a:rPr lang="en-US" altLang="ja-JP" dirty="0" smtClean="0"/>
              <a:t>)</a:t>
            </a:r>
          </a:p>
          <a:p>
            <a:r>
              <a:rPr lang="en-US" altLang="ja-JP" dirty="0" smtClean="0"/>
              <a:t>ISITA2012</a:t>
            </a:r>
            <a:r>
              <a:rPr lang="ja-JP" altLang="en-US" dirty="0" smtClean="0"/>
              <a:t>実行委員長</a:t>
            </a:r>
            <a:r>
              <a:rPr lang="en-US" altLang="ja-JP" dirty="0" smtClean="0"/>
              <a:t>	</a:t>
            </a:r>
            <a:r>
              <a:rPr lang="ja-JP" altLang="en-US" dirty="0" smtClean="0"/>
              <a:t>藤原融（大阪大学）</a:t>
            </a:r>
            <a:endParaRPr lang="en-US" altLang="ja-JP" dirty="0" smtClean="0"/>
          </a:p>
          <a:p>
            <a:r>
              <a:rPr lang="en-US" altLang="ja-JP" dirty="0" smtClean="0"/>
              <a:t>SITA2012</a:t>
            </a:r>
            <a:r>
              <a:rPr lang="ja-JP" altLang="en-US" dirty="0" smtClean="0"/>
              <a:t>実行委員長</a:t>
            </a:r>
            <a:r>
              <a:rPr lang="en-US" altLang="ja-JP" dirty="0" smtClean="0"/>
              <a:t>	</a:t>
            </a:r>
            <a:r>
              <a:rPr lang="ja-JP" altLang="en-US" dirty="0" smtClean="0"/>
              <a:t>竹内純一（九州大学）</a:t>
            </a:r>
            <a:endParaRPr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9263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SITA</a:t>
            </a:r>
            <a:r>
              <a:rPr lang="ja-JP" altLang="en-US" dirty="0"/>
              <a:t>サブソサイエティの課題</a:t>
            </a:r>
          </a:p>
        </p:txBody>
      </p:sp>
      <p:sp>
        <p:nvSpPr>
          <p:cNvPr id="3" name="コンテンツ プレースホルダ 2"/>
          <p:cNvSpPr>
            <a:spLocks noGrp="1"/>
          </p:cNvSpPr>
          <p:nvPr>
            <p:ph sz="quarter" idx="1"/>
          </p:nvPr>
        </p:nvSpPr>
        <p:spPr/>
        <p:txBody>
          <a:bodyPr/>
          <a:lstStyle/>
          <a:p>
            <a:r>
              <a:rPr lang="en-US" altLang="ja-JP" dirty="0" smtClean="0"/>
              <a:t>IEICE</a:t>
            </a:r>
            <a:r>
              <a:rPr lang="ja-JP" altLang="en-US" dirty="0" smtClean="0"/>
              <a:t>の枠組みの中での国内会議・国際会議として</a:t>
            </a:r>
            <a:r>
              <a:rPr lang="en-US" altLang="ja-JP" dirty="0" smtClean="0"/>
              <a:t>SITA2011</a:t>
            </a:r>
            <a:r>
              <a:rPr lang="ja-JP" altLang="en-US" dirty="0"/>
              <a:t>と</a:t>
            </a:r>
            <a:r>
              <a:rPr lang="en-US" altLang="ja-JP" dirty="0" smtClean="0"/>
              <a:t>ISITA2012</a:t>
            </a:r>
            <a:r>
              <a:rPr lang="ja-JP" altLang="en-US" dirty="0" smtClean="0"/>
              <a:t>を着実に実施する。</a:t>
            </a:r>
            <a:endParaRPr lang="en-US" altLang="ja-JP" dirty="0" smtClean="0"/>
          </a:p>
          <a:p>
            <a:endParaRPr lang="en-US" altLang="ja-JP" dirty="0" smtClean="0"/>
          </a:p>
          <a:p>
            <a:endParaRPr lang="en-US" altLang="ja-JP" dirty="0"/>
          </a:p>
          <a:p>
            <a:r>
              <a:rPr lang="ja-JP" altLang="en-US" dirty="0" smtClean="0"/>
              <a:t>課題１：サブソサイエティの今後の形態</a:t>
            </a:r>
            <a:endParaRPr lang="en-US" altLang="ja-JP" dirty="0" smtClean="0"/>
          </a:p>
          <a:p>
            <a:r>
              <a:rPr lang="ja-JP" altLang="en-US" dirty="0" smtClean="0"/>
              <a:t>課題２：</a:t>
            </a:r>
            <a:r>
              <a:rPr lang="ja-JP" altLang="en-US" dirty="0"/>
              <a:t>論文誌編集事業への主体的な</a:t>
            </a:r>
            <a:r>
              <a:rPr lang="ja-JP" altLang="en-US" dirty="0" smtClean="0"/>
              <a:t>関与</a:t>
            </a:r>
            <a:endParaRPr lang="en-US" altLang="ja-JP" dirty="0" smtClean="0"/>
          </a:p>
          <a:p>
            <a:r>
              <a:rPr lang="ja-JP" altLang="en-US" dirty="0" smtClean="0"/>
              <a:t>課題３：海外学会との連携</a:t>
            </a:r>
            <a:endParaRPr lang="en-US" altLang="ja-JP" dirty="0" smtClean="0"/>
          </a:p>
          <a:p>
            <a:endParaRPr lang="en-US" altLang="ja-JP" dirty="0"/>
          </a:p>
          <a:p>
            <a:endParaRPr lang="ja-JP" altLang="en-US" dirty="0"/>
          </a:p>
          <a:p>
            <a:endParaRPr lang="en-US" altLang="ja-JP" dirty="0"/>
          </a:p>
          <a:p>
            <a:endParaRPr lang="en-US" altLang="ja-JP" dirty="0"/>
          </a:p>
          <a:p>
            <a:endParaRPr lang="en-US" altLang="ja-JP" dirty="0" smtClean="0"/>
          </a:p>
          <a:p>
            <a:endParaRPr lang="en-US" altLang="ja-JP"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スパイス.thmx</Template>
  <TotalTime>2167</TotalTime>
  <Words>3123</Words>
  <Application>Microsoft Macintosh PowerPoint</Application>
  <PresentationFormat>画面に合わせる (4:3)</PresentationFormat>
  <Paragraphs>396</Paragraphs>
  <Slides>44</Slides>
  <Notes>2</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44</vt:i4>
      </vt:variant>
    </vt:vector>
  </HeadingPairs>
  <TitlesOfParts>
    <vt:vector size="45" baseType="lpstr">
      <vt:lpstr>スパイス</vt:lpstr>
      <vt:lpstr>第一回SITAサブソサイエティ 活動報告会</vt:lpstr>
      <vt:lpstr>活動報告会の内容</vt:lpstr>
      <vt:lpstr>活動報告会の内容</vt:lpstr>
      <vt:lpstr>スライド 4</vt:lpstr>
      <vt:lpstr>情報理論とその応用サブソサイエティ 2011年度 委員構成</vt:lpstr>
      <vt:lpstr>SITAサブソサイエティ委員会の開催</vt:lpstr>
      <vt:lpstr>SITAサブソサイエティとシンポジウムの位置付け</vt:lpstr>
      <vt:lpstr>シンポジウム実行委員長</vt:lpstr>
      <vt:lpstr>SITAサブソサイエティの課題</vt:lpstr>
      <vt:lpstr>活動報告会の内容</vt:lpstr>
      <vt:lpstr>会計事業報告　</vt:lpstr>
      <vt:lpstr>ＳＩＴＡサブソ会計の概要</vt:lpstr>
      <vt:lpstr>活動報告会の内容</vt:lpstr>
      <vt:lpstr>企画事業報告（平成２３年度）</vt:lpstr>
      <vt:lpstr>スライド 15</vt:lpstr>
      <vt:lpstr>今後の予定（平成２３年度）</vt:lpstr>
      <vt:lpstr>活動報告会の内容</vt:lpstr>
      <vt:lpstr>SITA奨励賞について</vt:lpstr>
      <vt:lpstr>SITA奨励賞について</vt:lpstr>
      <vt:lpstr>活動報告会の内容</vt:lpstr>
      <vt:lpstr>Web/ML事業報告(ML)</vt:lpstr>
      <vt:lpstr>新SITA MLへの案内，勧誘</vt:lpstr>
      <vt:lpstr>新SITA-MLの購読者数推移</vt:lpstr>
      <vt:lpstr>Web/ML事業報告(Web)</vt:lpstr>
      <vt:lpstr>Web画面(home)</vt:lpstr>
      <vt:lpstr>Web画面(その他)</vt:lpstr>
      <vt:lpstr>活動報告会の内容</vt:lpstr>
      <vt:lpstr>SITA2011中間報告</vt:lpstr>
      <vt:lpstr>SITA2011実行委員会</vt:lpstr>
      <vt:lpstr>SITA2011プログラム委員会</vt:lpstr>
      <vt:lpstr>活動報告会の内容</vt:lpstr>
      <vt:lpstr>スライド 32</vt:lpstr>
      <vt:lpstr>ISITA 2012 Dates &amp; Venue</vt:lpstr>
      <vt:lpstr>ISITA 2012 Sponsor</vt:lpstr>
      <vt:lpstr>Important Dates</vt:lpstr>
      <vt:lpstr>Venue:  Hawaii Convention Center</vt:lpstr>
      <vt:lpstr>Venue:  Hawaii Convention Center</vt:lpstr>
      <vt:lpstr>Symposium Committee</vt:lpstr>
      <vt:lpstr>Technical Program Committee</vt:lpstr>
      <vt:lpstr>History of ISITA</vt:lpstr>
      <vt:lpstr>活動報告会の内容</vt:lpstr>
      <vt:lpstr>SITA2012準備状況報告</vt:lpstr>
      <vt:lpstr>活動報告会の内容</vt:lpstr>
      <vt:lpstr>その他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第一回SITAサブソサイエティ 活動報告会</dc:title>
  <dc:creator>wadayama</dc:creator>
  <cp:lastModifiedBy>古賀 弘樹</cp:lastModifiedBy>
  <cp:revision>63</cp:revision>
  <dcterms:created xsi:type="dcterms:W3CDTF">2013-07-26T01:17:48Z</dcterms:created>
  <dcterms:modified xsi:type="dcterms:W3CDTF">2013-07-26T01:19:16Z</dcterms:modified>
</cp:coreProperties>
</file>