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01" r:id="rId23"/>
    <p:sldId id="302" r:id="rId24"/>
    <p:sldId id="303" r:id="rId25"/>
    <p:sldId id="304" r:id="rId26"/>
    <p:sldId id="30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931E3-F14E-4101-8FDD-F0BDD85E7517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D710-7916-4FB3-AB6D-AABE02E3E0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20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8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E094A-210B-4BD5-81AE-40964F5AB89B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FD710-7916-4FB3-AB6D-AABE02E3E0B9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B97365-EBCA-4027-87D5-99FC1D4DF0BB}" type="datetimeFigureOut">
              <a:rPr lang="en-US" altLang="ja-JP" smtClean="0"/>
              <a:pPr/>
              <a:t>6/10/2014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89A6D5-DDF2-44D9-9C90-55F1EB084EC8}" type="datetimeFigureOut">
              <a:rPr kumimoji="1" lang="ja-JP" altLang="en-US" smtClean="0"/>
              <a:pPr/>
              <a:t>2014/6/10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4C439F-51BA-40DB-959F-E47F3345B4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ita2014.or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第３回</a:t>
            </a:r>
            <a:r>
              <a:rPr kumimoji="1" lang="en-US" altLang="ja-JP" dirty="0" smtClean="0"/>
              <a:t> SITA</a:t>
            </a:r>
            <a:r>
              <a:rPr kumimoji="1" lang="ja-JP" altLang="en-US" dirty="0" smtClean="0"/>
              <a:t>サブソサイエティ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活動報告会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09800" y="4953000"/>
            <a:ext cx="6172200" cy="1371600"/>
          </a:xfrm>
        </p:spPr>
        <p:txBody>
          <a:bodyPr/>
          <a:lstStyle/>
          <a:p>
            <a:r>
              <a:rPr kumimoji="1" lang="ja-JP" altLang="en-US" b="0" dirty="0" smtClean="0"/>
              <a:t>２０１３年１１月２８日（木）</a:t>
            </a:r>
            <a:endParaRPr kumimoji="1" lang="ja-JP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企画事業報告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企画担当　</a:t>
            </a:r>
            <a:r>
              <a:rPr lang="ja-JP" altLang="en-US" dirty="0" smtClean="0">
                <a:solidFill>
                  <a:prstClr val="black"/>
                </a:solidFill>
              </a:rPr>
              <a:t>鎌部　浩（国内）　　八木　秀樹（国際）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総合大会企画（</a:t>
            </a:r>
            <a:r>
              <a:rPr lang="en-US" altLang="ja-JP" sz="3200" dirty="0" smtClean="0"/>
              <a:t>IT</a:t>
            </a:r>
            <a:r>
              <a:rPr lang="ja-JP" altLang="en-US" sz="3200" dirty="0" smtClean="0"/>
              <a:t>研専と共催）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チュートリアルセッション「</a:t>
            </a:r>
            <a:r>
              <a:rPr lang="en-US" altLang="ja-JP" dirty="0" smtClean="0"/>
              <a:t>Jack Wolf</a:t>
            </a:r>
            <a:r>
              <a:rPr lang="ja-JP" altLang="en-US" dirty="0" smtClean="0"/>
              <a:t>の情報理論：記録系とネットワーク」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２０１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年３月２</a:t>
            </a:r>
            <a:r>
              <a:rPr lang="en-US" altLang="ja-JP" dirty="0" smtClean="0"/>
              <a:t>1</a:t>
            </a:r>
            <a:r>
              <a:rPr lang="ja-JP" altLang="en-US" dirty="0" smtClean="0"/>
              <a:t>日、</a:t>
            </a:r>
            <a:r>
              <a:rPr lang="ja-JP" altLang="en-US" dirty="0"/>
              <a:t>岐阜</a:t>
            </a:r>
            <a:r>
              <a:rPr lang="ja-JP" altLang="en-US" dirty="0" smtClean="0"/>
              <a:t>大学にて開催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線形ブロック符号に対するトレリスダイアグラムについて　得重仁（徳島大）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Slepian</a:t>
            </a:r>
            <a:r>
              <a:rPr lang="en-US" altLang="ja-JP" dirty="0" smtClean="0"/>
              <a:t>-Wolf</a:t>
            </a:r>
            <a:r>
              <a:rPr lang="ja-JP" altLang="en-US" dirty="0" smtClean="0"/>
              <a:t>の定理　村松　純（</a:t>
            </a:r>
            <a:r>
              <a:rPr lang="en-US" altLang="ja-JP" dirty="0" smtClean="0"/>
              <a:t>NTT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Jack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Keil</a:t>
            </a:r>
            <a:r>
              <a:rPr lang="ja-JP" altLang="en-US" dirty="0" smtClean="0"/>
              <a:t>　</a:t>
            </a:r>
            <a:r>
              <a:rPr lang="en-US" altLang="ja-JP" dirty="0" smtClean="0"/>
              <a:t>Wolf</a:t>
            </a:r>
            <a:r>
              <a:rPr lang="ja-JP" altLang="en-US" dirty="0" smtClean="0"/>
              <a:t>の</a:t>
            </a:r>
            <a:r>
              <a:rPr lang="en-US" altLang="ja-JP" dirty="0" smtClean="0"/>
              <a:t>『</a:t>
            </a:r>
            <a:r>
              <a:rPr lang="ja-JP" altLang="en-US" dirty="0" smtClean="0"/>
              <a:t>記録に関する信号処理</a:t>
            </a:r>
            <a:r>
              <a:rPr lang="en-US" altLang="ja-JP" dirty="0" smtClean="0"/>
              <a:t>』</a:t>
            </a:r>
            <a:r>
              <a:rPr lang="ja-JP" altLang="en-US" dirty="0" smtClean="0"/>
              <a:t>研究について</a:t>
            </a:r>
            <a:r>
              <a:rPr lang="ja-JP" altLang="ja-JP" dirty="0" smtClean="0"/>
              <a:t>　</a:t>
            </a:r>
            <a:r>
              <a:rPr lang="ja-JP" altLang="en-US" dirty="0" smtClean="0"/>
              <a:t>　田崎三郎（愛媛大）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Jack Wolf, Information Theory and Teaching  Brian </a:t>
            </a:r>
            <a:r>
              <a:rPr lang="en-US" altLang="ja-JP" dirty="0" err="1" smtClean="0"/>
              <a:t>Kurkoski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（北陸先端大）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93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53574"/>
            <a:ext cx="3316139" cy="218215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3384376" cy="2256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54006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8th Asia-European Workshop on Information Theory (AEW8)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日時</a:t>
            </a:r>
            <a:r>
              <a:rPr lang="en-US" altLang="zh-TW" dirty="0"/>
              <a:t>:</a:t>
            </a:r>
            <a:r>
              <a:rPr lang="zh-TW" altLang="en-US" dirty="0"/>
              <a:t>２０１３年５月１７日</a:t>
            </a:r>
            <a:r>
              <a:rPr lang="en-US" altLang="zh-TW" dirty="0"/>
              <a:t>(</a:t>
            </a:r>
            <a:r>
              <a:rPr lang="zh-TW" altLang="en-US" dirty="0"/>
              <a:t>金</a:t>
            </a:r>
            <a:r>
              <a:rPr lang="en-US" altLang="zh-TW" dirty="0"/>
              <a:t>) </a:t>
            </a:r>
            <a:r>
              <a:rPr lang="zh-TW" altLang="en-US" dirty="0"/>
              <a:t>５月１９日</a:t>
            </a:r>
            <a:r>
              <a:rPr lang="en-US" altLang="zh-TW" dirty="0"/>
              <a:t>(</a:t>
            </a:r>
            <a:r>
              <a:rPr lang="zh-TW" altLang="en-US" dirty="0"/>
              <a:t>日</a:t>
            </a:r>
            <a:r>
              <a:rPr lang="en-US" altLang="zh-TW" dirty="0" smtClean="0"/>
              <a:t>)</a:t>
            </a:r>
          </a:p>
          <a:p>
            <a:r>
              <a:rPr lang="ja-JP" altLang="en-US" dirty="0"/>
              <a:t>場所：和風リゾートホテル</a:t>
            </a:r>
            <a:r>
              <a:rPr lang="en-US" altLang="ja-JP" dirty="0"/>
              <a:t>KRR </a:t>
            </a:r>
            <a:r>
              <a:rPr lang="ja-JP" altLang="en-US" dirty="0"/>
              <a:t>鎌倉わかみや</a:t>
            </a:r>
          </a:p>
          <a:p>
            <a:r>
              <a:rPr lang="ja-JP" altLang="en-US" dirty="0"/>
              <a:t>実行委員会：実行委員長</a:t>
            </a:r>
            <a:r>
              <a:rPr lang="en-US" altLang="ja-JP" dirty="0"/>
              <a:t>:</a:t>
            </a:r>
            <a:r>
              <a:rPr lang="ja-JP" altLang="en-US" dirty="0"/>
              <a:t>森田啓義</a:t>
            </a:r>
            <a:r>
              <a:rPr lang="en-US" altLang="ja-JP" dirty="0"/>
              <a:t>(</a:t>
            </a:r>
            <a:r>
              <a:rPr lang="ja-JP" altLang="en-US" dirty="0"/>
              <a:t>電通大</a:t>
            </a:r>
            <a:r>
              <a:rPr lang="en-US" altLang="ja-JP" dirty="0"/>
              <a:t>)</a:t>
            </a:r>
            <a:r>
              <a:rPr lang="ja-JP" altLang="en-US" dirty="0" err="1"/>
              <a:t>，</a:t>
            </a:r>
            <a:r>
              <a:rPr lang="en-US" altLang="ja-JP" dirty="0"/>
              <a:t>A.J. Han </a:t>
            </a:r>
            <a:r>
              <a:rPr lang="en-US" altLang="ja-JP" dirty="0" err="1"/>
              <a:t>Vinck</a:t>
            </a:r>
            <a:r>
              <a:rPr lang="en-US" altLang="ja-JP" dirty="0"/>
              <a:t>(Univ. of </a:t>
            </a:r>
            <a:r>
              <a:rPr lang="en-US" altLang="ja-JP" dirty="0" smtClean="0"/>
              <a:t>Duisburg-Essen)</a:t>
            </a:r>
            <a:endParaRPr lang="en-US" altLang="ja-JP" dirty="0"/>
          </a:p>
          <a:p>
            <a:r>
              <a:rPr lang="ja-JP" altLang="en-US" dirty="0" smtClean="0"/>
              <a:t>開催概要：</a:t>
            </a:r>
            <a:r>
              <a:rPr lang="en-US" altLang="ja-JP" dirty="0" smtClean="0"/>
              <a:t>Plenary Talk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</a:t>
            </a:r>
            <a:r>
              <a:rPr lang="ja-JP" altLang="en-US" dirty="0" smtClean="0"/>
              <a:t>件、講演：１０件</a:t>
            </a:r>
            <a:endParaRPr lang="en-US" altLang="ja-JP" dirty="0" smtClean="0"/>
          </a:p>
          <a:p>
            <a:r>
              <a:rPr lang="ja-JP" altLang="en-US" dirty="0" smtClean="0"/>
              <a:t>参加者数</a:t>
            </a:r>
            <a:r>
              <a:rPr lang="en-US" altLang="ja-JP" dirty="0"/>
              <a:t>:20 </a:t>
            </a:r>
            <a:r>
              <a:rPr lang="ja-JP" altLang="en-US" dirty="0"/>
              <a:t>名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9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737"/>
            <a:ext cx="7467600" cy="5600700"/>
          </a:xfrm>
        </p:spPr>
      </p:pic>
    </p:spTree>
    <p:extLst>
      <p:ext uri="{BB962C8B-B14F-4D97-AF65-F5344CB8AC3E}">
        <p14:creationId xmlns:p14="http://schemas.microsoft.com/office/powerpoint/2010/main" val="3197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チュートリアルセッション「情報理論のための形式的定理証明」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2013</a:t>
            </a:r>
            <a:r>
              <a:rPr lang="ja-JP" altLang="en-US" dirty="0" smtClean="0"/>
              <a:t>年９月１</a:t>
            </a:r>
            <a:r>
              <a:rPr lang="en-US" altLang="ja-JP" dirty="0" smtClean="0"/>
              <a:t>8</a:t>
            </a:r>
            <a:r>
              <a:rPr lang="ja-JP" altLang="en-US" dirty="0" smtClean="0"/>
              <a:t>日、福岡工業大学にて開催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現代</a:t>
            </a:r>
            <a:r>
              <a:rPr lang="ja-JP" altLang="en-US" dirty="0"/>
              <a:t>論</a:t>
            </a:r>
            <a:r>
              <a:rPr lang="ja-JP" altLang="en-US" dirty="0" smtClean="0"/>
              <a:t>理学暗号の構想－自然言語から論理推論規則への変換による秘匿検索－　辻井重男（中大）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定理</a:t>
            </a:r>
            <a:r>
              <a:rPr lang="ja-JP" altLang="en-US" dirty="0"/>
              <a:t>証明</a:t>
            </a:r>
            <a:r>
              <a:rPr lang="ja-JP" altLang="en-US" dirty="0" smtClean="0"/>
              <a:t>系</a:t>
            </a:r>
            <a:r>
              <a:rPr lang="en-US" altLang="ja-JP" dirty="0" err="1" smtClean="0"/>
              <a:t>Mizar</a:t>
            </a:r>
            <a:r>
              <a:rPr lang="ja-JP" altLang="en-US" dirty="0" smtClean="0"/>
              <a:t>の概要　師玉康成（信州大）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Formalization of Shannon’s Theorems Using the Coq Proof-Assistant   </a:t>
            </a:r>
            <a:r>
              <a:rPr lang="en-US" altLang="ja-JP" dirty="0" err="1" smtClean="0"/>
              <a:t>Reynald</a:t>
            </a:r>
            <a:r>
              <a:rPr lang="en-US" altLang="ja-JP" dirty="0" smtClean="0"/>
              <a:t> AFFELDT (AIST)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62068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ソサイエティ</a:t>
            </a:r>
            <a:r>
              <a:rPr lang="ja-JP" altLang="en-US" sz="2800" dirty="0"/>
              <a:t>大会企画（</a:t>
            </a:r>
            <a:r>
              <a:rPr lang="en-US" altLang="ja-JP" sz="2800" dirty="0"/>
              <a:t>IT</a:t>
            </a:r>
            <a:r>
              <a:rPr lang="ja-JP" altLang="en-US" sz="2800" dirty="0"/>
              <a:t>研専と共催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750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kumimoji="1" lang="ja-JP" altLang="en-US" dirty="0" smtClean="0"/>
              <a:t>誤り訂正符号ワークショップ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ja-JP" altLang="en-US" dirty="0" smtClean="0"/>
              <a:t>日時：</a:t>
            </a:r>
            <a:r>
              <a:rPr lang="en-US" altLang="ja-JP" dirty="0" smtClean="0"/>
              <a:t>2013 </a:t>
            </a:r>
            <a:r>
              <a:rPr lang="ja-JP" altLang="en-US" dirty="0"/>
              <a:t>年</a:t>
            </a:r>
            <a:r>
              <a:rPr lang="en-US" altLang="ja-JP" dirty="0"/>
              <a:t>9 </a:t>
            </a:r>
            <a:r>
              <a:rPr lang="ja-JP" altLang="en-US" dirty="0"/>
              <a:t>月</a:t>
            </a:r>
            <a:r>
              <a:rPr lang="en-US" altLang="ja-JP" dirty="0"/>
              <a:t>25 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水</a:t>
            </a:r>
            <a:r>
              <a:rPr lang="en-US" altLang="ja-JP" dirty="0"/>
              <a:t>) ~ 9 </a:t>
            </a:r>
            <a:r>
              <a:rPr lang="ja-JP" altLang="en-US" dirty="0"/>
              <a:t>月</a:t>
            </a:r>
            <a:r>
              <a:rPr lang="en-US" altLang="ja-JP" dirty="0"/>
              <a:t>27 </a:t>
            </a:r>
            <a:r>
              <a:rPr lang="ja-JP" altLang="en-US" dirty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</a:p>
          <a:p>
            <a:r>
              <a:rPr lang="ja-JP" altLang="en-US" dirty="0"/>
              <a:t>場所：カルチャーリゾート　</a:t>
            </a:r>
            <a:r>
              <a:rPr lang="ja-JP" altLang="en-US" dirty="0" smtClean="0"/>
              <a:t>フェストーネ（沖縄県宜野湾市）</a:t>
            </a:r>
            <a:endParaRPr lang="en-US" altLang="ja-JP" dirty="0" smtClean="0"/>
          </a:p>
          <a:p>
            <a:r>
              <a:rPr kumimoji="1" lang="ja-JP" altLang="en-US" dirty="0" smtClean="0"/>
              <a:t>実行委員長：八木秀樹</a:t>
            </a:r>
            <a:endParaRPr kumimoji="1" lang="en-US" altLang="ja-JP" dirty="0" smtClean="0"/>
          </a:p>
          <a:p>
            <a:r>
              <a:rPr lang="ja-JP" altLang="en-US" dirty="0" smtClean="0"/>
              <a:t>主催：</a:t>
            </a:r>
            <a:r>
              <a:rPr lang="en-US" altLang="ja-JP" dirty="0" smtClean="0"/>
              <a:t>SITA</a:t>
            </a:r>
            <a:r>
              <a:rPr lang="ja-JP" altLang="en-US" dirty="0"/>
              <a:t>サブソ</a:t>
            </a:r>
            <a:r>
              <a:rPr lang="ja-JP" altLang="en-US" dirty="0"/>
              <a:t>、文科省数学</a:t>
            </a:r>
            <a:r>
              <a:rPr lang="ja-JP" altLang="en-US" dirty="0" smtClean="0"/>
              <a:t>イノベーションユニット、</a:t>
            </a:r>
            <a:r>
              <a:rPr lang="ja-JP" altLang="en-US" dirty="0" smtClean="0"/>
              <a:t>千葉</a:t>
            </a:r>
            <a:r>
              <a:rPr lang="ja-JP" altLang="en-US" dirty="0"/>
              <a:t>大学大学院理学研究科 数学・情報数理学</a:t>
            </a:r>
            <a:r>
              <a:rPr lang="ja-JP" altLang="en-US" dirty="0" smtClean="0"/>
              <a:t>コース</a:t>
            </a:r>
            <a:endParaRPr lang="en-US" altLang="ja-JP" dirty="0" smtClean="0"/>
          </a:p>
          <a:p>
            <a:r>
              <a:rPr lang="ja-JP" altLang="en-US" dirty="0" smtClean="0"/>
              <a:t>併催</a:t>
            </a:r>
            <a:r>
              <a:rPr lang="ja-JP" altLang="en-US" dirty="0" smtClean="0"/>
              <a:t>：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</a:t>
            </a:r>
            <a:endParaRPr lang="en-US" altLang="ja-JP" dirty="0" smtClean="0"/>
          </a:p>
          <a:p>
            <a:r>
              <a:rPr kumimoji="1" lang="ja-JP" altLang="en-US" dirty="0" smtClean="0"/>
              <a:t>開催概要：招待講演、特別講演６件、パネル討論１件、一般講演７件</a:t>
            </a:r>
            <a:endParaRPr kumimoji="1" lang="en-US" altLang="ja-JP" dirty="0" smtClean="0"/>
          </a:p>
          <a:p>
            <a:r>
              <a:rPr lang="ja-JP" altLang="en-US" dirty="0" smtClean="0"/>
              <a:t>参加者：３７名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5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1048"/>
            <a:ext cx="4046626" cy="2276227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3931929" cy="221171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764702"/>
            <a:ext cx="3976445" cy="22367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2"/>
            <a:ext cx="4059944" cy="22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第８回シャノン理論</a:t>
            </a:r>
            <a:r>
              <a:rPr lang="ja-JP" altLang="en-US" dirty="0"/>
              <a:t>ワークショップ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日時：</a:t>
            </a:r>
            <a:r>
              <a:rPr lang="en-US" altLang="ja-JP" dirty="0" smtClean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10</a:t>
            </a:r>
            <a:r>
              <a:rPr lang="ja-JP" altLang="en-US" dirty="0"/>
              <a:t>月</a:t>
            </a:r>
            <a:r>
              <a:rPr lang="en-US" altLang="ja-JP" dirty="0"/>
              <a:t>10</a:t>
            </a:r>
            <a:r>
              <a:rPr lang="ja-JP" altLang="en-US" dirty="0"/>
              <a:t>日（木），</a:t>
            </a:r>
            <a:r>
              <a:rPr lang="en-US" altLang="ja-JP" dirty="0"/>
              <a:t>11</a:t>
            </a:r>
            <a:r>
              <a:rPr lang="ja-JP" altLang="en-US" dirty="0"/>
              <a:t>日（金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/>
              <a:t>場所：広島市国民宿舎 湯来ロッジ</a:t>
            </a:r>
            <a:endParaRPr lang="en-US" altLang="ja-JP" dirty="0" smtClean="0"/>
          </a:p>
          <a:p>
            <a:r>
              <a:rPr lang="ja-JP" altLang="en-US" dirty="0" smtClean="0"/>
              <a:t>実行委員会：三村 </a:t>
            </a:r>
            <a:r>
              <a:rPr lang="ja-JP" altLang="en-US" dirty="0"/>
              <a:t>和史，葛岡 成</a:t>
            </a:r>
            <a:r>
              <a:rPr lang="ja-JP" altLang="en-US" dirty="0" smtClean="0"/>
              <a:t>晃</a:t>
            </a:r>
            <a:endParaRPr lang="en-US" altLang="ja-JP" dirty="0" smtClean="0"/>
          </a:p>
          <a:p>
            <a:r>
              <a:rPr lang="ja-JP" altLang="en-US" dirty="0"/>
              <a:t>共催等</a:t>
            </a:r>
            <a:r>
              <a:rPr lang="ja-JP" altLang="en-US" dirty="0" smtClean="0"/>
              <a:t>：科研費 基盤</a:t>
            </a:r>
            <a:r>
              <a:rPr lang="en-US" altLang="ja-JP" dirty="0" smtClean="0"/>
              <a:t>(</a:t>
            </a:r>
            <a:r>
              <a:rPr lang="en-US" altLang="ja-JP" dirty="0"/>
              <a:t>B) </a:t>
            </a:r>
            <a:r>
              <a:rPr lang="ja-JP" altLang="en-US" dirty="0" smtClean="0"/>
              <a:t>「</a:t>
            </a:r>
            <a:r>
              <a:rPr lang="ja-JP" altLang="en-US" dirty="0"/>
              <a:t>確率的手法に基づく符号理論の新展開</a:t>
            </a:r>
            <a:r>
              <a:rPr lang="ja-JP" altLang="en-US" dirty="0" smtClean="0"/>
              <a:t>」，</a:t>
            </a:r>
            <a:endParaRPr lang="en-US" altLang="ja-JP" dirty="0" smtClean="0"/>
          </a:p>
          <a:p>
            <a:r>
              <a:rPr lang="ja-JP" altLang="en-US" dirty="0" smtClean="0"/>
              <a:t>協賛：</a:t>
            </a:r>
            <a:r>
              <a:rPr lang="en-US" altLang="ja-JP" dirty="0" smtClean="0"/>
              <a:t>IEEE ITJC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</a:t>
            </a:r>
            <a:endParaRPr lang="en-US" altLang="ja-JP" dirty="0" smtClean="0"/>
          </a:p>
          <a:p>
            <a:r>
              <a:rPr lang="ja-JP" altLang="en-US" dirty="0" smtClean="0"/>
              <a:t>開催</a:t>
            </a:r>
            <a:r>
              <a:rPr lang="ja-JP" altLang="en-US" dirty="0"/>
              <a:t>概要</a:t>
            </a:r>
            <a:r>
              <a:rPr kumimoji="1" lang="ja-JP" altLang="en-US" dirty="0" smtClean="0"/>
              <a:t>：招待講演１件、特別講演１件、一般講演８件</a:t>
            </a:r>
            <a:endParaRPr kumimoji="1" lang="en-US" altLang="ja-JP" dirty="0" smtClean="0"/>
          </a:p>
          <a:p>
            <a:r>
              <a:rPr lang="ja-JP" altLang="en-US" dirty="0" smtClean="0"/>
              <a:t>参加者：２０名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12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若手研究者の</a:t>
            </a:r>
            <a:r>
              <a:rPr lang="ja-JP" altLang="en-US" dirty="0"/>
              <a:t>ため</a:t>
            </a:r>
            <a:r>
              <a:rPr lang="ja-JP" altLang="en-US" dirty="0" smtClean="0"/>
              <a:t>の講演会</a:t>
            </a:r>
            <a:r>
              <a:rPr lang="en-US" altLang="ja-JP" dirty="0"/>
              <a:t> </a:t>
            </a:r>
            <a:r>
              <a:rPr lang="en-US" altLang="ja-JP" dirty="0" smtClean="0"/>
              <a:t>(IT</a:t>
            </a:r>
            <a:r>
              <a:rPr lang="ja-JP" altLang="en-US" dirty="0" smtClean="0"/>
              <a:t>研専</a:t>
            </a:r>
            <a:r>
              <a:rPr lang="en-US" altLang="ja-JP" dirty="0" smtClean="0"/>
              <a:t>, IEEE, SITA2013</a:t>
            </a:r>
            <a:r>
              <a:rPr lang="ja-JP" altLang="en-US" dirty="0" smtClean="0"/>
              <a:t>実行委員会共催</a:t>
            </a:r>
            <a:r>
              <a:rPr lang="en-US" altLang="ja-JP" dirty="0" smtClean="0"/>
              <a:t>, </a:t>
            </a:r>
            <a:r>
              <a:rPr lang="ja-JP" altLang="en-US" dirty="0" smtClean="0"/>
              <a:t>サブソ協賛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ja-JP" altLang="en-US" dirty="0" smtClean="0"/>
              <a:t>２０１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年１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日、</a:t>
            </a:r>
            <a:r>
              <a:rPr lang="ja-JP" altLang="en-US" dirty="0" smtClean="0">
                <a:latin typeface="+mj-ea"/>
                <a:ea typeface="+mj-ea"/>
              </a:rPr>
              <a:t>伊東ホテル聚楽</a:t>
            </a:r>
            <a:r>
              <a:rPr lang="ja-JP" altLang="en-US" dirty="0" smtClean="0"/>
              <a:t>にて開催</a:t>
            </a:r>
            <a:endParaRPr lang="en-US" altLang="ja-JP" dirty="0" smtClean="0"/>
          </a:p>
          <a:p>
            <a:pPr lvl="1"/>
            <a:r>
              <a:rPr lang="ja-JP" altLang="en-US" dirty="0"/>
              <a:t>線形帰還シフトレジスタ理論とその発展</a:t>
            </a:r>
            <a:r>
              <a:rPr lang="ja-JP" altLang="en-US" dirty="0" smtClean="0"/>
              <a:t>　松井一（豊田工大）</a:t>
            </a:r>
            <a:endParaRPr lang="en-US" altLang="ja-JP" dirty="0" smtClean="0"/>
          </a:p>
          <a:p>
            <a:pPr lvl="1"/>
            <a:r>
              <a:rPr lang="ja-JP" altLang="en-US" dirty="0"/>
              <a:t>再生成符号と秘密分散への</a:t>
            </a:r>
            <a:r>
              <a:rPr lang="ja-JP" altLang="en-US" dirty="0" smtClean="0"/>
              <a:t>応用</a:t>
            </a:r>
            <a:r>
              <a:rPr lang="ja-JP" altLang="en-US" dirty="0"/>
              <a:t>　桑門秀典（関西大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/>
              <a:t>通信路符号化の理論における新しい潮流 </a:t>
            </a:r>
            <a:r>
              <a:rPr lang="en-US" altLang="ja-JP" dirty="0"/>
              <a:t>―</a:t>
            </a:r>
            <a:r>
              <a:rPr lang="ja-JP" altLang="en-US" dirty="0"/>
              <a:t>有限長解析</a:t>
            </a:r>
            <a:r>
              <a:rPr lang="ja-JP" altLang="en-US" dirty="0" smtClean="0"/>
              <a:t>　</a:t>
            </a:r>
            <a:r>
              <a:rPr lang="ja-JP" altLang="en-US" dirty="0"/>
              <a:t>八木秀樹</a:t>
            </a:r>
            <a:r>
              <a:rPr lang="ja-JP" altLang="en-US" dirty="0" smtClean="0"/>
              <a:t>（電通大）</a:t>
            </a:r>
            <a:endParaRPr lang="en-US" altLang="ja-JP" dirty="0" smtClean="0"/>
          </a:p>
          <a:p>
            <a:pPr lvl="1"/>
            <a:r>
              <a:rPr lang="ja-JP" altLang="en-US" dirty="0"/>
              <a:t>空間結合の最新動向　～ 空間結合</a:t>
            </a:r>
            <a:r>
              <a:rPr lang="en-US" altLang="ja-JP" dirty="0"/>
              <a:t>LDPC</a:t>
            </a:r>
            <a:r>
              <a:rPr lang="ja-JP" altLang="en-US" dirty="0"/>
              <a:t>符号を中心に </a:t>
            </a:r>
            <a:r>
              <a:rPr lang="ja-JP" altLang="en-US" dirty="0" smtClean="0"/>
              <a:t>　竹内啓悟（</a:t>
            </a:r>
            <a:r>
              <a:rPr lang="ja-JP" altLang="en-US" dirty="0"/>
              <a:t>電通大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620688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若手研究者のための講演会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757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活動報告会の内容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altLang="ja-JP" dirty="0" smtClean="0"/>
              <a:t>SITA</a:t>
            </a:r>
            <a:r>
              <a:rPr lang="ja-JP" altLang="en-US" dirty="0" smtClean="0"/>
              <a:t>サブソ活動概要・展望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会計事業報告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企画事業報告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altLang="ja-JP" dirty="0" smtClean="0"/>
              <a:t>Web/</a:t>
            </a:r>
            <a:r>
              <a:rPr lang="ja-JP" altLang="en-US" dirty="0" smtClean="0"/>
              <a:t>ＭＬ事業報告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広報事業報告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ja-JP" altLang="en-US" dirty="0" smtClean="0"/>
              <a:t>情報理論研究専門委員会報告</a:t>
            </a:r>
            <a:endParaRPr lang="en-US" altLang="ja-JP" dirty="0" smtClean="0"/>
          </a:p>
          <a:p>
            <a:pPr marL="514350" indent="-514350" algn="l">
              <a:buFont typeface="+mj-lt"/>
              <a:buAutoNum type="arabicPeriod"/>
            </a:pPr>
            <a:r>
              <a:rPr lang="en-US" altLang="ja-JP" dirty="0" smtClean="0"/>
              <a:t>SITA2013</a:t>
            </a:r>
            <a:r>
              <a:rPr lang="ja-JP" altLang="en-US" dirty="0" smtClean="0"/>
              <a:t>中間報告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SITA201</a:t>
            </a:r>
            <a:r>
              <a:rPr lang="ja-JP" altLang="en-US" dirty="0"/>
              <a:t>４</a:t>
            </a:r>
            <a:r>
              <a:rPr lang="ja-JP" altLang="ja-JP" dirty="0"/>
              <a:t>準備報告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ISITA2014</a:t>
            </a:r>
            <a:r>
              <a:rPr lang="ja-JP" altLang="ja-JP" dirty="0"/>
              <a:t>準備</a:t>
            </a:r>
            <a:r>
              <a:rPr lang="ja-JP" altLang="ja-JP" dirty="0" smtClean="0"/>
              <a:t>報告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ja-JP" dirty="0" smtClean="0"/>
              <a:t>新年度</a:t>
            </a:r>
            <a:r>
              <a:rPr lang="ja-JP" altLang="ja-JP" dirty="0"/>
              <a:t>サブソサエティ長・委員</a:t>
            </a:r>
            <a:r>
              <a:rPr lang="ja-JP" altLang="ja-JP" dirty="0" smtClean="0"/>
              <a:t>の紹介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意見交換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96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今後の予定（平成</a:t>
            </a:r>
            <a:r>
              <a:rPr lang="ja-JP" altLang="en-US" dirty="0"/>
              <a:t>２５</a:t>
            </a:r>
            <a:r>
              <a:rPr lang="ja-JP" altLang="en-US" dirty="0" smtClean="0"/>
              <a:t>年度）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総合大会企画（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研専と共催）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チュートリアルセッション「空間</a:t>
            </a:r>
            <a:r>
              <a:rPr lang="ja-JP" altLang="en-US" dirty="0"/>
              <a:t>結合符号 －理論限界を達成する符号－」</a:t>
            </a:r>
            <a:endParaRPr lang="en-US" altLang="ja-JP" dirty="0" smtClean="0"/>
          </a:p>
          <a:p>
            <a:pPr lvl="1"/>
            <a:r>
              <a:rPr lang="ja-JP" altLang="en-US" dirty="0"/>
              <a:t>空間結合符号とその研究動向　</a:t>
            </a:r>
            <a:r>
              <a:rPr lang="ja-JP" altLang="en-US" dirty="0" smtClean="0"/>
              <a:t>笠井健太（東工大）</a:t>
            </a:r>
            <a:endParaRPr lang="en-US" altLang="ja-JP" dirty="0" smtClean="0"/>
          </a:p>
          <a:p>
            <a:pPr lvl="1"/>
            <a:r>
              <a:rPr lang="ja-JP" altLang="en-US" dirty="0"/>
              <a:t>閾値飽和の証明と</a:t>
            </a:r>
            <a:r>
              <a:rPr lang="en-US" altLang="ja-JP" dirty="0"/>
              <a:t>CDMA</a:t>
            </a:r>
            <a:r>
              <a:rPr lang="ja-JP" altLang="en-US" dirty="0" err="1"/>
              <a:t>への</a:t>
            </a:r>
            <a:r>
              <a:rPr lang="ja-JP" altLang="en-US" dirty="0"/>
              <a:t>応用</a:t>
            </a:r>
            <a:r>
              <a:rPr lang="ja-JP" altLang="en-US" dirty="0" smtClean="0"/>
              <a:t>　</a:t>
            </a:r>
            <a:r>
              <a:rPr lang="zh-CN" altLang="en-US" dirty="0" smtClean="0"/>
              <a:t>竹内</a:t>
            </a:r>
            <a:r>
              <a:rPr lang="ja-JP" altLang="en-US" dirty="0" smtClean="0"/>
              <a:t>啓悟</a:t>
            </a:r>
            <a:r>
              <a:rPr lang="ja-JP" altLang="en-US" dirty="0"/>
              <a:t>（</a:t>
            </a:r>
            <a:r>
              <a:rPr lang="zh-CN" altLang="en-US" dirty="0" smtClean="0"/>
              <a:t>電通大学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/>
              <a:t>光通信における空間結合符号　</a:t>
            </a:r>
            <a:r>
              <a:rPr lang="ja-JP" altLang="en-US" dirty="0" smtClean="0"/>
              <a:t>　</a:t>
            </a:r>
            <a:r>
              <a:rPr lang="zh-TW" altLang="en-US" dirty="0" smtClean="0"/>
              <a:t>杉原堅也</a:t>
            </a:r>
            <a:r>
              <a:rPr lang="ja-JP" altLang="en-US" dirty="0" smtClean="0"/>
              <a:t>（</a:t>
            </a:r>
            <a:r>
              <a:rPr lang="zh-TW" altLang="en-US" dirty="0" smtClean="0"/>
              <a:t>三菱電機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空間結合符号を用いた噴水</a:t>
            </a:r>
            <a:r>
              <a:rPr lang="ja-JP" altLang="en-US" dirty="0" smtClean="0"/>
              <a:t>符号   坂田幸佑</a:t>
            </a:r>
            <a:r>
              <a:rPr lang="en-US" altLang="ja-JP" dirty="0" smtClean="0"/>
              <a:t>(</a:t>
            </a:r>
            <a:r>
              <a:rPr lang="ja-JP" altLang="en-US" dirty="0" smtClean="0"/>
              <a:t>東工大）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93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East Asian School of Information Theory (EASIT)</a:t>
            </a:r>
            <a:r>
              <a:rPr lang="ja-JP" altLang="en-US" dirty="0" smtClean="0">
                <a:solidFill>
                  <a:schemeClr val="tx1"/>
                </a:solidFill>
              </a:rPr>
              <a:t> について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経緯説明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2014</a:t>
            </a:r>
            <a:r>
              <a:rPr lang="ja-JP" altLang="en-US" dirty="0" smtClean="0"/>
              <a:t>年より東アジア</a:t>
            </a:r>
            <a:r>
              <a:rPr lang="en-US" altLang="ja-JP" dirty="0" smtClean="0"/>
              <a:t>6</a:t>
            </a:r>
            <a:r>
              <a:rPr lang="ja-JP" altLang="en-US" dirty="0" smtClean="0"/>
              <a:t>カ国（日本，中国，韓国，台湾，香港，シンガポール）で</a:t>
            </a:r>
            <a:r>
              <a:rPr lang="en-US" altLang="ja-JP" dirty="0" smtClean="0"/>
              <a:t>IT</a:t>
            </a:r>
            <a:r>
              <a:rPr lang="ja-JP" altLang="en-US" dirty="0" smtClean="0"/>
              <a:t>スクールを開催（</a:t>
            </a:r>
            <a:r>
              <a:rPr lang="en-US" altLang="ja-JP" dirty="0" smtClean="0"/>
              <a:t>IEEE</a:t>
            </a:r>
            <a:r>
              <a:rPr lang="ja-JP" altLang="en-US" dirty="0" smtClean="0"/>
              <a:t> </a:t>
            </a:r>
            <a:r>
              <a:rPr lang="en-US" altLang="ja-JP" dirty="0" smtClean="0"/>
              <a:t>IT. Soc. </a:t>
            </a:r>
            <a:r>
              <a:rPr lang="ja-JP" altLang="en-US" dirty="0" smtClean="0"/>
              <a:t>主催）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IEEE IT-JC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Chair</a:t>
            </a:r>
            <a:r>
              <a:rPr lang="ja-JP" altLang="en-US" dirty="0" smtClean="0"/>
              <a:t>の大濱先生から</a:t>
            </a:r>
            <a:r>
              <a:rPr lang="en-US" altLang="ja-JP" dirty="0" smtClean="0"/>
              <a:t>SITA</a:t>
            </a:r>
            <a:r>
              <a:rPr lang="ja-JP" altLang="en-US" dirty="0" smtClean="0"/>
              <a:t>サブソへ運営委員選出の依頼 ⇒ 企画</a:t>
            </a:r>
            <a:r>
              <a:rPr lang="en-US" altLang="ja-JP" dirty="0" smtClean="0"/>
              <a:t>(</a:t>
            </a:r>
            <a:r>
              <a:rPr lang="ja-JP" altLang="en-US" dirty="0" smtClean="0"/>
              <a:t>国外</a:t>
            </a:r>
            <a:r>
              <a:rPr lang="en-US" altLang="ja-JP" dirty="0" smtClean="0"/>
              <a:t>)</a:t>
            </a:r>
            <a:r>
              <a:rPr lang="ja-JP" altLang="en-US" dirty="0" smtClean="0"/>
              <a:t>担当が委員の選出を担う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松本隆太郎先生（東工大）に運営委員をお引受けいただいた（任期は</a:t>
            </a:r>
            <a:r>
              <a:rPr lang="en-US" altLang="ja-JP" dirty="0" smtClean="0"/>
              <a:t>2015</a:t>
            </a:r>
            <a:r>
              <a:rPr lang="ja-JP" altLang="en-US" smtClean="0"/>
              <a:t>年の</a:t>
            </a:r>
            <a:r>
              <a:rPr lang="ja-JP" altLang="en-US" dirty="0" smtClean="0"/>
              <a:t>スクール終了時まで）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大学院（主に博士）学生とポスドク研究員が対象，想定参加者</a:t>
            </a:r>
            <a:r>
              <a:rPr lang="en-US" altLang="ja-JP" dirty="0" smtClean="0"/>
              <a:t>60</a:t>
            </a:r>
            <a:r>
              <a:rPr lang="ja-JP" altLang="en-US" dirty="0" smtClean="0"/>
              <a:t>名．日本からは</a:t>
            </a:r>
            <a:r>
              <a:rPr lang="en-US" altLang="ja-JP" dirty="0" smtClean="0"/>
              <a:t>10</a:t>
            </a:r>
            <a:r>
              <a:rPr lang="ja-JP" altLang="en-US" dirty="0" smtClean="0"/>
              <a:t>名以上の参加者が望まれている</a:t>
            </a:r>
            <a:endParaRPr lang="en-US" altLang="ja-JP" dirty="0" smtClean="0"/>
          </a:p>
          <a:p>
            <a:r>
              <a:rPr lang="ja-JP" altLang="en-US" dirty="0" smtClean="0"/>
              <a:t>今後の予定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毎年夏（</a:t>
            </a:r>
            <a:r>
              <a:rPr lang="en-US" altLang="ja-JP" dirty="0" smtClean="0"/>
              <a:t>6~8</a:t>
            </a:r>
            <a:r>
              <a:rPr lang="ja-JP" altLang="en-US" dirty="0" smtClean="0"/>
              <a:t>月）に，各国持ち回りで開催する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2014</a:t>
            </a:r>
            <a:r>
              <a:rPr lang="ja-JP" altLang="en-US" dirty="0" smtClean="0"/>
              <a:t>年は香港（</a:t>
            </a:r>
            <a:r>
              <a:rPr lang="en-US" altLang="ja-JP" dirty="0" smtClean="0"/>
              <a:t>Chinese Univ. of Hong Kong</a:t>
            </a:r>
            <a:r>
              <a:rPr lang="ja-JP" altLang="en-US" dirty="0" smtClean="0"/>
              <a:t>）が主催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2015</a:t>
            </a:r>
            <a:r>
              <a:rPr lang="ja-JP" altLang="en-US" dirty="0" smtClean="0"/>
              <a:t>年も香港の可能性が高いが，その後日本の順番がくる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530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Web/ML</a:t>
            </a:r>
            <a:r>
              <a:rPr kumimoji="1" lang="ja-JP" altLang="en-US" dirty="0" smtClean="0"/>
              <a:t>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Web/ML</a:t>
            </a:r>
            <a:r>
              <a:rPr lang="ja-JP" altLang="en-US" dirty="0">
                <a:solidFill>
                  <a:prstClr val="black"/>
                </a:solidFill>
              </a:rPr>
              <a:t>担当　小嶋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ja-JP" altLang="en-US" dirty="0">
                <a:solidFill>
                  <a:prstClr val="black"/>
                </a:solidFill>
              </a:rPr>
              <a:t>徹也</a:t>
            </a:r>
          </a:p>
        </p:txBody>
      </p:sp>
    </p:spTree>
    <p:extLst>
      <p:ext uri="{BB962C8B-B14F-4D97-AF65-F5344CB8AC3E}">
        <p14:creationId xmlns:p14="http://schemas.microsoft.com/office/powerpoint/2010/main" val="21604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Ｗｅｂ</a:t>
            </a:r>
            <a:r>
              <a:rPr lang="en-US" altLang="ja-JP" dirty="0" smtClean="0"/>
              <a:t>/ML</a:t>
            </a:r>
            <a:r>
              <a:rPr lang="ja-JP" altLang="en-US" dirty="0" smtClean="0"/>
              <a:t>担当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メーリングリスト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Web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Twitter / Facebook</a:t>
            </a:r>
            <a:br>
              <a:rPr lang="en-US" altLang="ja-JP" dirty="0" smtClean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40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メーリングリスト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/>
              <a:t>sita-ml@mail.ieice.org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en-US" altLang="ja-JP" dirty="0" smtClean="0"/>
              <a:t>5</a:t>
            </a:r>
            <a:r>
              <a:rPr lang="ja-JP" altLang="en-US" dirty="0" smtClean="0"/>
              <a:t>日開設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11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</a:t>
            </a:r>
            <a:r>
              <a:rPr lang="ja-JP" altLang="en-US" dirty="0" smtClean="0"/>
              <a:t>現在の購読者数：</a:t>
            </a:r>
            <a:r>
              <a:rPr lang="en-US" altLang="ja-JP" dirty="0" smtClean="0"/>
              <a:t>	</a:t>
            </a:r>
            <a:r>
              <a:rPr lang="en-US" altLang="ja-JP" smtClean="0"/>
              <a:t>	335</a:t>
            </a:r>
            <a:r>
              <a:rPr lang="ja-JP" altLang="en-US" smtClean="0"/>
              <a:t>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(2012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月時点：</a:t>
            </a:r>
            <a:r>
              <a:rPr lang="en-US" altLang="ja-JP" dirty="0" smtClean="0"/>
              <a:t>	</a:t>
            </a:r>
            <a:r>
              <a:rPr lang="en-US" altLang="ja-JP" smtClean="0"/>
              <a:t>	332</a:t>
            </a:r>
            <a:r>
              <a:rPr lang="ja-JP" altLang="en-US" dirty="0" smtClean="0"/>
              <a:t>名</a:t>
            </a:r>
            <a:r>
              <a:rPr lang="en-US" altLang="ja-JP" dirty="0" smtClean="0"/>
              <a:t>)</a:t>
            </a:r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開設からのメール配送数：</a:t>
            </a:r>
            <a:r>
              <a:rPr lang="en-US" altLang="ja-JP" dirty="0" smtClean="0"/>
              <a:t>		</a:t>
            </a:r>
            <a:r>
              <a:rPr lang="en-US" altLang="ja-JP" smtClean="0"/>
              <a:t>	256</a:t>
            </a:r>
            <a:r>
              <a:rPr lang="ja-JP" altLang="en-US" smtClean="0"/>
              <a:t>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		(2012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月時点：</a:t>
            </a:r>
            <a:r>
              <a:rPr lang="en-US" altLang="ja-JP" dirty="0" smtClean="0"/>
              <a:t>		159</a:t>
            </a:r>
            <a:r>
              <a:rPr lang="ja-JP" altLang="en-US" dirty="0" smtClean="0"/>
              <a:t>通</a:t>
            </a:r>
            <a:r>
              <a:rPr lang="en-US" altLang="ja-JP" dirty="0" smtClean="0"/>
              <a:t>)</a:t>
            </a:r>
            <a:br>
              <a:rPr lang="en-US" altLang="ja-JP" dirty="0" smtClean="0"/>
            </a:br>
            <a:r>
              <a:rPr lang="en-US" altLang="ja-JP" dirty="0" smtClean="0"/>
              <a:t>	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95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Twitter / </a:t>
            </a:r>
            <a:r>
              <a:rPr lang="en-US" altLang="ja-JP" dirty="0" err="1" smtClean="0"/>
              <a:t>Facebook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Twitter</a:t>
            </a:r>
            <a:r>
              <a:rPr lang="ja-JP" altLang="en-US" dirty="0" smtClean="0"/>
              <a:t>アカウント：</a:t>
            </a:r>
            <a:endParaRPr lang="en-US" altLang="ja-JP" dirty="0" smtClean="0"/>
          </a:p>
          <a:p>
            <a:pPr algn="ctr">
              <a:buNone/>
            </a:pPr>
            <a:r>
              <a:rPr lang="en-US" altLang="ja-JP" dirty="0" smtClean="0">
                <a:latin typeface="Courier New"/>
                <a:cs typeface="Courier New"/>
              </a:rPr>
              <a:t>@</a:t>
            </a:r>
            <a:r>
              <a:rPr lang="en-US" altLang="ja-JP" dirty="0" err="1" smtClean="0">
                <a:latin typeface="Courier New"/>
                <a:cs typeface="Courier New"/>
              </a:rPr>
              <a:t>sita_soc</a:t>
            </a:r>
            <a:endParaRPr lang="en-US" altLang="ja-JP" dirty="0" smtClean="0">
              <a:latin typeface="Courier New"/>
              <a:cs typeface="Courier New"/>
            </a:endParaRPr>
          </a:p>
          <a:p>
            <a:pPr lvl="1"/>
            <a:r>
              <a:rPr lang="en-US" altLang="ja-JP" dirty="0" smtClean="0">
                <a:cs typeface="Courier New"/>
              </a:rPr>
              <a:t>2011</a:t>
            </a:r>
            <a:r>
              <a:rPr lang="ja-JP" altLang="en-US" dirty="0" smtClean="0">
                <a:cs typeface="Courier New"/>
              </a:rPr>
              <a:t>年</a:t>
            </a:r>
            <a:r>
              <a:rPr lang="en-US" altLang="ja-JP" dirty="0" smtClean="0">
                <a:cs typeface="Courier New"/>
              </a:rPr>
              <a:t>11</a:t>
            </a:r>
            <a:r>
              <a:rPr lang="ja-JP" altLang="en-US" dirty="0" smtClean="0">
                <a:cs typeface="Courier New"/>
              </a:rPr>
              <a:t>月</a:t>
            </a:r>
            <a:r>
              <a:rPr lang="en-US" altLang="ja-JP" dirty="0" smtClean="0">
                <a:cs typeface="Courier New"/>
              </a:rPr>
              <a:t>29</a:t>
            </a:r>
            <a:r>
              <a:rPr lang="ja-JP" altLang="en-US" dirty="0" smtClean="0">
                <a:cs typeface="Courier New"/>
              </a:rPr>
              <a:t>日開設</a:t>
            </a:r>
            <a:endParaRPr lang="en-US" altLang="ja-JP" dirty="0" smtClean="0">
              <a:cs typeface="Courier New"/>
            </a:endParaRPr>
          </a:p>
          <a:p>
            <a:pPr lvl="1"/>
            <a:r>
              <a:rPr lang="ja-JP" altLang="en-US" dirty="0" smtClean="0">
                <a:cs typeface="Courier New"/>
              </a:rPr>
              <a:t>現在までの</a:t>
            </a:r>
            <a:r>
              <a:rPr lang="en-US" altLang="ja-JP" dirty="0" smtClean="0">
                <a:cs typeface="Courier New"/>
              </a:rPr>
              <a:t>tweet</a:t>
            </a:r>
            <a:r>
              <a:rPr lang="ja-JP" altLang="en-US" dirty="0" smtClean="0">
                <a:cs typeface="Courier New"/>
              </a:rPr>
              <a:t>数：</a:t>
            </a:r>
            <a:r>
              <a:rPr lang="en-US" altLang="ja-JP" smtClean="0">
                <a:cs typeface="Courier New"/>
              </a:rPr>
              <a:t>	37 </a:t>
            </a:r>
            <a:r>
              <a:rPr lang="en-US" altLang="ja-JP" dirty="0" smtClean="0">
                <a:cs typeface="Courier New"/>
              </a:rPr>
              <a:t>tweet</a:t>
            </a:r>
          </a:p>
          <a:p>
            <a:pPr lvl="1"/>
            <a:r>
              <a:rPr lang="en-US" altLang="ja-JP" dirty="0" smtClean="0">
                <a:cs typeface="Courier New"/>
              </a:rPr>
              <a:t>IT</a:t>
            </a:r>
            <a:r>
              <a:rPr lang="ja-JP" altLang="en-US" dirty="0" smtClean="0">
                <a:cs typeface="Courier New"/>
              </a:rPr>
              <a:t>研究会や</a:t>
            </a:r>
            <a:r>
              <a:rPr lang="en-US" altLang="ja-JP" dirty="0" smtClean="0">
                <a:cs typeface="Courier New"/>
              </a:rPr>
              <a:t>SITA/ISITA</a:t>
            </a:r>
            <a:r>
              <a:rPr lang="ja-JP" altLang="en-US" dirty="0" smtClean="0">
                <a:cs typeface="Courier New"/>
              </a:rPr>
              <a:t>シンポジウム，</a:t>
            </a:r>
            <a:r>
              <a:rPr lang="en-US" altLang="ja-JP" dirty="0" smtClean="0">
                <a:cs typeface="Courier New"/>
              </a:rPr>
              <a:t>SITA</a:t>
            </a:r>
            <a:r>
              <a:rPr lang="ja-JP" altLang="en-US" dirty="0" smtClean="0">
                <a:cs typeface="Courier New"/>
              </a:rPr>
              <a:t>特集号など</a:t>
            </a:r>
            <a:endParaRPr lang="en-US" altLang="ja-JP" dirty="0" smtClean="0">
              <a:cs typeface="Courier New"/>
            </a:endParaRPr>
          </a:p>
          <a:p>
            <a:pPr lvl="1"/>
            <a:r>
              <a:rPr lang="ja-JP" altLang="en-US" dirty="0" smtClean="0">
                <a:cs typeface="Courier New"/>
              </a:rPr>
              <a:t>基本的には</a:t>
            </a:r>
            <a:r>
              <a:rPr lang="en-US" altLang="ja-JP" dirty="0" err="1" smtClean="0">
                <a:cs typeface="Courier New"/>
              </a:rPr>
              <a:t>sita</a:t>
            </a:r>
            <a:r>
              <a:rPr lang="en-US" altLang="ja-JP" dirty="0" smtClean="0">
                <a:cs typeface="Courier New"/>
              </a:rPr>
              <a:t>-ml</a:t>
            </a:r>
            <a:r>
              <a:rPr lang="ja-JP" altLang="en-US" dirty="0" smtClean="0">
                <a:cs typeface="Courier New"/>
              </a:rPr>
              <a:t>の情報を転送</a:t>
            </a:r>
            <a:endParaRPr lang="en-US" altLang="ja-JP" dirty="0" smtClean="0">
              <a:cs typeface="Courier New"/>
            </a:endParaRPr>
          </a:p>
          <a:p>
            <a:pPr lvl="1">
              <a:buNone/>
            </a:pPr>
            <a:endParaRPr lang="en-US" altLang="ja-JP" dirty="0" smtClean="0">
              <a:cs typeface="Courier New"/>
            </a:endParaRPr>
          </a:p>
          <a:p>
            <a:r>
              <a:rPr lang="en-US" altLang="ja-JP" dirty="0" err="1" smtClean="0">
                <a:cs typeface="Courier New"/>
              </a:rPr>
              <a:t>Facebook</a:t>
            </a:r>
            <a:r>
              <a:rPr lang="ja-JP" altLang="en-US" dirty="0" smtClean="0">
                <a:latin typeface="Courier New"/>
                <a:cs typeface="Courier New"/>
              </a:rPr>
              <a:t>アカウント：</a:t>
            </a:r>
            <a:endParaRPr lang="en-US" altLang="ja-JP" dirty="0" smtClean="0">
              <a:latin typeface="Courier New"/>
              <a:cs typeface="Courier New"/>
            </a:endParaRPr>
          </a:p>
          <a:p>
            <a:pPr algn="ctr">
              <a:buNone/>
            </a:pPr>
            <a:r>
              <a:rPr lang="en-US" altLang="ja-JP" dirty="0" smtClean="0">
                <a:latin typeface="Courier New"/>
                <a:cs typeface="Courier New"/>
              </a:rPr>
              <a:t>SITA Society</a:t>
            </a:r>
          </a:p>
          <a:p>
            <a:pPr lvl="1"/>
            <a:r>
              <a:rPr lang="en-US" altLang="ja-JP" dirty="0" smtClean="0">
                <a:cs typeface="Courier New"/>
              </a:rPr>
              <a:t>2012</a:t>
            </a:r>
            <a:r>
              <a:rPr lang="ja-JP" altLang="en-US" dirty="0" smtClean="0">
                <a:cs typeface="Courier New"/>
              </a:rPr>
              <a:t>年</a:t>
            </a:r>
            <a:r>
              <a:rPr lang="en-US" altLang="ja-JP" dirty="0" smtClean="0">
                <a:cs typeface="Courier New"/>
              </a:rPr>
              <a:t>11</a:t>
            </a:r>
            <a:r>
              <a:rPr lang="ja-JP" altLang="en-US" dirty="0" smtClean="0">
                <a:cs typeface="Courier New"/>
              </a:rPr>
              <a:t>月</a:t>
            </a:r>
            <a:r>
              <a:rPr lang="en-US" altLang="ja-JP" dirty="0" smtClean="0">
                <a:cs typeface="Courier New"/>
              </a:rPr>
              <a:t>14</a:t>
            </a:r>
            <a:r>
              <a:rPr lang="ja-JP" altLang="en-US" dirty="0" smtClean="0">
                <a:cs typeface="Courier New"/>
              </a:rPr>
              <a:t>日より，</a:t>
            </a:r>
            <a:r>
              <a:rPr lang="en-US" altLang="ja-JP" dirty="0" smtClean="0">
                <a:cs typeface="Courier New"/>
              </a:rPr>
              <a:t>twitter</a:t>
            </a:r>
            <a:r>
              <a:rPr lang="ja-JP" altLang="en-US" dirty="0" smtClean="0">
                <a:cs typeface="Courier New"/>
              </a:rPr>
              <a:t>の</a:t>
            </a:r>
            <a:r>
              <a:rPr lang="en-US" altLang="ja-JP" dirty="0" smtClean="0">
                <a:cs typeface="Courier New"/>
              </a:rPr>
              <a:t>tweet</a:t>
            </a:r>
            <a:r>
              <a:rPr lang="ja-JP" altLang="en-US" dirty="0" smtClean="0">
                <a:cs typeface="Courier New"/>
              </a:rPr>
              <a:t>を転送</a:t>
            </a:r>
            <a:endParaRPr lang="en-US" altLang="ja-JP" dirty="0" smtClean="0"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986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Web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Twitter</a:t>
            </a:r>
            <a:r>
              <a:rPr lang="ja-JP" altLang="en-US" dirty="0" smtClean="0"/>
              <a:t>の内容を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サブソの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に掲載</a:t>
            </a:r>
            <a:endParaRPr lang="ja-JP" altLang="en-US" dirty="0"/>
          </a:p>
        </p:txBody>
      </p:sp>
      <p:pic>
        <p:nvPicPr>
          <p:cNvPr id="4" name="図 3" descr="sita-subs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47800"/>
            <a:ext cx="3773805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広報事業報告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707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       広報</a:t>
            </a:r>
            <a:r>
              <a:rPr lang="ja-JP" altLang="en-US" dirty="0">
                <a:solidFill>
                  <a:prstClr val="black"/>
                </a:solidFill>
              </a:rPr>
              <a:t>担当　</a:t>
            </a:r>
            <a:r>
              <a:rPr lang="ja-JP" altLang="en-US" dirty="0" smtClean="0">
                <a:solidFill>
                  <a:prstClr val="black"/>
                </a:solidFill>
              </a:rPr>
              <a:t>斎藤 秀俊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dirty="0" smtClean="0">
                <a:solidFill>
                  <a:prstClr val="black"/>
                </a:solidFill>
              </a:rPr>
              <a:t>Web/</a:t>
            </a:r>
            <a:r>
              <a:rPr lang="ja-JP" altLang="en-US" dirty="0" smtClean="0">
                <a:solidFill>
                  <a:prstClr val="black"/>
                </a:solidFill>
              </a:rPr>
              <a:t>ＭＬ担当　小嶋 徹也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広報関連報告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FR</a:t>
            </a:r>
            <a:r>
              <a:rPr kumimoji="1" lang="ja-JP" altLang="en-US" dirty="0" smtClean="0"/>
              <a:t>誌関連記事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SITA</a:t>
            </a:r>
            <a:r>
              <a:rPr lang="ja-JP" altLang="en-US" dirty="0"/>
              <a:t>奨励</a:t>
            </a:r>
            <a:r>
              <a:rPr lang="ja-JP" altLang="en-US" dirty="0" smtClean="0"/>
              <a:t>賞受賞挨拶（</a:t>
            </a:r>
            <a:r>
              <a:rPr lang="en-US" altLang="ja-JP" dirty="0" smtClean="0"/>
              <a:t>2</a:t>
            </a:r>
            <a:r>
              <a:rPr lang="ja-JP" altLang="en-US" dirty="0" smtClean="0"/>
              <a:t>名</a:t>
            </a:r>
            <a:r>
              <a:rPr lang="en-US" altLang="ja-JP" dirty="0" smtClean="0"/>
              <a:t>, vol.7, </a:t>
            </a:r>
            <a:r>
              <a:rPr lang="en-US" altLang="ja-JP" dirty="0"/>
              <a:t>no.3, 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</a:t>
            </a:r>
            <a:r>
              <a:rPr lang="en-US" altLang="ja-JP" dirty="0"/>
              <a:t>1</a:t>
            </a:r>
            <a:r>
              <a:rPr lang="ja-JP" altLang="en-US" dirty="0"/>
              <a:t>月）</a:t>
            </a:r>
            <a:endParaRPr lang="en-US" altLang="ja-JP" dirty="0"/>
          </a:p>
          <a:p>
            <a:pPr lvl="1"/>
            <a:r>
              <a:rPr lang="en-US" altLang="ja-JP" dirty="0" smtClean="0"/>
              <a:t>SITA</a:t>
            </a:r>
            <a:r>
              <a:rPr lang="ja-JP" altLang="en-US" dirty="0" smtClean="0"/>
              <a:t>開催報告（</a:t>
            </a:r>
            <a:r>
              <a:rPr lang="en-US" altLang="ja-JP" dirty="0" smtClean="0"/>
              <a:t>vol.7, no.4, 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 予定）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ISITA</a:t>
            </a:r>
            <a:r>
              <a:rPr lang="ja-JP" altLang="en-US" dirty="0" smtClean="0"/>
              <a:t>開催報告（</a:t>
            </a:r>
            <a:r>
              <a:rPr lang="en-US" altLang="ja-JP" dirty="0" smtClean="0"/>
              <a:t>vol.8, no.3, 2015</a:t>
            </a:r>
            <a:r>
              <a:rPr lang="ja-JP" altLang="en-US" dirty="0" smtClean="0"/>
              <a:t>年</a:t>
            </a:r>
            <a:r>
              <a:rPr lang="en-US" altLang="ja-JP" dirty="0"/>
              <a:t>1</a:t>
            </a:r>
            <a:r>
              <a:rPr lang="ja-JP" altLang="en-US" dirty="0" smtClean="0"/>
              <a:t>月</a:t>
            </a:r>
            <a:r>
              <a:rPr lang="ja-JP" altLang="en-US" dirty="0"/>
              <a:t>予定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SITA</a:t>
            </a:r>
            <a:r>
              <a:rPr kumimoji="1" lang="ja-JP" altLang="en-US" dirty="0" smtClean="0"/>
              <a:t>奨励賞受賞挨拶（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名，</a:t>
            </a:r>
            <a:r>
              <a:rPr kumimoji="1" lang="en-US" altLang="ja-JP" dirty="0" smtClean="0"/>
              <a:t>vol.8, no.3, 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月予定）</a:t>
            </a:r>
            <a:endParaRPr lang="en-US" altLang="ja-JP" dirty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SITA </a:t>
            </a:r>
            <a:r>
              <a:rPr lang="ja-JP" altLang="en-US" dirty="0" smtClean="0"/>
              <a:t>フォーラム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「自由な発言の場」の概要説明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現状と今後の運用方針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5948" y="11971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52231" y="4067780"/>
            <a:ext cx="7262193" cy="2319858"/>
          </a:xfrm>
          <a:prstGeom prst="roundRect">
            <a:avLst/>
          </a:prstGeom>
          <a:gradFill>
            <a:gsLst>
              <a:gs pos="94000">
                <a:schemeClr val="accent1">
                  <a:shade val="63000"/>
                  <a:satMod val="165000"/>
                  <a:alpha val="0"/>
                </a:schemeClr>
              </a:gs>
              <a:gs pos="99000">
                <a:schemeClr val="accent1">
                  <a:shade val="58000"/>
                  <a:satMod val="165000"/>
                </a:schemeClr>
              </a:gs>
              <a:gs pos="96000">
                <a:schemeClr val="accent1">
                  <a:shade val="30000"/>
                  <a:satMod val="175000"/>
                </a:schemeClr>
              </a:gs>
              <a:gs pos="100000">
                <a:schemeClr val="accent1">
                  <a:shade val="15000"/>
                  <a:satMod val="1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95536" y="1118921"/>
            <a:ext cx="7730380" cy="5570705"/>
          </a:xfrm>
          <a:prstGeom prst="roundRect">
            <a:avLst/>
          </a:prstGeom>
          <a:gradFill flip="none" rotWithShape="1">
            <a:gsLst>
              <a:gs pos="98000">
                <a:schemeClr val="accent2">
                  <a:lumMod val="40000"/>
                  <a:lumOff val="60000"/>
                  <a:alpha val="0"/>
                </a:schemeClr>
              </a:gs>
              <a:gs pos="100000">
                <a:srgbClr val="4271C7"/>
              </a:gs>
              <a:gs pos="100000">
                <a:schemeClr val="accent2">
                  <a:lumMod val="60000"/>
                  <a:lumOff val="40000"/>
                </a:schemeClr>
              </a:gs>
              <a:gs pos="9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altLang="ja-JP" dirty="0" smtClean="0"/>
              <a:t>SITA</a:t>
            </a:r>
            <a:r>
              <a:rPr lang="ja-JP" altLang="en-US" dirty="0" smtClean="0"/>
              <a:t>フォーラム概要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530" y="1853140"/>
            <a:ext cx="639790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dirty="0"/>
              <a:t>・解説記事（情報理論研究専門委員会（</a:t>
            </a:r>
            <a:r>
              <a:rPr lang="en-US" altLang="ja-JP" dirty="0"/>
              <a:t>IT</a:t>
            </a:r>
            <a:r>
              <a:rPr lang="ja-JP" altLang="ja-JP" dirty="0"/>
              <a:t>研専）と協同）</a:t>
            </a:r>
          </a:p>
          <a:p>
            <a:pPr>
              <a:spcAft>
                <a:spcPts val="600"/>
              </a:spcAft>
            </a:pPr>
            <a:r>
              <a:rPr lang="ja-JP" altLang="ja-JP" dirty="0"/>
              <a:t>・サブソサイエティ長からの挨拶</a:t>
            </a:r>
          </a:p>
          <a:p>
            <a:pPr>
              <a:spcAft>
                <a:spcPts val="600"/>
              </a:spcAft>
            </a:pPr>
            <a:r>
              <a:rPr lang="ja-JP" altLang="ja-JP" dirty="0"/>
              <a:t>・</a:t>
            </a:r>
            <a:r>
              <a:rPr lang="en-US" altLang="ja-JP" dirty="0" smtClean="0"/>
              <a:t>SITA, ISITA</a:t>
            </a:r>
            <a:r>
              <a:rPr lang="ja-JP" altLang="ja-JP" dirty="0"/>
              <a:t>の開催通知とその開催報告</a:t>
            </a:r>
          </a:p>
          <a:p>
            <a:pPr>
              <a:spcAft>
                <a:spcPts val="600"/>
              </a:spcAft>
            </a:pPr>
            <a:r>
              <a:rPr lang="ja-JP" altLang="ja-JP" dirty="0"/>
              <a:t>・</a:t>
            </a:r>
            <a:r>
              <a:rPr lang="en-US" altLang="ja-JP" dirty="0"/>
              <a:t>ISIT</a:t>
            </a:r>
            <a:r>
              <a:rPr lang="ja-JP" altLang="ja-JP" dirty="0"/>
              <a:t>などの情報理論に関係する代表的な国際会議の参加報告</a:t>
            </a:r>
          </a:p>
          <a:p>
            <a:pPr>
              <a:spcAft>
                <a:spcPts val="600"/>
              </a:spcAft>
            </a:pPr>
            <a:r>
              <a:rPr lang="ja-JP" altLang="ja-JP" dirty="0"/>
              <a:t>・</a:t>
            </a:r>
            <a:r>
              <a:rPr lang="en-US" altLang="ja-JP" dirty="0"/>
              <a:t>SITA</a:t>
            </a:r>
            <a:r>
              <a:rPr lang="ja-JP" altLang="ja-JP" dirty="0"/>
              <a:t>奨励賞受賞者からの挨拶</a:t>
            </a:r>
          </a:p>
          <a:p>
            <a:r>
              <a:rPr lang="ja-JP" altLang="ja-JP" dirty="0"/>
              <a:t>・</a:t>
            </a:r>
            <a:r>
              <a:rPr lang="en-US" altLang="ja-JP" dirty="0"/>
              <a:t>SITA</a:t>
            </a:r>
            <a:r>
              <a:rPr lang="ja-JP" altLang="ja-JP" dirty="0"/>
              <a:t>サブソに関係する慶賀記事（論文賞受賞など）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24810" y="154118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</a:t>
            </a:r>
            <a:r>
              <a:rPr kumimoji="1" lang="ja-JP" altLang="en-US" dirty="0" smtClean="0"/>
              <a:t>誌記事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04530" y="4365103"/>
            <a:ext cx="6963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ja-JP" altLang="en-US" kern="100" dirty="0" smtClean="0">
                <a:cs typeface="Times New Roman" panose="02020603050405020304" pitchFamily="18" charset="0"/>
              </a:rPr>
              <a:t>・</a:t>
            </a:r>
            <a:r>
              <a:rPr lang="en-US" altLang="ja-JP" kern="100" smtClean="0">
                <a:cs typeface="Times New Roman" panose="02020603050405020304" pitchFamily="18" charset="0"/>
              </a:rPr>
              <a:t>SITA</a:t>
            </a:r>
            <a:r>
              <a:rPr lang="ja-JP" altLang="en-US" kern="100" smtClean="0">
                <a:cs typeface="Times New Roman" panose="02020603050405020304" pitchFamily="18" charset="0"/>
              </a:rPr>
              <a:t>サブソと関連するシンポジウム、講演会などの</a:t>
            </a:r>
            <a:r>
              <a:rPr lang="ja-JP" altLang="ja-JP" kern="100" smtClean="0">
                <a:cs typeface="Times New Roman" panose="02020603050405020304" pitchFamily="18" charset="0"/>
              </a:rPr>
              <a:t>開催</a:t>
            </a:r>
            <a:r>
              <a:rPr lang="ja-JP" altLang="ja-JP" kern="100" dirty="0">
                <a:cs typeface="Times New Roman" panose="02020603050405020304" pitchFamily="18" charset="0"/>
              </a:rPr>
              <a:t>報告や実施報告</a:t>
            </a:r>
          </a:p>
          <a:p>
            <a:pPr lvl="0" algn="just">
              <a:spcAft>
                <a:spcPts val="600"/>
              </a:spcAft>
            </a:pPr>
            <a:r>
              <a:rPr lang="ja-JP" altLang="en-US" kern="100" dirty="0" smtClean="0">
                <a:cs typeface="Times New Roman" panose="02020603050405020304" pitchFamily="18" charset="0"/>
              </a:rPr>
              <a:t>・</a:t>
            </a:r>
            <a:r>
              <a:rPr lang="en-US" altLang="ja-JP" kern="100" dirty="0" smtClean="0">
                <a:cs typeface="Times New Roman" panose="02020603050405020304" pitchFamily="18" charset="0"/>
              </a:rPr>
              <a:t>SITA</a:t>
            </a:r>
            <a:r>
              <a:rPr lang="ja-JP" altLang="ja-JP" kern="100" dirty="0">
                <a:cs typeface="Times New Roman" panose="02020603050405020304" pitchFamily="18" charset="0"/>
              </a:rPr>
              <a:t>サブソと関連する国際会議や国際ワークショップなどの参加報告</a:t>
            </a:r>
          </a:p>
          <a:p>
            <a:pPr lvl="0" algn="just">
              <a:spcAft>
                <a:spcPts val="600"/>
              </a:spcAft>
            </a:pPr>
            <a:r>
              <a:rPr lang="ja-JP" altLang="en-US" kern="100" dirty="0" smtClean="0">
                <a:cs typeface="Times New Roman" panose="02020603050405020304" pitchFamily="18" charset="0"/>
              </a:rPr>
              <a:t>・</a:t>
            </a:r>
            <a:r>
              <a:rPr lang="en-US" altLang="ja-JP" kern="100" dirty="0" smtClean="0">
                <a:cs typeface="Times New Roman" panose="02020603050405020304" pitchFamily="18" charset="0"/>
              </a:rPr>
              <a:t>SITA</a:t>
            </a:r>
            <a:r>
              <a:rPr lang="ja-JP" altLang="ja-JP" kern="100" dirty="0">
                <a:cs typeface="Times New Roman" panose="02020603050405020304" pitchFamily="18" charset="0"/>
              </a:rPr>
              <a:t>サブソの研究・関連分野と関係する研究論文（博士論文）の紹介</a:t>
            </a:r>
          </a:p>
          <a:p>
            <a:pPr lvl="0" algn="just"/>
            <a:r>
              <a:rPr lang="ja-JP" altLang="en-US" kern="100" dirty="0" smtClean="0">
                <a:cs typeface="Times New Roman" panose="02020603050405020304" pitchFamily="18" charset="0"/>
              </a:rPr>
              <a:t>・</a:t>
            </a:r>
            <a:r>
              <a:rPr lang="en-US" altLang="ja-JP" kern="100" dirty="0" smtClean="0">
                <a:cs typeface="Times New Roman" panose="02020603050405020304" pitchFamily="18" charset="0"/>
              </a:rPr>
              <a:t>SITA</a:t>
            </a:r>
            <a:r>
              <a:rPr lang="ja-JP" altLang="ja-JP" kern="100" dirty="0">
                <a:cs typeface="Times New Roman" panose="02020603050405020304" pitchFamily="18" charset="0"/>
              </a:rPr>
              <a:t>サブソ会員向けのエッセイや雑感，意見</a:t>
            </a:r>
            <a:r>
              <a:rPr lang="ja-JP" altLang="ja-JP" kern="100" dirty="0" smtClean="0">
                <a:cs typeface="Times New Roman" panose="02020603050405020304" pitchFamily="18" charset="0"/>
              </a:rPr>
              <a:t>など</a:t>
            </a:r>
            <a:endParaRPr lang="ja-JP" altLang="ja-JP" kern="100" dirty="0"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7433" y="406778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SITA</a:t>
            </a:r>
            <a:r>
              <a:rPr kumimoji="1" lang="ja-JP" altLang="en-US" dirty="0" smtClean="0"/>
              <a:t>フォーラム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552232" y="1562330"/>
            <a:ext cx="7262192" cy="2442682"/>
          </a:xfrm>
          <a:prstGeom prst="roundRect">
            <a:avLst/>
          </a:prstGeom>
          <a:gradFill>
            <a:gsLst>
              <a:gs pos="93000">
                <a:srgbClr val="38DE22">
                  <a:alpha val="0"/>
                </a:srgbClr>
              </a:gs>
              <a:gs pos="100000">
                <a:srgbClr val="7ED050"/>
              </a:gs>
              <a:gs pos="94000">
                <a:srgbClr val="31A41E"/>
              </a:gs>
              <a:gs pos="100000">
                <a:srgbClr val="316B23"/>
              </a:gs>
            </a:gsLst>
          </a:gradFill>
          <a:ln>
            <a:solidFill>
              <a:srgbClr val="38DE2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67565" y="1141119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旧</a:t>
            </a:r>
            <a:r>
              <a:rPr kumimoji="1" lang="en-US" altLang="ja-JP" dirty="0" smtClean="0"/>
              <a:t>SITA</a:t>
            </a:r>
            <a:r>
              <a:rPr kumimoji="1" lang="ja-JP" altLang="en-US" dirty="0" smtClean="0"/>
              <a:t>学会ニューズレター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58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/>
              <a:t>SITA</a:t>
            </a:r>
            <a:r>
              <a:rPr lang="ja-JP" altLang="en-US" dirty="0"/>
              <a:t>サブソ活動概要・展望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サブソサエティ長　</a:t>
            </a:r>
            <a:r>
              <a:rPr lang="ja-JP" altLang="en-US" dirty="0" smtClean="0">
                <a:solidFill>
                  <a:prstClr val="black"/>
                </a:solidFill>
              </a:rPr>
              <a:t>森田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啓義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SITA</a:t>
            </a:r>
            <a:r>
              <a:rPr lang="ja-JP" altLang="en-US" dirty="0" smtClean="0"/>
              <a:t>フォーラムの状況と今後の運用方針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SITA</a:t>
            </a:r>
            <a:r>
              <a:rPr lang="ja-JP" altLang="en-US" dirty="0" smtClean="0"/>
              <a:t>フォーラムの状況</a:t>
            </a:r>
            <a:endParaRPr kumimoji="1" lang="en-US" altLang="ja-JP" dirty="0" smtClean="0"/>
          </a:p>
          <a:p>
            <a:pPr lvl="1"/>
            <a:r>
              <a:rPr lang="en-US" altLang="ja-JP" smtClean="0"/>
              <a:t>Web</a:t>
            </a:r>
            <a:r>
              <a:rPr lang="ja-JP" altLang="en-US" dirty="0" smtClean="0"/>
              <a:t>アプリケーショ</a:t>
            </a:r>
            <a:r>
              <a:rPr lang="ja-JP" altLang="en-US" dirty="0"/>
              <a:t>ン</a:t>
            </a:r>
            <a:r>
              <a:rPr lang="ja-JP" altLang="en-US" dirty="0" smtClean="0"/>
              <a:t>（</a:t>
            </a:r>
            <a:r>
              <a:rPr lang="en-US" altLang="ja-JP" dirty="0"/>
              <a:t>HTML,PHP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smtClean="0"/>
              <a:t>学会サーバ上</a:t>
            </a:r>
            <a:r>
              <a:rPr lang="ja-JP" altLang="en-US"/>
              <a:t>で</a:t>
            </a:r>
            <a:r>
              <a:rPr lang="ja-JP" altLang="en-US" smtClean="0"/>
              <a:t>の</a:t>
            </a:r>
            <a:r>
              <a:rPr lang="ja-JP" altLang="en-US"/>
              <a:t>動作確認中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利用ポリシー</a:t>
            </a:r>
            <a:r>
              <a:rPr lang="en-US" altLang="ja-JP" dirty="0" smtClean="0"/>
              <a:t>, </a:t>
            </a:r>
            <a:r>
              <a:rPr lang="ja-JP" altLang="en-US" dirty="0" smtClean="0"/>
              <a:t>投稿</a:t>
            </a:r>
            <a:r>
              <a:rPr lang="ja-JP" altLang="en-US" smtClean="0"/>
              <a:t>規程などがほぼ確定</a:t>
            </a:r>
            <a:endParaRPr lang="en-US" altLang="ja-JP" dirty="0"/>
          </a:p>
          <a:p>
            <a:pPr marL="365760" lvl="1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SITA </a:t>
            </a:r>
            <a:r>
              <a:rPr lang="ja-JP" altLang="en-US" dirty="0" smtClean="0"/>
              <a:t>フォーラムの今後の</a:t>
            </a:r>
            <a:r>
              <a:rPr lang="ja-JP" altLang="en-US" smtClean="0"/>
              <a:t>運用方針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SITA</a:t>
            </a:r>
            <a:r>
              <a:rPr lang="ja-JP" altLang="en-US" dirty="0"/>
              <a:t>フォーラムへの自動投稿が可能になった後</a:t>
            </a:r>
            <a:r>
              <a:rPr lang="ja-JP" altLang="en-US" dirty="0" smtClean="0"/>
              <a:t>で</a:t>
            </a:r>
            <a:r>
              <a:rPr lang="en-US" altLang="ja-JP" dirty="0" smtClean="0"/>
              <a:t>, </a:t>
            </a:r>
            <a:r>
              <a:rPr lang="ja-JP" altLang="en-US" dirty="0" smtClean="0"/>
              <a:t>投稿</a:t>
            </a:r>
            <a:r>
              <a:rPr lang="ja-JP" altLang="en-US" dirty="0"/>
              <a:t>方法</a:t>
            </a:r>
            <a:r>
              <a:rPr lang="ja-JP" altLang="en-US"/>
              <a:t>など</a:t>
            </a:r>
            <a:r>
              <a:rPr lang="ja-JP" altLang="en-US" smtClean="0"/>
              <a:t>の</a:t>
            </a:r>
            <a:r>
              <a:rPr lang="en-US" altLang="ja-JP" smtClean="0"/>
              <a:t> </a:t>
            </a:r>
            <a:r>
              <a:rPr lang="ja-JP" altLang="en-US" smtClean="0"/>
              <a:t>詳細を後日 </a:t>
            </a:r>
            <a:r>
              <a:rPr lang="en-US" altLang="ja-JP"/>
              <a:t>ML </a:t>
            </a:r>
            <a:r>
              <a:rPr lang="ja-JP" altLang="en-US" smtClean="0"/>
              <a:t>で周知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45948" y="11971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情報理論研究専門委員会報告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456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情報理論研究専門委員会委員長　</a:t>
            </a:r>
            <a:r>
              <a:rPr lang="ja-JP" altLang="en-US" dirty="0" smtClean="0">
                <a:solidFill>
                  <a:prstClr val="black"/>
                </a:solidFill>
              </a:rPr>
              <a:t>竹内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純一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a typeface="ＭＳ ゴシック" pitchFamily="49" charset="-128"/>
              </a:rPr>
              <a:t>情報理論研究専門</a:t>
            </a:r>
            <a:r>
              <a:rPr lang="ja-JP" altLang="en-US" dirty="0">
                <a:ea typeface="ＭＳ ゴシック" pitchFamily="49" charset="-128"/>
              </a:rPr>
              <a:t>委員会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委員長：竹内 純一（九州大学）</a:t>
            </a:r>
            <a:endParaRPr kumimoji="1" lang="en-US" altLang="ja-JP" dirty="0" smtClean="0"/>
          </a:p>
          <a:p>
            <a:r>
              <a:rPr lang="ja-JP" altLang="en-US" dirty="0" smtClean="0"/>
              <a:t>副委員長：大濱 靖匡（電気通信大学）</a:t>
            </a:r>
            <a:endParaRPr lang="en-US" altLang="ja-JP" dirty="0" smtClean="0"/>
          </a:p>
          <a:p>
            <a:r>
              <a:rPr kumimoji="1" lang="ja-JP" altLang="en-US" dirty="0" smtClean="0"/>
              <a:t>幹事：野村 </a:t>
            </a:r>
            <a:r>
              <a:rPr lang="ja-JP" altLang="en-US" dirty="0" smtClean="0"/>
              <a:t>亮</a:t>
            </a:r>
            <a:r>
              <a:rPr kumimoji="1" lang="ja-JP" altLang="en-US" dirty="0" smtClean="0"/>
              <a:t>（専修大学）</a:t>
            </a:r>
            <a:endParaRPr kumimoji="1" lang="en-US" altLang="ja-JP" dirty="0" smtClean="0"/>
          </a:p>
          <a:p>
            <a:r>
              <a:rPr lang="ja-JP" altLang="en-US" dirty="0" smtClean="0"/>
              <a:t>幹事：日下 卓也（岡山大学）</a:t>
            </a:r>
            <a:endParaRPr lang="en-US" altLang="ja-JP" dirty="0" smtClean="0"/>
          </a:p>
          <a:p>
            <a:r>
              <a:rPr kumimoji="1" lang="ja-JP" altLang="en-US" dirty="0" smtClean="0"/>
              <a:t>幹事補佐：井坂 元彦（関西学院大学）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39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研究会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日、 福井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あわら温泉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まつや千千（岩田賢一先生、福井大）</a:t>
            </a:r>
            <a:endParaRPr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</a:t>
            </a:r>
            <a:r>
              <a:rPr lang="en-US" altLang="ja-JP" dirty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25</a:t>
            </a:r>
            <a:r>
              <a:rPr lang="ja-JP" altLang="en-US" dirty="0" smtClean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木</a:t>
            </a:r>
            <a:r>
              <a:rPr lang="en-US" altLang="ja-JP" dirty="0"/>
              <a:t>)</a:t>
            </a:r>
            <a:r>
              <a:rPr lang="ja-JP" altLang="en-US" dirty="0"/>
              <a:t>～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、早稲田大学（須子統太先生、早大）</a:t>
            </a:r>
            <a:endParaRPr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27</a:t>
            </a:r>
            <a:r>
              <a:rPr lang="ja-JP" altLang="en-US" dirty="0" smtClean="0"/>
              <a:t>日 </a:t>
            </a:r>
            <a:r>
              <a:rPr lang="en-US" altLang="ja-JP" dirty="0" smtClean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、沖縄</a:t>
            </a:r>
            <a:r>
              <a:rPr lang="en-US" altLang="ja-JP" dirty="0" smtClean="0"/>
              <a:t> </a:t>
            </a:r>
            <a:r>
              <a:rPr lang="ja-JP" altLang="en-US" dirty="0" smtClean="0"/>
              <a:t>カルチャーリゾート</a:t>
            </a:r>
            <a:r>
              <a:rPr lang="en-US" altLang="ja-JP" dirty="0" smtClean="0"/>
              <a:t> </a:t>
            </a:r>
            <a:r>
              <a:rPr lang="ja-JP" altLang="en-US" dirty="0" smtClean="0"/>
              <a:t>フェストーネ（八木秀樹先生、電通大）、誤り訂正符号のワークショップと併催</a:t>
            </a:r>
            <a:endParaRPr lang="en-US" altLang="ja-JP" dirty="0" smtClean="0"/>
          </a:p>
          <a:p>
            <a:r>
              <a:rPr lang="ja-JP" altLang="en-US" dirty="0"/>
              <a:t>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火</a:t>
            </a:r>
            <a:r>
              <a:rPr lang="en-US" altLang="ja-JP" dirty="0" smtClean="0"/>
              <a:t>)</a:t>
            </a:r>
            <a:r>
              <a:rPr lang="ja-JP" altLang="en-US" dirty="0" smtClean="0"/>
              <a:t>、伊東ホテル聚楽（松本隆太郎先生、東工大）</a:t>
            </a:r>
            <a:endParaRPr lang="en-US" altLang="ja-JP" dirty="0" smtClean="0"/>
          </a:p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26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27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（月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）、大阪市立大学文化交流センター（辻岡哲夫先生、大阪市立大）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26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lang="en-US" altLang="ja-JP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日（月）～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11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日（火）、名古屋大（岩田哲先生、名古屋大）、 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ISEC</a:t>
            </a:r>
            <a:r>
              <a:rPr lang="ja-JP" altLang="en-US" dirty="0" err="1" smtClean="0">
                <a:solidFill>
                  <a:schemeClr val="accent2">
                    <a:lumMod val="50000"/>
                  </a:schemeClr>
                </a:solidFill>
              </a:rPr>
              <a:t>、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WBS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との合同研究会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研究専門委員会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>
                <a:ea typeface="ＭＳ ゴシック" pitchFamily="49" charset="-128"/>
              </a:rPr>
              <a:t>第一回専門委員会</a:t>
            </a:r>
            <a:r>
              <a:rPr lang="ja-JP" altLang="en-US" dirty="0"/>
              <a:t>（平成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 smtClean="0"/>
              <a:t>24</a:t>
            </a:r>
            <a:r>
              <a:rPr lang="ja-JP" altLang="en-US" dirty="0" smtClean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金</a:t>
            </a:r>
            <a:r>
              <a:rPr lang="en-US" altLang="ja-JP" dirty="0" smtClean="0"/>
              <a:t>)</a:t>
            </a:r>
            <a:r>
              <a:rPr lang="ja-JP" altLang="en-US" dirty="0"/>
              <a:t>）</a:t>
            </a:r>
            <a:r>
              <a:rPr lang="ja-JP" altLang="en-US" dirty="0" smtClean="0"/>
              <a:t>、福井</a:t>
            </a:r>
            <a:r>
              <a:rPr lang="en-US" altLang="ja-JP" dirty="0" smtClean="0"/>
              <a:t> </a:t>
            </a:r>
            <a:r>
              <a:rPr lang="ja-JP" altLang="en-US" dirty="0" smtClean="0"/>
              <a:t>あわら温泉</a:t>
            </a:r>
            <a:r>
              <a:rPr lang="en-US" altLang="ja-JP" dirty="0" smtClean="0"/>
              <a:t> </a:t>
            </a:r>
            <a:r>
              <a:rPr lang="ja-JP" altLang="en-US" dirty="0" smtClean="0"/>
              <a:t>まつや千千</a:t>
            </a:r>
            <a:endParaRPr lang="en-US" altLang="ja-JP" dirty="0" smtClean="0"/>
          </a:p>
          <a:p>
            <a:r>
              <a:rPr lang="zh-TW" altLang="en-US" dirty="0" smtClean="0">
                <a:ea typeface="ＭＳ ゴシック" pitchFamily="49" charset="-128"/>
              </a:rPr>
              <a:t>第</a:t>
            </a:r>
            <a:r>
              <a:rPr lang="ja-JP" altLang="en-US" dirty="0" smtClean="0">
                <a:ea typeface="ＭＳ ゴシック" pitchFamily="49" charset="-128"/>
              </a:rPr>
              <a:t>二</a:t>
            </a:r>
            <a:r>
              <a:rPr lang="zh-TW" altLang="en-US" dirty="0" smtClean="0">
                <a:ea typeface="ＭＳ ゴシック" pitchFamily="49" charset="-128"/>
              </a:rPr>
              <a:t>回</a:t>
            </a:r>
            <a:r>
              <a:rPr lang="zh-TW" altLang="en-US" dirty="0">
                <a:ea typeface="ＭＳ ゴシック" pitchFamily="49" charset="-128"/>
              </a:rPr>
              <a:t>専門</a:t>
            </a:r>
            <a:r>
              <a:rPr lang="zh-TW" altLang="en-US" dirty="0" smtClean="0">
                <a:ea typeface="ＭＳ ゴシック" pitchFamily="49" charset="-128"/>
              </a:rPr>
              <a:t>委員会</a:t>
            </a:r>
            <a:r>
              <a:rPr lang="ja-JP" altLang="en-US" dirty="0"/>
              <a:t>（平成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</a:t>
            </a:r>
            <a:r>
              <a:rPr lang="en-US" altLang="ja-JP" dirty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</a:t>
            </a:r>
            <a:r>
              <a:rPr lang="en-US" altLang="ja-JP" dirty="0" smtClean="0"/>
              <a:t>(</a:t>
            </a:r>
            <a:r>
              <a:rPr lang="ja-JP" altLang="en-US" dirty="0" smtClean="0"/>
              <a:t>金</a:t>
            </a:r>
            <a:r>
              <a:rPr lang="en-US" altLang="ja-JP" dirty="0" smtClean="0"/>
              <a:t>)</a:t>
            </a:r>
            <a:r>
              <a:rPr lang="ja-JP" altLang="en-US" dirty="0" smtClean="0"/>
              <a:t>）、早稲田大</a:t>
            </a:r>
            <a:endParaRPr lang="en-US" altLang="ja-JP" dirty="0" smtClean="0"/>
          </a:p>
          <a:p>
            <a:r>
              <a:rPr lang="en-US" altLang="ja-JP" dirty="0">
                <a:ea typeface="ＭＳ ゴシック" pitchFamily="49" charset="-128"/>
              </a:rPr>
              <a:t>SITA</a:t>
            </a:r>
            <a:r>
              <a:rPr lang="ja-JP" altLang="en-US" dirty="0">
                <a:ea typeface="ＭＳ ゴシック" pitchFamily="49" charset="-128"/>
              </a:rPr>
              <a:t>サブソサイエティ・</a:t>
            </a:r>
            <a:r>
              <a:rPr lang="en-US" altLang="ja-JP" dirty="0" smtClean="0">
                <a:ea typeface="ＭＳ ゴシック" pitchFamily="49" charset="-128"/>
              </a:rPr>
              <a:t>IT</a:t>
            </a:r>
            <a:r>
              <a:rPr lang="ja-JP" altLang="en-US" dirty="0">
                <a:ea typeface="ＭＳ ゴシック" pitchFamily="49" charset="-128"/>
              </a:rPr>
              <a:t>専門</a:t>
            </a:r>
            <a:r>
              <a:rPr lang="ja-JP" altLang="en-US" dirty="0" smtClean="0">
                <a:ea typeface="ＭＳ ゴシック" pitchFamily="49" charset="-128"/>
              </a:rPr>
              <a:t>委員会 </a:t>
            </a:r>
            <a:r>
              <a:rPr lang="ja-JP" altLang="en-US" dirty="0">
                <a:ea typeface="ＭＳ ゴシック" pitchFamily="49" charset="-128"/>
              </a:rPr>
              <a:t>合同</a:t>
            </a:r>
            <a:r>
              <a:rPr lang="ja-JP" altLang="en-US" dirty="0" smtClean="0">
                <a:ea typeface="ＭＳ ゴシック" pitchFamily="49" charset="-128"/>
              </a:rPr>
              <a:t>委員会</a:t>
            </a:r>
            <a:r>
              <a:rPr lang="ja-JP" altLang="en-US" dirty="0" smtClean="0"/>
              <a:t>（同上）</a:t>
            </a:r>
            <a:endParaRPr lang="en-US" altLang="ja-JP" dirty="0" smtClean="0"/>
          </a:p>
          <a:p>
            <a:r>
              <a:rPr lang="ja-JP" altLang="en-US" dirty="0" smtClean="0">
                <a:ea typeface="ＭＳ ゴシック" pitchFamily="49" charset="-128"/>
              </a:rPr>
              <a:t>第三回専門</a:t>
            </a:r>
            <a:r>
              <a:rPr lang="ja-JP" altLang="en-US" dirty="0">
                <a:ea typeface="ＭＳ ゴシック" pitchFamily="49" charset="-128"/>
              </a:rPr>
              <a:t>委員会</a:t>
            </a:r>
            <a:r>
              <a:rPr lang="ja-JP" altLang="en-US" dirty="0"/>
              <a:t>（平成</a:t>
            </a:r>
            <a:r>
              <a:rPr lang="en-US" altLang="ja-JP" dirty="0" smtClean="0"/>
              <a:t>25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26</a:t>
            </a:r>
            <a:r>
              <a:rPr lang="ja-JP" altLang="en-US" dirty="0" smtClean="0"/>
              <a:t>日</a:t>
            </a:r>
            <a:r>
              <a:rPr lang="en-US" altLang="ja-JP" dirty="0"/>
              <a:t>(</a:t>
            </a:r>
            <a:r>
              <a:rPr lang="ja-JP" altLang="en-US" dirty="0"/>
              <a:t>火</a:t>
            </a:r>
            <a:r>
              <a:rPr lang="en-US" altLang="ja-JP" dirty="0" smtClean="0"/>
              <a:t>)</a:t>
            </a:r>
            <a:r>
              <a:rPr lang="ja-JP" altLang="en-US" dirty="0" smtClean="0"/>
              <a:t>）、伊東ホテル聚楽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244583"/>
                </a:solidFill>
                <a:ea typeface="ＭＳ ゴシック" pitchFamily="49" charset="-128"/>
              </a:rPr>
              <a:t>第四回</a:t>
            </a:r>
            <a:r>
              <a:rPr lang="ja-JP" altLang="en-US" dirty="0">
                <a:solidFill>
                  <a:srgbClr val="244583"/>
                </a:solidFill>
                <a:ea typeface="ＭＳ ゴシック" pitchFamily="49" charset="-128"/>
              </a:rPr>
              <a:t>専門委員会</a:t>
            </a:r>
            <a:r>
              <a:rPr lang="ja-JP" altLang="en-US" dirty="0">
                <a:solidFill>
                  <a:srgbClr val="244583"/>
                </a:solidFill>
              </a:rPr>
              <a:t>（平成</a:t>
            </a:r>
            <a:r>
              <a:rPr lang="en-US" altLang="ja-JP" dirty="0" smtClean="0">
                <a:solidFill>
                  <a:srgbClr val="244583"/>
                </a:solidFill>
              </a:rPr>
              <a:t>26</a:t>
            </a:r>
            <a:r>
              <a:rPr lang="ja-JP" altLang="en-US" dirty="0" smtClean="0">
                <a:solidFill>
                  <a:srgbClr val="244583"/>
                </a:solidFill>
              </a:rPr>
              <a:t>年</a:t>
            </a:r>
            <a:r>
              <a:rPr lang="en-US" altLang="ja-JP" dirty="0" smtClean="0">
                <a:solidFill>
                  <a:srgbClr val="244583"/>
                </a:solidFill>
              </a:rPr>
              <a:t>3</a:t>
            </a:r>
            <a:r>
              <a:rPr lang="ja-JP" altLang="en-US" dirty="0" smtClean="0">
                <a:solidFill>
                  <a:srgbClr val="244583"/>
                </a:solidFill>
              </a:rPr>
              <a:t>月</a:t>
            </a:r>
            <a:r>
              <a:rPr lang="en-US" altLang="ja-JP" dirty="0" smtClean="0">
                <a:solidFill>
                  <a:srgbClr val="244583"/>
                </a:solidFill>
              </a:rPr>
              <a:t>10</a:t>
            </a:r>
            <a:r>
              <a:rPr lang="ja-JP" altLang="en-US" dirty="0" smtClean="0">
                <a:solidFill>
                  <a:srgbClr val="244583"/>
                </a:solidFill>
              </a:rPr>
              <a:t>日（月）または</a:t>
            </a:r>
            <a:r>
              <a:rPr lang="en-US" altLang="ja-JP" dirty="0" smtClean="0">
                <a:solidFill>
                  <a:srgbClr val="244583"/>
                </a:solidFill>
              </a:rPr>
              <a:t>11</a:t>
            </a:r>
            <a:r>
              <a:rPr lang="ja-JP" altLang="en-US" dirty="0" smtClean="0">
                <a:solidFill>
                  <a:srgbClr val="244583"/>
                </a:solidFill>
              </a:rPr>
              <a:t>日</a:t>
            </a:r>
            <a:r>
              <a:rPr lang="en-US" altLang="ja-JP" dirty="0" smtClean="0">
                <a:solidFill>
                  <a:srgbClr val="244583"/>
                </a:solidFill>
              </a:rPr>
              <a:t>(</a:t>
            </a:r>
            <a:r>
              <a:rPr lang="ja-JP" altLang="en-US" dirty="0">
                <a:solidFill>
                  <a:srgbClr val="244583"/>
                </a:solidFill>
              </a:rPr>
              <a:t>火</a:t>
            </a:r>
            <a:r>
              <a:rPr lang="en-US" altLang="ja-JP" dirty="0">
                <a:solidFill>
                  <a:srgbClr val="244583"/>
                </a:solidFill>
              </a:rPr>
              <a:t>)</a:t>
            </a:r>
            <a:r>
              <a:rPr lang="ja-JP" altLang="en-US" dirty="0">
                <a:solidFill>
                  <a:srgbClr val="244583"/>
                </a:solidFill>
              </a:rPr>
              <a:t>）</a:t>
            </a:r>
            <a:r>
              <a:rPr lang="ja-JP" altLang="en-US" dirty="0" smtClean="0">
                <a:solidFill>
                  <a:srgbClr val="244583"/>
                </a:solidFill>
              </a:rPr>
              <a:t>、名古屋大</a:t>
            </a:r>
            <a:endParaRPr lang="en-US" altLang="ja-JP" dirty="0">
              <a:solidFill>
                <a:srgbClr val="244583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8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企画</a:t>
            </a:r>
            <a:endParaRPr kumimoji="1" lang="ja-JP" altLang="en-US" dirty="0"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ゴシック" pitchFamily="49" charset="-128"/>
              </a:rPr>
              <a:t>チュートリアル：情報理論のための形式的定理証明</a:t>
            </a:r>
            <a:r>
              <a:rPr kumimoji="1" lang="ja-JP" altLang="en-US" dirty="0" smtClean="0"/>
              <a:t>（ソサイエティ大会（福岡工業大）、平成</a:t>
            </a:r>
            <a:r>
              <a:rPr kumimoji="1" lang="en-US" altLang="ja-JP" dirty="0" smtClean="0"/>
              <a:t>25</a:t>
            </a:r>
            <a:r>
              <a:rPr kumimoji="1" lang="ja-JP" altLang="en-US" dirty="0" smtClean="0"/>
              <a:t>年</a:t>
            </a:r>
            <a:r>
              <a:rPr lang="en-US" altLang="ja-JP" dirty="0"/>
              <a:t>9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日）、オーガナイザ：岡崎裕之</a:t>
            </a:r>
            <a:r>
              <a:rPr lang="en-US" altLang="zh-TW" dirty="0" smtClean="0"/>
              <a:t>(</a:t>
            </a:r>
            <a:r>
              <a:rPr lang="ja-JP" altLang="en-US" dirty="0" smtClean="0"/>
              <a:t>信州大</a:t>
            </a:r>
            <a:r>
              <a:rPr lang="en-US" altLang="zh-TW" dirty="0" smtClean="0"/>
              <a:t>)</a:t>
            </a:r>
            <a:r>
              <a:rPr lang="ja-JP" altLang="en-US" dirty="0" smtClean="0"/>
              <a:t>、竹内純一</a:t>
            </a:r>
            <a:r>
              <a:rPr lang="en-US" altLang="zh-TW" dirty="0" smtClean="0"/>
              <a:t>(</a:t>
            </a:r>
            <a:r>
              <a:rPr lang="ja-JP" altLang="en-US" dirty="0" smtClean="0"/>
              <a:t>九州大</a:t>
            </a:r>
            <a:r>
              <a:rPr lang="en-US" altLang="zh-TW" dirty="0" smtClean="0"/>
              <a:t>)</a:t>
            </a:r>
            <a:r>
              <a:rPr lang="ja-JP" altLang="en-US" dirty="0" smtClean="0"/>
              <a:t>、鎌部浩（岐阜大）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チュートリアル：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空間結合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符号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—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理論</a:t>
            </a: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限界を達成する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符号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  <a:ea typeface="ＭＳ ゴシック" pitchFamily="49" charset="-128"/>
              </a:rPr>
              <a:t>—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（総合大会（新潟大）、平成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年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月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18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日～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21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日）、オーガナイザ：野崎隆之（神奈川大）、竹内純一（九州大）、鎌部浩（岐阜大）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SITA2013</a:t>
            </a:r>
            <a:r>
              <a:rPr lang="ja-JP" altLang="en-US" dirty="0" smtClean="0"/>
              <a:t>中間報告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SITA2013</a:t>
            </a:r>
            <a:r>
              <a:rPr lang="ja-JP" altLang="en-US" dirty="0" smtClean="0">
                <a:solidFill>
                  <a:prstClr val="black"/>
                </a:solidFill>
              </a:rPr>
              <a:t>実行</a:t>
            </a:r>
            <a:r>
              <a:rPr lang="ja-JP" altLang="en-US" dirty="0">
                <a:solidFill>
                  <a:prstClr val="black"/>
                </a:solidFill>
              </a:rPr>
              <a:t>委員長</a:t>
            </a:r>
            <a:r>
              <a:rPr lang="ja-JP" altLang="en-US" dirty="0" smtClean="0">
                <a:solidFill>
                  <a:prstClr val="black"/>
                </a:solidFill>
              </a:rPr>
              <a:t>　植松友彦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SITA201</a:t>
            </a:r>
            <a:r>
              <a:rPr lang="ja-JP" altLang="en-US" dirty="0" smtClean="0"/>
              <a:t>３中間報告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会期：</a:t>
            </a:r>
            <a:r>
              <a:rPr lang="en-US" altLang="ja-JP" dirty="0" smtClean="0"/>
              <a:t>201</a:t>
            </a:r>
            <a:r>
              <a:rPr lang="ja-JP" altLang="en-US" dirty="0" smtClean="0"/>
              <a:t>３年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１月２６日</a:t>
            </a:r>
            <a:r>
              <a:rPr lang="en-US" altLang="ja-JP" dirty="0" smtClean="0"/>
              <a:t>(</a:t>
            </a:r>
            <a:r>
              <a:rPr lang="ja-JP" altLang="en-US" dirty="0" smtClean="0"/>
              <a:t>火</a:t>
            </a:r>
            <a:r>
              <a:rPr lang="en-US" altLang="ja-JP" dirty="0" smtClean="0"/>
              <a:t>) </a:t>
            </a:r>
            <a:r>
              <a:rPr lang="ja-JP" altLang="en-US" dirty="0" smtClean="0"/>
              <a:t>－ </a:t>
            </a:r>
            <a:r>
              <a:rPr lang="en-US" altLang="ja-JP" dirty="0" smtClean="0"/>
              <a:t>201</a:t>
            </a:r>
            <a:r>
              <a:rPr lang="ja-JP" altLang="en-US" dirty="0" smtClean="0"/>
              <a:t>３年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１月２９日</a:t>
            </a:r>
            <a:r>
              <a:rPr lang="en-US" altLang="ja-JP" dirty="0" smtClean="0"/>
              <a:t>(</a:t>
            </a:r>
            <a:r>
              <a:rPr lang="ja-JP" altLang="en-US" dirty="0" smtClean="0"/>
              <a:t>金</a:t>
            </a:r>
            <a:r>
              <a:rPr lang="en-US" altLang="ja-JP" dirty="0" smtClean="0"/>
              <a:t>)</a:t>
            </a:r>
          </a:p>
          <a:p>
            <a:r>
              <a:rPr kumimoji="1" lang="ja-JP" altLang="en-US" dirty="0" smtClean="0"/>
              <a:t>場所：</a:t>
            </a:r>
            <a:r>
              <a:rPr lang="ja-JP" altLang="en-US" dirty="0" smtClean="0"/>
              <a:t>伊東ホテル聚楽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静岡</a:t>
            </a:r>
            <a:r>
              <a:rPr lang="zh-TW" altLang="en-US" dirty="0" smtClean="0"/>
              <a:t>県</a:t>
            </a:r>
            <a:r>
              <a:rPr lang="ja-JP" altLang="en-US" dirty="0" smtClean="0"/>
              <a:t>伊東市</a:t>
            </a:r>
            <a:r>
              <a:rPr kumimoji="1" lang="en-US" altLang="ja-JP" dirty="0" smtClean="0"/>
              <a:t>)</a:t>
            </a:r>
            <a:endParaRPr lang="en-US" altLang="ja-JP" dirty="0" smtClean="0"/>
          </a:p>
          <a:p>
            <a:r>
              <a:rPr lang="ja-JP" altLang="en-US" dirty="0" smtClean="0"/>
              <a:t>主催：電子情報通信学会　基礎・境界ソサイエティ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       情報理論とその応用サブソサイエティ</a:t>
            </a:r>
            <a:endParaRPr lang="en-US" altLang="ja-JP" dirty="0" smtClean="0"/>
          </a:p>
          <a:p>
            <a:r>
              <a:rPr lang="ja-JP" altLang="en-US" dirty="0" smtClean="0"/>
              <a:t>共同主催：</a:t>
            </a:r>
            <a:r>
              <a:rPr lang="en-US" altLang="ja-JP" dirty="0" smtClean="0"/>
              <a:t>IEEE Information Theory Society,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ja-JP" altLang="en-US" dirty="0" smtClean="0"/>
              <a:t>               </a:t>
            </a:r>
            <a:r>
              <a:rPr lang="en-US" altLang="ja-JP" dirty="0" smtClean="0"/>
              <a:t>Japan Chapter</a:t>
            </a:r>
          </a:p>
          <a:p>
            <a:r>
              <a:rPr lang="ja-JP" altLang="en-US" dirty="0" smtClean="0"/>
              <a:t>後援：栢森情報科学振興財団</a:t>
            </a:r>
            <a:endParaRPr lang="en-US" altLang="ja-JP" dirty="0" smtClean="0"/>
          </a:p>
          <a:p>
            <a:r>
              <a:rPr lang="ja-JP" altLang="en-US" dirty="0" smtClean="0"/>
              <a:t>発表論文数</a:t>
            </a:r>
            <a:r>
              <a:rPr lang="en-US" altLang="ja-JP" dirty="0" smtClean="0"/>
              <a:t>: 128</a:t>
            </a:r>
            <a:r>
              <a:rPr lang="ja-JP" altLang="en-US" dirty="0" smtClean="0"/>
              <a:t>件 </a:t>
            </a:r>
            <a:r>
              <a:rPr lang="en-US" altLang="ja-JP" dirty="0" smtClean="0"/>
              <a:t>(36</a:t>
            </a:r>
            <a:r>
              <a:rPr lang="ja-JP" altLang="en-US" dirty="0" smtClean="0"/>
              <a:t>セッション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参加者数</a:t>
            </a:r>
            <a:r>
              <a:rPr lang="en-US" altLang="ja-JP" smtClean="0"/>
              <a:t>: 233</a:t>
            </a:r>
            <a:r>
              <a:rPr lang="ja-JP" altLang="en-US" smtClean="0"/>
              <a:t>名 </a:t>
            </a:r>
            <a:r>
              <a:rPr lang="en-US" altLang="ja-JP" dirty="0" smtClean="0"/>
              <a:t>(</a:t>
            </a:r>
            <a:r>
              <a:rPr lang="ja-JP" altLang="en-US" smtClean="0"/>
              <a:t>一般</a:t>
            </a:r>
            <a:r>
              <a:rPr lang="en-US" altLang="ja-JP" smtClean="0"/>
              <a:t>136</a:t>
            </a:r>
            <a:r>
              <a:rPr lang="ja-JP" altLang="en-US" smtClean="0"/>
              <a:t>名</a:t>
            </a:r>
            <a:r>
              <a:rPr lang="ja-JP" altLang="en-US" dirty="0" smtClean="0"/>
              <a:t>、学生</a:t>
            </a:r>
            <a:r>
              <a:rPr lang="en-US" altLang="ja-JP" dirty="0" smtClean="0"/>
              <a:t>97</a:t>
            </a:r>
            <a:r>
              <a:rPr lang="ja-JP" altLang="en-US" dirty="0" smtClean="0"/>
              <a:t>名</a:t>
            </a:r>
            <a:r>
              <a:rPr lang="ja-JP" altLang="en-US" dirty="0"/>
              <a:t>　</a:t>
            </a:r>
            <a:r>
              <a:rPr lang="en-US" altLang="ja-JP" dirty="0" smtClean="0"/>
              <a:t>11</a:t>
            </a:r>
            <a:r>
              <a:rPr lang="ja-JP" altLang="en-US" smtClean="0"/>
              <a:t>月</a:t>
            </a:r>
            <a:r>
              <a:rPr lang="en-US" altLang="ja-JP" smtClean="0"/>
              <a:t>28</a:t>
            </a:r>
            <a:r>
              <a:rPr lang="ja-JP" altLang="en-US" smtClean="0"/>
              <a:t>日</a:t>
            </a:r>
            <a:r>
              <a:rPr lang="ja-JP" altLang="en-US" dirty="0" smtClean="0"/>
              <a:t>現在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7817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SITA201</a:t>
            </a:r>
            <a:r>
              <a:rPr kumimoji="1" lang="ja-JP" altLang="en-US" dirty="0" smtClean="0"/>
              <a:t>３実行委員会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実行委員長</a:t>
            </a:r>
            <a:r>
              <a:rPr lang="en-US" altLang="ja-JP" b="1" dirty="0" smtClean="0"/>
              <a:t>		</a:t>
            </a:r>
            <a:r>
              <a:rPr lang="ja-JP" altLang="en-US" dirty="0" smtClean="0"/>
              <a:t>植松　友彦（東京工業大学） </a:t>
            </a:r>
            <a:endParaRPr lang="en-US" altLang="ja-JP" dirty="0" smtClean="0"/>
          </a:p>
          <a:p>
            <a:r>
              <a:rPr lang="ja-JP" altLang="en-US" b="1" dirty="0" smtClean="0"/>
              <a:t>プログラム委員長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松嶋　敏泰（早稲田大学） </a:t>
            </a:r>
            <a:endParaRPr lang="en-US" altLang="ja-JP" dirty="0" smtClean="0"/>
          </a:p>
          <a:p>
            <a:r>
              <a:rPr lang="ja-JP" altLang="en-US" b="1" dirty="0" smtClean="0"/>
              <a:t>総務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渋谷　智治（上智大学）</a:t>
            </a:r>
            <a:endParaRPr lang="en-US" altLang="ja-JP" dirty="0" smtClean="0"/>
          </a:p>
          <a:p>
            <a:r>
              <a:rPr lang="ja-JP" altLang="en-US" b="1" dirty="0" smtClean="0"/>
              <a:t>会計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金子　晴彦（東京工業大学）</a:t>
            </a:r>
            <a:endParaRPr lang="en-US" altLang="ja-JP" dirty="0" smtClean="0"/>
          </a:p>
          <a:p>
            <a:r>
              <a:rPr lang="ja-JP" altLang="en-US" b="1" dirty="0" smtClean="0"/>
              <a:t>出版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松田　哲直（東京工業大学）</a:t>
            </a:r>
            <a:endParaRPr lang="en-US" altLang="ja-JP" dirty="0" smtClean="0"/>
          </a:p>
          <a:p>
            <a:r>
              <a:rPr lang="ja-JP" altLang="en-US" b="1" dirty="0" smtClean="0"/>
              <a:t>広報・渉外</a:t>
            </a:r>
            <a:r>
              <a:rPr lang="en-US" altLang="ja-JP" b="1" dirty="0" smtClean="0"/>
              <a:t>		</a:t>
            </a:r>
            <a:r>
              <a:rPr lang="ja-JP" altLang="en-US" dirty="0" smtClean="0"/>
              <a:t>笠井　健太（東京工業大学）</a:t>
            </a:r>
            <a:endParaRPr lang="en-US" altLang="ja-JP" dirty="0" smtClean="0"/>
          </a:p>
          <a:p>
            <a:r>
              <a:rPr lang="ja-JP" altLang="en-US" b="1" dirty="0" smtClean="0"/>
              <a:t>登録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有村　光晴（湘南工科大学）</a:t>
            </a:r>
            <a:endParaRPr lang="en-US" altLang="ja-JP" dirty="0" smtClean="0"/>
          </a:p>
          <a:p>
            <a:r>
              <a:rPr lang="ja-JP" altLang="en-US" b="1" dirty="0" smtClean="0"/>
              <a:t>会場</a:t>
            </a:r>
            <a:r>
              <a:rPr lang="en-US" altLang="ja-JP" b="1" dirty="0" smtClean="0"/>
              <a:t>			</a:t>
            </a:r>
            <a:r>
              <a:rPr lang="ja-JP" altLang="en-US" dirty="0" smtClean="0"/>
              <a:t>松本　隆太郎（東京工業</a:t>
            </a:r>
            <a:r>
              <a:rPr lang="ja-JP" altLang="en-US" smtClean="0"/>
              <a:t>大学）</a:t>
            </a:r>
            <a:r>
              <a:rPr lang="en-US" altLang="ja-JP" dirty="0" smtClean="0"/>
              <a:t>	</a:t>
            </a:r>
          </a:p>
          <a:p>
            <a:r>
              <a:rPr lang="ja-JP" altLang="en-US" b="1" dirty="0" smtClean="0"/>
              <a:t>無任所</a:t>
            </a:r>
            <a:r>
              <a:rPr lang="en-US" altLang="ja-JP" b="1" dirty="0" smtClean="0"/>
              <a:t>		</a:t>
            </a:r>
            <a:r>
              <a:rPr lang="ja-JP" altLang="en-US" dirty="0" smtClean="0"/>
              <a:t>地主　創（青山学院大学）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			</a:t>
            </a:r>
            <a:r>
              <a:rPr lang="ja-JP" altLang="en-US" dirty="0" smtClean="0"/>
              <a:t>山田　功（東京工業大学）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958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SITA201</a:t>
            </a:r>
            <a:r>
              <a:rPr kumimoji="1" lang="ja-JP" altLang="en-US" dirty="0" smtClean="0"/>
              <a:t>３プログラム委員会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b="1" dirty="0" smtClean="0"/>
              <a:t>プログラム委員長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松嶋　敏泰 （早稲田大学） </a:t>
            </a:r>
            <a:endParaRPr lang="en-US" altLang="ja-JP" dirty="0" smtClean="0"/>
          </a:p>
          <a:p>
            <a:pPr>
              <a:tabLst>
                <a:tab pos="2154238" algn="l"/>
              </a:tabLst>
            </a:pPr>
            <a:r>
              <a:rPr lang="ja-JP" altLang="en-US" b="1" dirty="0" smtClean="0"/>
              <a:t>幹事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小林　学 （湘南工科大学） </a:t>
            </a:r>
            <a:endParaRPr lang="en-US" altLang="ja-JP" dirty="0" smtClean="0"/>
          </a:p>
          <a:p>
            <a:pPr>
              <a:tabLst>
                <a:tab pos="2154238" algn="l"/>
              </a:tabLst>
            </a:pPr>
            <a:r>
              <a:rPr lang="ja-JP" altLang="en-US" b="1" dirty="0" smtClean="0"/>
              <a:t>委員</a:t>
            </a:r>
            <a:r>
              <a:rPr lang="en-US" altLang="ja-JP" b="1" dirty="0" smtClean="0"/>
              <a:t>	</a:t>
            </a:r>
            <a:r>
              <a:rPr lang="ja-JP" altLang="en-US" dirty="0" smtClean="0"/>
              <a:t>笠井　健太 （東京工業大学）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 smtClean="0"/>
              <a:t>	</a:t>
            </a:r>
            <a:r>
              <a:rPr lang="ja-JP" altLang="en-US" dirty="0" smtClean="0"/>
              <a:t>小嶋　徹也 （東京工業高等専門学校）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斎藤　秀俊 （工学院大学）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野村　亮 </a:t>
            </a:r>
            <a:r>
              <a:rPr lang="ja-JP" altLang="en-US" dirty="0"/>
              <a:t>（</a:t>
            </a:r>
            <a:r>
              <a:rPr lang="ja-JP" altLang="en-US" dirty="0" smtClean="0"/>
              <a:t>専修大学</a:t>
            </a:r>
            <a:r>
              <a:rPr lang="ja-JP" altLang="en-US" dirty="0"/>
              <a:t>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浜田　充 （玉川大学）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藤沢　匡哉 （東京理科大学）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松田　哲直 （東京工業大学）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峯松　一彦 （日本電気）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三村　和史 （広島市立大学）</a:t>
            </a:r>
            <a:endParaRPr lang="en-US" altLang="ja-JP" dirty="0" smtClean="0"/>
          </a:p>
          <a:p>
            <a:pPr marL="0" indent="0">
              <a:buNone/>
              <a:tabLst>
                <a:tab pos="2154238" algn="l"/>
              </a:tabLst>
            </a:pPr>
            <a:r>
              <a:rPr lang="en-US" altLang="ja-JP" dirty="0"/>
              <a:t>	</a:t>
            </a:r>
            <a:r>
              <a:rPr lang="ja-JP" altLang="en-US" dirty="0" smtClean="0"/>
              <a:t>八木　秀樹 （電気通信大学）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9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/>
              <a:t>情報理論とその応用サブソサイエティ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201</a:t>
            </a:r>
            <a:r>
              <a:rPr lang="ja-JP" altLang="en-US" dirty="0" smtClean="0"/>
              <a:t>３年度</a:t>
            </a:r>
            <a:r>
              <a:rPr lang="en-US" altLang="ja-JP" dirty="0" smtClean="0"/>
              <a:t> </a:t>
            </a:r>
            <a:r>
              <a:rPr lang="ja-JP" altLang="en-US" dirty="0" smtClean="0"/>
              <a:t>委員会構成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363272" cy="46805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ja-JP" altLang="en-US" sz="2400" dirty="0" smtClean="0"/>
          </a:p>
          <a:p>
            <a:r>
              <a:rPr lang="ja-JP" altLang="en-US" sz="2400" dirty="0" smtClean="0"/>
              <a:t>サブソサイエティ長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</a:t>
            </a:r>
            <a:r>
              <a:rPr lang="ja-JP" altLang="en-US" dirty="0"/>
              <a:t>森田 啓</a:t>
            </a:r>
            <a:r>
              <a:rPr lang="ja-JP" altLang="en-US" dirty="0" smtClean="0"/>
              <a:t>義 </a:t>
            </a:r>
            <a:r>
              <a:rPr lang="en-US" altLang="ja-JP" dirty="0" smtClean="0"/>
              <a:t>(</a:t>
            </a:r>
            <a:r>
              <a:rPr lang="ja-JP" altLang="en-US" dirty="0"/>
              <a:t>電気通信大</a:t>
            </a:r>
            <a:r>
              <a:rPr lang="en-US" altLang="ja-JP" dirty="0" smtClean="0"/>
              <a:t>)</a:t>
            </a:r>
          </a:p>
          <a:p>
            <a:r>
              <a:rPr lang="ja-JP" altLang="en-US" sz="2400" dirty="0" smtClean="0"/>
              <a:t>副サブソサイエティ長	</a:t>
            </a:r>
            <a:r>
              <a:rPr lang="en-US" altLang="ja-JP" sz="2400" dirty="0" smtClean="0"/>
              <a:t>	</a:t>
            </a:r>
            <a:r>
              <a:rPr lang="ja-JP" altLang="en-US" dirty="0" smtClean="0"/>
              <a:t>植松 友彦 </a:t>
            </a:r>
            <a:r>
              <a:rPr lang="en-US" altLang="ja-JP" dirty="0" smtClean="0"/>
              <a:t>(</a:t>
            </a:r>
            <a:r>
              <a:rPr lang="ja-JP" altLang="en-US" dirty="0"/>
              <a:t>東京工業大</a:t>
            </a:r>
            <a:r>
              <a:rPr lang="en-US" altLang="ja-JP" dirty="0"/>
              <a:t>) 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庶務担当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古賀 弘樹 </a:t>
            </a:r>
            <a:r>
              <a:rPr lang="en-US" altLang="ja-JP" dirty="0" smtClean="0"/>
              <a:t>(</a:t>
            </a:r>
            <a:r>
              <a:rPr lang="ja-JP" altLang="en-US" dirty="0"/>
              <a:t>筑波大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会計担当</a:t>
            </a:r>
            <a:r>
              <a:rPr lang="en-US" altLang="ja-JP" sz="2400" dirty="0" smtClean="0"/>
              <a:t>)		</a:t>
            </a:r>
            <a:r>
              <a:rPr lang="ja-JP" altLang="en-US" dirty="0"/>
              <a:t>野上 </a:t>
            </a:r>
            <a:r>
              <a:rPr lang="ja-JP" altLang="en-US" dirty="0" smtClean="0"/>
              <a:t>保之 </a:t>
            </a:r>
            <a:r>
              <a:rPr lang="en-US" altLang="ja-JP" dirty="0" smtClean="0"/>
              <a:t>(</a:t>
            </a:r>
            <a:r>
              <a:rPr lang="ja-JP" altLang="en-US" dirty="0"/>
              <a:t>岡山大</a:t>
            </a:r>
            <a:r>
              <a:rPr lang="en-US" altLang="ja-JP" dirty="0" smtClean="0"/>
              <a:t>)</a:t>
            </a:r>
            <a:endParaRPr lang="en-US" altLang="ja-JP" sz="2400" dirty="0" smtClean="0"/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広報担当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斎藤秀俊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工学院大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企画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国内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鎌部 浩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岐阜大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/>
              <a:t>委員</a:t>
            </a:r>
            <a:r>
              <a:rPr lang="en-US" altLang="ja-JP" dirty="0"/>
              <a:t>(</a:t>
            </a:r>
            <a:r>
              <a:rPr lang="ja-JP" altLang="en-US" dirty="0" smtClean="0"/>
              <a:t>企画</a:t>
            </a:r>
            <a:r>
              <a:rPr lang="en-US" altLang="ja-JP" dirty="0" smtClean="0"/>
              <a:t>(</a:t>
            </a:r>
            <a:r>
              <a:rPr lang="ja-JP" altLang="en-US" dirty="0" smtClean="0"/>
              <a:t>国外</a:t>
            </a:r>
            <a:r>
              <a:rPr lang="en-US" altLang="ja-JP" dirty="0" smtClean="0"/>
              <a:t>)</a:t>
            </a:r>
            <a:r>
              <a:rPr lang="ja-JP" altLang="en-US" dirty="0" smtClean="0"/>
              <a:t>担当</a:t>
            </a:r>
            <a:r>
              <a:rPr lang="en-US" altLang="ja-JP" dirty="0"/>
              <a:t>)		</a:t>
            </a:r>
            <a:r>
              <a:rPr lang="ja-JP" altLang="en-US" dirty="0" smtClean="0"/>
              <a:t>八木 秀樹 </a:t>
            </a:r>
            <a:r>
              <a:rPr lang="en-US" altLang="ja-JP" dirty="0" smtClean="0"/>
              <a:t>(</a:t>
            </a:r>
            <a:r>
              <a:rPr lang="ja-JP" altLang="en-US" dirty="0" smtClean="0"/>
              <a:t>電気通信大</a:t>
            </a:r>
            <a:r>
              <a:rPr lang="en-US" altLang="ja-JP" dirty="0"/>
              <a:t>) 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(SITA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實松 豊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九州大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(ISITA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楫勇一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奈良先端科学技術大学院大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(WEB/ML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sz="2400" dirty="0" smtClean="0"/>
              <a:t>小嶋 徹也（東京工業高専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en-US" altLang="ja-JP" dirty="0" smtClean="0"/>
              <a:t>	</a:t>
            </a:r>
            <a:r>
              <a:rPr lang="ja-JP" altLang="en-US" dirty="0" smtClean="0"/>
              <a:t>野村 亮 </a:t>
            </a:r>
            <a:r>
              <a:rPr lang="en-US" altLang="ja-JP" dirty="0" smtClean="0"/>
              <a:t>(</a:t>
            </a:r>
            <a:r>
              <a:rPr lang="ja-JP" altLang="en-US" dirty="0" smtClean="0"/>
              <a:t>専修大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ja-JP" altLang="en-US" dirty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en-US" altLang="ja-JP" dirty="0" smtClean="0"/>
              <a:t>	</a:t>
            </a:r>
            <a:r>
              <a:rPr lang="ja-JP" altLang="en-US" dirty="0" smtClean="0"/>
              <a:t>村松 純 </a:t>
            </a:r>
            <a:r>
              <a:rPr lang="en-US" altLang="ja-JP" dirty="0" smtClean="0"/>
              <a:t>(</a:t>
            </a:r>
            <a:r>
              <a:rPr lang="ja-JP" altLang="en-US" dirty="0" smtClean="0"/>
              <a:t>日本電信電話株式会社</a:t>
            </a:r>
            <a:r>
              <a:rPr lang="en-US" altLang="ja-JP" dirty="0" smtClean="0"/>
              <a:t>)</a:t>
            </a:r>
            <a:endParaRPr lang="en-US" altLang="ja-JP" sz="2400" dirty="0" smtClean="0"/>
          </a:p>
          <a:p>
            <a:r>
              <a:rPr lang="en-US" altLang="ja-JP" sz="2400" dirty="0" smtClean="0"/>
              <a:t>IT</a:t>
            </a:r>
            <a:r>
              <a:rPr lang="ja-JP" altLang="en-US" sz="2400" dirty="0" smtClean="0"/>
              <a:t>研専門委員会委員長</a:t>
            </a:r>
            <a:r>
              <a:rPr lang="en-US" altLang="ja-JP" sz="2400" dirty="0" smtClean="0"/>
              <a:t>	</a:t>
            </a:r>
            <a:r>
              <a:rPr lang="ja-JP" altLang="en-US" sz="2400" dirty="0" smtClean="0"/>
              <a:t>竹内　純一 （九州大）</a:t>
            </a:r>
            <a:r>
              <a:rPr lang="en-US" altLang="ja-JP" sz="2400" dirty="0" smtClean="0"/>
              <a:t>	</a:t>
            </a:r>
          </a:p>
          <a:p>
            <a:pPr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156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ja-JP" dirty="0" smtClean="0"/>
              <a:t>SITA2014 </a:t>
            </a:r>
            <a:r>
              <a:rPr lang="ja-JP" altLang="en-US" dirty="0" smtClean="0"/>
              <a:t>準備状況報告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SITA2014</a:t>
            </a:r>
            <a:r>
              <a:rPr lang="ja-JP" altLang="en-US" dirty="0" smtClean="0">
                <a:solidFill>
                  <a:prstClr val="black"/>
                </a:solidFill>
              </a:rPr>
              <a:t>実行</a:t>
            </a:r>
            <a:r>
              <a:rPr lang="ja-JP" altLang="en-US" dirty="0">
                <a:solidFill>
                  <a:prstClr val="black"/>
                </a:solidFill>
              </a:rPr>
              <a:t>委員長　</a:t>
            </a:r>
            <a:r>
              <a:rPr lang="ja-JP" altLang="en-US" dirty="0" smtClean="0">
                <a:solidFill>
                  <a:prstClr val="black"/>
                </a:solidFill>
              </a:rPr>
              <a:t>田島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正登</a:t>
            </a:r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SITA2014</a:t>
            </a:r>
            <a:r>
              <a:rPr lang="ja-JP" altLang="en-US" dirty="0" smtClean="0"/>
              <a:t>準備状況報告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開催期日、会場等を下記のように決定した。</a:t>
            </a:r>
            <a:endParaRPr lang="en-US" altLang="ja-JP" dirty="0" smtClean="0"/>
          </a:p>
          <a:p>
            <a:r>
              <a:rPr lang="ja-JP" altLang="en-US" dirty="0" smtClean="0"/>
              <a:t>開催期日：</a:t>
            </a:r>
            <a:r>
              <a:rPr lang="en-US" altLang="ja-JP" dirty="0" smtClean="0"/>
              <a:t>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</a:t>
            </a:r>
            <a:r>
              <a:rPr lang="en-US" altLang="ja-JP" dirty="0"/>
              <a:t>9</a:t>
            </a:r>
            <a:r>
              <a:rPr lang="ja-JP" altLang="en-US" dirty="0" smtClean="0"/>
              <a:t>日（火）</a:t>
            </a:r>
            <a:r>
              <a:rPr lang="en-US" altLang="ja-JP" dirty="0" smtClean="0"/>
              <a:t>〜12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12</a:t>
            </a:r>
            <a:r>
              <a:rPr lang="ja-JP" altLang="en-US" dirty="0" smtClean="0"/>
              <a:t>日（金）</a:t>
            </a:r>
            <a:endParaRPr lang="en-US" altLang="ja-JP" dirty="0" smtClean="0"/>
          </a:p>
          <a:p>
            <a:r>
              <a:rPr lang="ja-JP" altLang="en-US" dirty="0" smtClean="0"/>
              <a:t>会場：宇奈月ニューオータニホテル（富山県黒部市）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弱アルカリ性の単純</a:t>
            </a:r>
            <a:r>
              <a:rPr lang="ja-JP" altLang="en-US" dirty="0"/>
              <a:t>温泉、黒薙</a:t>
            </a:r>
            <a:r>
              <a:rPr lang="ja-JP" altLang="en-US" dirty="0" smtClean="0"/>
              <a:t>温泉（源泉温度</a:t>
            </a:r>
            <a:r>
              <a:rPr lang="en-US" altLang="ja-JP" dirty="0" smtClean="0"/>
              <a:t>97.2</a:t>
            </a:r>
            <a:r>
              <a:rPr lang="ja-JP" altLang="en-US" dirty="0" smtClean="0"/>
              <a:t>℃、</a:t>
            </a:r>
            <a:r>
              <a:rPr lang="en-US" altLang="ja-JP" dirty="0" smtClean="0"/>
              <a:t>pH</a:t>
            </a:r>
            <a:r>
              <a:rPr lang="ja-JP" altLang="en-US" dirty="0" smtClean="0"/>
              <a:t>値</a:t>
            </a:r>
            <a:r>
              <a:rPr lang="en-US" altLang="ja-JP" dirty="0" smtClean="0"/>
              <a:t>8.15</a:t>
            </a:r>
            <a:r>
              <a:rPr lang="ja-JP" altLang="en-US" dirty="0" smtClean="0"/>
              <a:t>）の引湯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大浴場（約</a:t>
            </a:r>
            <a:r>
              <a:rPr lang="en-US" altLang="ja-JP" dirty="0" smtClean="0"/>
              <a:t>330</a:t>
            </a:r>
            <a:r>
              <a:rPr lang="ja-JP" altLang="en-US" dirty="0" smtClean="0"/>
              <a:t>畳、湯温３段階）、天空露天風呂（黒部峡谷）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宇奈月温泉駅から徒歩３分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４パラレルセッション可能</a:t>
            </a:r>
            <a:endParaRPr lang="en-US" altLang="ja-JP" dirty="0" smtClean="0"/>
          </a:p>
          <a:p>
            <a:r>
              <a:rPr lang="ja-JP" altLang="en-US" dirty="0" smtClean="0"/>
              <a:t>実行委員長：田島正登（</a:t>
            </a:r>
            <a:r>
              <a:rPr lang="ja-JP" altLang="en-US" dirty="0"/>
              <a:t>富山大）</a:t>
            </a:r>
            <a:endParaRPr lang="en-US" altLang="ja-JP" dirty="0" smtClean="0"/>
          </a:p>
          <a:p>
            <a:r>
              <a:rPr lang="ja-JP" altLang="en-US" dirty="0" smtClean="0"/>
              <a:t>プログラム委員長：川端勉（電通大）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299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ISITA2014</a:t>
            </a:r>
            <a:r>
              <a:rPr lang="ja-JP" altLang="en-US" dirty="0" smtClean="0"/>
              <a:t>準備報告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65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ISITA2014</a:t>
            </a:r>
            <a:r>
              <a:rPr lang="ja-JP" altLang="en-US" dirty="0" smtClean="0"/>
              <a:t>実行委員長</a:t>
            </a:r>
            <a:r>
              <a:rPr kumimoji="1" lang="ja-JP" altLang="en-US" dirty="0" smtClean="0"/>
              <a:t>　</a:t>
            </a:r>
            <a:r>
              <a:rPr lang="ja-JP" altLang="en-US" dirty="0" smtClean="0"/>
              <a:t>森田 </a:t>
            </a:r>
            <a:r>
              <a:rPr lang="ja-JP" altLang="en-US" dirty="0"/>
              <a:t>啓義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663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0884" y="548332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2012.12.11 </a:t>
            </a:r>
            <a:r>
              <a:rPr lang="ja-JP" altLang="en-US" sz="2000" dirty="0" smtClean="0"/>
              <a:t>第</a:t>
            </a:r>
            <a:r>
              <a:rPr lang="en-US" altLang="ja-JP" sz="2000" dirty="0" smtClean="0"/>
              <a:t>2</a:t>
            </a:r>
            <a:r>
              <a:rPr lang="ja-JP" altLang="en-US" sz="2000" dirty="0"/>
              <a:t>回日本側実行委員会開催 </a:t>
            </a:r>
            <a:r>
              <a:rPr lang="en-US" altLang="ja-JP" sz="2000" dirty="0"/>
              <a:t>(SITA2012, </a:t>
            </a:r>
            <a:r>
              <a:rPr lang="ja-JP" altLang="en-US" sz="2000" dirty="0"/>
              <a:t>別府湾</a:t>
            </a:r>
            <a:r>
              <a:rPr lang="en-US" altLang="ja-JP" sz="2000" dirty="0"/>
              <a:t>) </a:t>
            </a:r>
            <a:endParaRPr lang="en-US" altLang="ja-JP" sz="2000" dirty="0" smtClean="0"/>
          </a:p>
          <a:p>
            <a:endParaRPr lang="en-US" altLang="ja-JP" sz="900" dirty="0" smtClean="0"/>
          </a:p>
          <a:p>
            <a:r>
              <a:rPr lang="en-US" altLang="ja-JP" sz="3000" baseline="30000" dirty="0" smtClean="0"/>
              <a:t>2013.02.19</a:t>
            </a:r>
            <a:r>
              <a:rPr lang="en-US" altLang="ja-JP" sz="2800" baseline="30000" dirty="0" smtClean="0"/>
              <a:t> </a:t>
            </a:r>
            <a:r>
              <a:rPr lang="en-US" altLang="ja-JP" sz="2800" baseline="30000" dirty="0">
                <a:latin typeface="+mn-ea"/>
              </a:rPr>
              <a:t>ITSOC </a:t>
            </a:r>
            <a:r>
              <a:rPr lang="ja-JP" altLang="en-US" sz="2800" baseline="30000" dirty="0">
                <a:latin typeface="+mn-ea"/>
              </a:rPr>
              <a:t>の協賛</a:t>
            </a:r>
            <a:r>
              <a:rPr lang="en-US" altLang="ja-JP" sz="2800" baseline="30000" dirty="0">
                <a:latin typeface="+mn-ea"/>
              </a:rPr>
              <a:t>(Technical Co-Sponsorship)</a:t>
            </a:r>
            <a:r>
              <a:rPr lang="ja-JP" altLang="en-US" sz="2800" baseline="30000" dirty="0" smtClean="0">
                <a:latin typeface="+mn-ea"/>
              </a:rPr>
              <a:t>承諾</a:t>
            </a:r>
            <a:endParaRPr lang="en-US" altLang="ja-JP" sz="2800" baseline="30000" dirty="0" smtClean="0">
              <a:latin typeface="+mn-ea"/>
            </a:endParaRPr>
          </a:p>
          <a:p>
            <a:r>
              <a:rPr lang="en-US" altLang="ja-JP" sz="2800" baseline="30000" smtClean="0"/>
              <a:t>                 ITSOC </a:t>
            </a:r>
            <a:r>
              <a:rPr lang="ja-JP" altLang="en-US" sz="2800" baseline="30000" dirty="0"/>
              <a:t>の </a:t>
            </a:r>
            <a:r>
              <a:rPr lang="en-US" altLang="ja-JP" sz="2800" baseline="30000" dirty="0"/>
              <a:t>Log </a:t>
            </a:r>
            <a:r>
              <a:rPr lang="ja-JP" altLang="en-US" sz="2800" baseline="30000" dirty="0"/>
              <a:t>マークの </a:t>
            </a:r>
            <a:r>
              <a:rPr lang="en-US" altLang="ja-JP" sz="2800" baseline="30000" dirty="0"/>
              <a:t>Web </a:t>
            </a:r>
            <a:r>
              <a:rPr lang="ja-JP" altLang="en-US" sz="2800" baseline="30000" dirty="0"/>
              <a:t>ページ</a:t>
            </a:r>
            <a:r>
              <a:rPr lang="en-US" altLang="ja-JP" sz="2800" baseline="30000" dirty="0"/>
              <a:t>, CFP </a:t>
            </a:r>
            <a:r>
              <a:rPr lang="ja-JP" altLang="en-US" sz="2800" baseline="30000" dirty="0" err="1"/>
              <a:t>への</a:t>
            </a:r>
            <a:r>
              <a:rPr lang="ja-JP" altLang="en-US" sz="2800" baseline="30000" dirty="0"/>
              <a:t>使用</a:t>
            </a:r>
            <a:r>
              <a:rPr lang="ja-JP" altLang="en-US" sz="2800" baseline="30000" dirty="0" smtClean="0"/>
              <a:t>認可</a:t>
            </a:r>
            <a:endParaRPr lang="en-US" altLang="ja-JP" sz="2800" baseline="30000" dirty="0" smtClean="0"/>
          </a:p>
          <a:p>
            <a:r>
              <a:rPr lang="en-US" altLang="ja-JP" sz="3000" baseline="30000" dirty="0" smtClean="0"/>
              <a:t>2013.06.13</a:t>
            </a:r>
            <a:r>
              <a:rPr lang="en-US" altLang="ja-JP" sz="2800" baseline="30000" dirty="0" smtClean="0"/>
              <a:t> IEEE </a:t>
            </a:r>
            <a:r>
              <a:rPr lang="ja-JP" altLang="en-US" sz="2800" baseline="30000" dirty="0"/>
              <a:t>との </a:t>
            </a:r>
            <a:r>
              <a:rPr lang="en-US" altLang="ja-JP" sz="2800" baseline="30000" dirty="0"/>
              <a:t>MOU </a:t>
            </a:r>
            <a:r>
              <a:rPr lang="ja-JP" altLang="en-US" sz="2800" baseline="30000" dirty="0" smtClean="0"/>
              <a:t>締結</a:t>
            </a:r>
            <a:endParaRPr lang="en-US" altLang="ja-JP" sz="2800" baseline="30000" dirty="0" smtClean="0"/>
          </a:p>
          <a:p>
            <a:r>
              <a:rPr lang="en-US" altLang="ja-JP" sz="2800" baseline="30000" dirty="0" smtClean="0"/>
              <a:t>                 IEEE </a:t>
            </a:r>
            <a:r>
              <a:rPr lang="ja-JP" altLang="en-US" sz="2800" baseline="30000" dirty="0"/>
              <a:t>の </a:t>
            </a:r>
            <a:r>
              <a:rPr lang="en-US" altLang="ja-JP" sz="2800" baseline="30000" dirty="0"/>
              <a:t>Logo </a:t>
            </a:r>
            <a:r>
              <a:rPr lang="ja-JP" altLang="en-US" sz="2800" baseline="30000" dirty="0"/>
              <a:t>マークの </a:t>
            </a:r>
            <a:r>
              <a:rPr lang="en-US" altLang="ja-JP" sz="2800" baseline="30000" dirty="0"/>
              <a:t>Web </a:t>
            </a:r>
            <a:r>
              <a:rPr lang="ja-JP" altLang="en-US" sz="2800" baseline="30000" dirty="0"/>
              <a:t>ページ</a:t>
            </a:r>
            <a:r>
              <a:rPr lang="en-US" altLang="ja-JP" sz="2800" baseline="30000" dirty="0"/>
              <a:t>, CFP </a:t>
            </a:r>
            <a:r>
              <a:rPr lang="ja-JP" altLang="en-US" sz="2800" baseline="30000" dirty="0" err="1"/>
              <a:t>への</a:t>
            </a:r>
            <a:r>
              <a:rPr lang="ja-JP" altLang="en-US" sz="2800" baseline="30000" dirty="0"/>
              <a:t>使用</a:t>
            </a:r>
            <a:r>
              <a:rPr lang="ja-JP" altLang="en-US" sz="2800" baseline="30000" dirty="0" smtClean="0"/>
              <a:t>認可</a:t>
            </a:r>
            <a:endParaRPr lang="en-US" altLang="ja-JP" sz="2800" baseline="30000" dirty="0" smtClean="0"/>
          </a:p>
          <a:p>
            <a:r>
              <a:rPr lang="en-US" altLang="ja-JP" sz="2800" baseline="30000" dirty="0" smtClean="0"/>
              <a:t>                 </a:t>
            </a:r>
            <a:r>
              <a:rPr lang="en-US" altLang="ja-JP" sz="2800" baseline="30000" dirty="0" err="1" smtClean="0"/>
              <a:t>Xplore</a:t>
            </a:r>
            <a:r>
              <a:rPr lang="en-US" altLang="ja-JP" sz="2800" baseline="30000" dirty="0" smtClean="0"/>
              <a:t> </a:t>
            </a:r>
            <a:r>
              <a:rPr lang="ja-JP" altLang="en-US" sz="2800" baseline="30000" dirty="0" err="1"/>
              <a:t>への</a:t>
            </a:r>
            <a:r>
              <a:rPr lang="ja-JP" altLang="en-US" sz="2800" baseline="30000" dirty="0"/>
              <a:t>掲載可能</a:t>
            </a:r>
            <a:r>
              <a:rPr lang="en-US" altLang="ja-JP" sz="2800" baseline="30000" dirty="0"/>
              <a:t>(</a:t>
            </a:r>
            <a:r>
              <a:rPr lang="ja-JP" altLang="en-US" sz="2800" baseline="30000" dirty="0"/>
              <a:t>ただし著作権は </a:t>
            </a:r>
            <a:r>
              <a:rPr lang="en-US" altLang="ja-JP" sz="2800" baseline="30000" dirty="0"/>
              <a:t>IEICE </a:t>
            </a:r>
            <a:r>
              <a:rPr lang="ja-JP" altLang="en-US" sz="2800" baseline="30000" dirty="0"/>
              <a:t>が保持</a:t>
            </a:r>
            <a:r>
              <a:rPr lang="en-US" altLang="ja-JP" sz="2800" baseline="30000" dirty="0" smtClean="0"/>
              <a:t>)</a:t>
            </a:r>
          </a:p>
          <a:p>
            <a:r>
              <a:rPr lang="en-US" altLang="ja-JP" sz="3000" baseline="30000" dirty="0" smtClean="0"/>
              <a:t>2013.06.27</a:t>
            </a:r>
            <a:r>
              <a:rPr lang="en-US" altLang="ja-JP" sz="2800" baseline="30000" dirty="0" smtClean="0"/>
              <a:t> IEICE </a:t>
            </a:r>
            <a:r>
              <a:rPr lang="ja-JP" altLang="en-US" sz="2800" baseline="30000" dirty="0"/>
              <a:t>からの著作権</a:t>
            </a:r>
            <a:r>
              <a:rPr lang="ja-JP" altLang="en-US" sz="2800" baseline="30000" dirty="0" smtClean="0"/>
              <a:t>承諾</a:t>
            </a:r>
            <a:endParaRPr lang="en-US" altLang="ja-JP" sz="2800" baseline="30000" dirty="0" smtClean="0"/>
          </a:p>
          <a:p>
            <a:r>
              <a:rPr lang="en-US" altLang="ja-JP" sz="3000" baseline="30000" dirty="0" smtClean="0"/>
              <a:t>2013.07.01</a:t>
            </a:r>
            <a:r>
              <a:rPr lang="en-US" altLang="ja-JP" sz="2800" baseline="30000" dirty="0" smtClean="0"/>
              <a:t> EDAS </a:t>
            </a:r>
            <a:r>
              <a:rPr lang="ja-JP" altLang="en-US" sz="2800" baseline="30000" dirty="0"/>
              <a:t>登録 </a:t>
            </a:r>
            <a:endParaRPr lang="en-US" altLang="ja-JP" sz="2800" baseline="30000" dirty="0" smtClean="0"/>
          </a:p>
          <a:p>
            <a:r>
              <a:rPr lang="en-US" altLang="ja-JP" sz="3000" baseline="30000" dirty="0" smtClean="0"/>
              <a:t>2013.07.07</a:t>
            </a:r>
            <a:r>
              <a:rPr lang="en-US" altLang="ja-JP" sz="2800" baseline="30000" dirty="0" smtClean="0"/>
              <a:t> CFP</a:t>
            </a:r>
            <a:r>
              <a:rPr lang="en-US" altLang="ja-JP" sz="2800" baseline="30000" dirty="0"/>
              <a:t>(</a:t>
            </a:r>
            <a:r>
              <a:rPr lang="ja-JP" altLang="en-US" sz="2800" baseline="30000" dirty="0"/>
              <a:t>別紙参照</a:t>
            </a:r>
            <a:r>
              <a:rPr lang="en-US" altLang="ja-JP" sz="2800" baseline="30000" dirty="0"/>
              <a:t>)</a:t>
            </a:r>
            <a:r>
              <a:rPr lang="ja-JP" altLang="en-US" sz="2800" baseline="30000" dirty="0"/>
              <a:t>の印刷完了・配布開始</a:t>
            </a:r>
            <a:r>
              <a:rPr lang="en-US" altLang="ja-JP" sz="2800" baseline="30000" dirty="0"/>
              <a:t>(ISIT2013, Istanbul) </a:t>
            </a:r>
            <a:endParaRPr lang="en-US" altLang="ja-JP" sz="2800" baseline="30000" dirty="0" smtClean="0"/>
          </a:p>
          <a:p>
            <a:r>
              <a:rPr lang="en-US" altLang="ja-JP" sz="3000" baseline="30000" dirty="0" smtClean="0"/>
              <a:t>2013.07.11</a:t>
            </a:r>
            <a:r>
              <a:rPr lang="en-US" altLang="ja-JP" sz="2800" baseline="30000" dirty="0" smtClean="0"/>
              <a:t> </a:t>
            </a:r>
            <a:r>
              <a:rPr lang="ja-JP" altLang="en-US" sz="2800" baseline="30000" dirty="0" smtClean="0"/>
              <a:t>第 </a:t>
            </a:r>
            <a:r>
              <a:rPr lang="en-US" altLang="ja-JP" sz="2800" baseline="30000" dirty="0"/>
              <a:t>1 </a:t>
            </a:r>
            <a:r>
              <a:rPr lang="ja-JP" altLang="en-US" sz="2800" baseline="30000" dirty="0"/>
              <a:t>回合同 </a:t>
            </a:r>
            <a:r>
              <a:rPr lang="en-US" altLang="ja-JP" sz="2800" baseline="30000" dirty="0"/>
              <a:t>ISITA </a:t>
            </a:r>
            <a:r>
              <a:rPr lang="ja-JP" altLang="en-US" sz="2800" baseline="30000" dirty="0"/>
              <a:t>実行委員会開催 </a:t>
            </a:r>
            <a:r>
              <a:rPr lang="en-US" altLang="ja-JP" sz="2800" baseline="30000" dirty="0"/>
              <a:t>(</a:t>
            </a:r>
            <a:r>
              <a:rPr lang="ja-JP" altLang="en-US" sz="2800" baseline="30000" dirty="0"/>
              <a:t>同上</a:t>
            </a:r>
            <a:r>
              <a:rPr lang="en-US" altLang="ja-JP" sz="2800" baseline="30000" dirty="0" smtClean="0"/>
              <a:t>)</a:t>
            </a:r>
          </a:p>
          <a:p>
            <a:r>
              <a:rPr lang="ja-JP" altLang="en-US" sz="2800" baseline="30000" dirty="0" smtClean="0"/>
              <a:t>　　　　　　　  </a:t>
            </a:r>
            <a:r>
              <a:rPr lang="en-US" altLang="ja-JP" sz="2800" baseline="30000" dirty="0" smtClean="0"/>
              <a:t>ISITA2014 </a:t>
            </a:r>
            <a:r>
              <a:rPr lang="en-US" altLang="ja-JP" sz="2800" baseline="30000" dirty="0"/>
              <a:t>Logo </a:t>
            </a:r>
            <a:r>
              <a:rPr lang="ja-JP" altLang="en-US" sz="2800" baseline="30000" dirty="0"/>
              <a:t>マークの決定</a:t>
            </a:r>
            <a:r>
              <a:rPr lang="en-US" altLang="ja-JP" sz="2800" baseline="30000" dirty="0"/>
              <a:t>(</a:t>
            </a:r>
            <a:r>
              <a:rPr lang="ja-JP" altLang="en-US" sz="2800" baseline="30000" dirty="0"/>
              <a:t>下図参照</a:t>
            </a:r>
            <a:r>
              <a:rPr lang="en-US" altLang="ja-JP" sz="2800" baseline="30000" dirty="0" smtClean="0"/>
              <a:t>)</a:t>
            </a:r>
          </a:p>
          <a:p>
            <a:r>
              <a:rPr lang="en-US" altLang="ja-JP" sz="3000" baseline="30000" dirty="0" smtClean="0"/>
              <a:t>2013.09.21</a:t>
            </a:r>
            <a:r>
              <a:rPr lang="ja-JP" altLang="en-US" sz="2800" baseline="30000" dirty="0" smtClean="0"/>
              <a:t> 第</a:t>
            </a:r>
            <a:r>
              <a:rPr lang="en-US" altLang="ja-JP" sz="2800" baseline="30000" dirty="0" smtClean="0"/>
              <a:t>32</a:t>
            </a:r>
            <a:r>
              <a:rPr lang="ja-JP" altLang="en-US" sz="2800" baseline="30000" dirty="0"/>
              <a:t>回日本側実行委員会開催 </a:t>
            </a:r>
            <a:r>
              <a:rPr lang="en-US" altLang="ja-JP" sz="2800" baseline="30000" dirty="0"/>
              <a:t>(</a:t>
            </a:r>
            <a:r>
              <a:rPr lang="ja-JP" altLang="en-US" sz="2800" baseline="30000" dirty="0"/>
              <a:t>電通大</a:t>
            </a:r>
            <a:r>
              <a:rPr lang="en-US" altLang="ja-JP" sz="2800" baseline="30000" dirty="0"/>
              <a:t>) </a:t>
            </a:r>
            <a:endParaRPr lang="en-US" altLang="ja-JP" sz="2800" baseline="30000" dirty="0" smtClean="0"/>
          </a:p>
          <a:p>
            <a:r>
              <a:rPr lang="en-US" altLang="ja-JP" sz="3000" baseline="30000" dirty="0" smtClean="0"/>
              <a:t>2013.09.24</a:t>
            </a:r>
            <a:r>
              <a:rPr lang="en-US" altLang="ja-JP" sz="2800" baseline="30000" dirty="0" smtClean="0"/>
              <a:t> </a:t>
            </a:r>
            <a:r>
              <a:rPr lang="ja-JP" altLang="en-US" sz="2800" baseline="30000" dirty="0" smtClean="0"/>
              <a:t>現地</a:t>
            </a:r>
            <a:r>
              <a:rPr lang="ja-JP" altLang="en-US" sz="2800" baseline="30000" dirty="0"/>
              <a:t>業者</a:t>
            </a:r>
            <a:r>
              <a:rPr lang="en-US" altLang="ja-JP" sz="2800" baseline="30000" dirty="0"/>
              <a:t>ICE</a:t>
            </a:r>
            <a:r>
              <a:rPr lang="ja-JP" altLang="en-US" sz="2800" baseline="30000" dirty="0"/>
              <a:t>との契約</a:t>
            </a:r>
            <a:r>
              <a:rPr lang="ja-JP" altLang="en-US" sz="2800" baseline="30000" dirty="0" smtClean="0"/>
              <a:t>調印</a:t>
            </a:r>
            <a:endParaRPr lang="en-US" altLang="ja-JP" sz="2800" baseline="30000" dirty="0" smtClean="0"/>
          </a:p>
          <a:p>
            <a:r>
              <a:rPr lang="en-US" altLang="ja-JP" sz="3000" baseline="30000" dirty="0" smtClean="0"/>
              <a:t>2013.10.21</a:t>
            </a:r>
            <a:r>
              <a:rPr lang="en-US" altLang="ja-JP" sz="2800" baseline="30000" dirty="0" smtClean="0"/>
              <a:t> ICE</a:t>
            </a:r>
            <a:r>
              <a:rPr lang="ja-JP" altLang="en-US" sz="2800" baseline="30000" dirty="0"/>
              <a:t>に</a:t>
            </a:r>
            <a:r>
              <a:rPr lang="en-US" altLang="ja-JP" sz="2800" baseline="30000" dirty="0"/>
              <a:t>deposit</a:t>
            </a:r>
            <a:r>
              <a:rPr lang="ja-JP" altLang="en-US" sz="2800" baseline="30000" dirty="0"/>
              <a:t>として</a:t>
            </a:r>
            <a:r>
              <a:rPr lang="en-US" altLang="ja-JP" sz="2800" baseline="30000" dirty="0"/>
              <a:t>4,000A$</a:t>
            </a:r>
            <a:r>
              <a:rPr lang="ja-JP" altLang="en-US" sz="2800" baseline="30000" dirty="0"/>
              <a:t>を送金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531884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来年３月末　現地視察予定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8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4452938" y="6527800"/>
            <a:ext cx="312737" cy="304800"/>
          </a:xfrm>
          <a:prstGeom prst="rect">
            <a:avLst/>
          </a:prstGeom>
        </p:spPr>
        <p:txBody>
          <a:bodyPr/>
          <a:lstStyle/>
          <a:p>
            <a:fld id="{CDBA1C5F-10D3-4640-B476-FB8A8A754E85}" type="slidenum">
              <a:rPr lang="en-US" altLang="ja-JP"/>
              <a:pPr/>
              <a:t>44</a:t>
            </a:fld>
            <a:endParaRPr lang="en-US" altLang="ja-JP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5753100"/>
            <a:ext cx="12334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6005513"/>
            <a:ext cx="1092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57"/>
          <a:stretch>
            <a:fillRect/>
          </a:stretch>
        </p:blipFill>
        <p:spPr bwMode="auto">
          <a:xfrm>
            <a:off x="-7938" y="0"/>
            <a:ext cx="9151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>
                    <a:alpha val="79999"/>
                  </a:schemeClr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/>
          </p:cNvSpPr>
          <p:nvPr/>
        </p:nvSpPr>
        <p:spPr bwMode="auto">
          <a:xfrm>
            <a:off x="1054100" y="4605338"/>
            <a:ext cx="7023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altLang="ja-JP" sz="3600" b="1">
                <a:solidFill>
                  <a:srgbClr val="0000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Call for Papers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95500"/>
            <a:ext cx="64690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/>
          </p:cNvSpPr>
          <p:nvPr/>
        </p:nvSpPr>
        <p:spPr bwMode="auto">
          <a:xfrm>
            <a:off x="2654300" y="1955800"/>
            <a:ext cx="3822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 altLang="ja-JP" sz="3600" b="1">
                <a:solidFill>
                  <a:srgbClr val="0000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rPr>
              <a:t>Schedule</a:t>
            </a:r>
          </a:p>
        </p:txBody>
      </p:sp>
      <p:sp>
        <p:nvSpPr>
          <p:cNvPr id="10247" name="Rectangle 7"/>
          <p:cNvSpPr>
            <a:spLocks/>
          </p:cNvSpPr>
          <p:nvPr/>
        </p:nvSpPr>
        <p:spPr bwMode="auto">
          <a:xfrm>
            <a:off x="2486025" y="5308600"/>
            <a:ext cx="4170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altLang="ja-JP" sz="3600" b="1">
                <a:solidFill>
                  <a:srgbClr val="001CF2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  <a:hlinkClick r:id="rId6"/>
              </a:rPr>
              <a:t>www.isita2014.org</a:t>
            </a:r>
            <a:endParaRPr lang="en-US" altLang="ja-JP" sz="3600" b="1">
              <a:solidFill>
                <a:srgbClr val="001CF2"/>
              </a:solidFill>
              <a:latin typeface="Trebuchet MS" charset="0"/>
              <a:ea typeface="ＭＳ Ｐゴシック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SITA</a:t>
            </a:r>
            <a:r>
              <a:rPr lang="ja-JP" altLang="en-US" dirty="0" smtClean="0"/>
              <a:t>サブソサエティ新年度体制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SITA</a:t>
            </a:r>
            <a:r>
              <a:rPr kumimoji="1" lang="ja-JP" altLang="en-US" dirty="0" smtClean="0"/>
              <a:t>サブソサエティ長　</a:t>
            </a:r>
            <a:r>
              <a:rPr lang="ja-JP" altLang="en-US" dirty="0" smtClean="0"/>
              <a:t>森田 </a:t>
            </a:r>
            <a:r>
              <a:rPr lang="ja-JP" altLang="en-US" dirty="0"/>
              <a:t>啓義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813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/>
              <a:t>情報理論とその応用サブソサイエティ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2014</a:t>
            </a:r>
            <a:r>
              <a:rPr lang="ja-JP" altLang="en-US" dirty="0" smtClean="0"/>
              <a:t>年度</a:t>
            </a:r>
            <a:r>
              <a:rPr lang="en-US" altLang="ja-JP" dirty="0" smtClean="0"/>
              <a:t> </a:t>
            </a:r>
            <a:r>
              <a:rPr lang="ja-JP" altLang="en-US" dirty="0" smtClean="0"/>
              <a:t>委員会構成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ja-JP" altLang="en-US" sz="2400" dirty="0" smtClean="0"/>
          </a:p>
          <a:p>
            <a:r>
              <a:rPr lang="ja-JP" altLang="en-US" sz="2400" dirty="0" smtClean="0"/>
              <a:t>サブソサイエティ長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</a:t>
            </a:r>
            <a:r>
              <a:rPr lang="ja-JP" altLang="en-US" dirty="0"/>
              <a:t>森田 啓義</a:t>
            </a:r>
            <a:r>
              <a:rPr lang="en-US" altLang="ja-JP" dirty="0"/>
              <a:t>(</a:t>
            </a:r>
            <a:r>
              <a:rPr lang="ja-JP" altLang="en-US" dirty="0"/>
              <a:t>電気通信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</a:p>
          <a:p>
            <a:r>
              <a:rPr lang="ja-JP" altLang="en-US" sz="2400" dirty="0" smtClean="0"/>
              <a:t>副サブソサイエティ長	</a:t>
            </a:r>
            <a:r>
              <a:rPr lang="ja-JP" altLang="en-US" dirty="0"/>
              <a:t>植松 友彦</a:t>
            </a:r>
            <a:r>
              <a:rPr lang="en-US" altLang="ja-JP" dirty="0"/>
              <a:t>(</a:t>
            </a:r>
            <a:r>
              <a:rPr lang="ja-JP" altLang="en-US" dirty="0"/>
              <a:t>東京工業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庶務担当</a:t>
            </a:r>
            <a:r>
              <a:rPr lang="en-US" altLang="ja-JP" sz="2400" dirty="0" smtClean="0"/>
              <a:t>)		</a:t>
            </a:r>
            <a:r>
              <a:rPr lang="ja-JP" altLang="en-US" dirty="0"/>
              <a:t>野村</a:t>
            </a:r>
            <a:r>
              <a:rPr lang="en-US" altLang="ja-JP" dirty="0"/>
              <a:t> </a:t>
            </a:r>
            <a:r>
              <a:rPr lang="ja-JP" altLang="en-US" dirty="0"/>
              <a:t>亮 </a:t>
            </a:r>
            <a:r>
              <a:rPr lang="en-US" altLang="ja-JP" dirty="0"/>
              <a:t>(</a:t>
            </a:r>
            <a:r>
              <a:rPr lang="ja-JP" altLang="en-US" dirty="0"/>
              <a:t>専修大 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会計担当</a:t>
            </a:r>
            <a:r>
              <a:rPr lang="en-US" altLang="ja-JP" sz="2400" dirty="0" smtClean="0"/>
              <a:t>)		</a:t>
            </a:r>
            <a:r>
              <a:rPr lang="ja-JP" altLang="en-US" dirty="0"/>
              <a:t>村松</a:t>
            </a:r>
            <a:r>
              <a:rPr lang="en-US" altLang="ja-JP" dirty="0"/>
              <a:t> </a:t>
            </a:r>
            <a:r>
              <a:rPr lang="ja-JP" altLang="en-US" dirty="0"/>
              <a:t>純 </a:t>
            </a:r>
            <a:r>
              <a:rPr lang="en-US" altLang="ja-JP" dirty="0"/>
              <a:t>(NTT </a:t>
            </a:r>
            <a:r>
              <a:rPr lang="en-US" altLang="ja-JP" dirty="0" smtClean="0"/>
              <a:t>)</a:t>
            </a:r>
            <a:r>
              <a:rPr lang="en-US" altLang="ja-JP" sz="2400" dirty="0" smtClean="0"/>
              <a:t>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広報担当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斉藤</a:t>
            </a:r>
            <a:r>
              <a:rPr lang="en-US" altLang="ja-JP" dirty="0" smtClean="0"/>
              <a:t> </a:t>
            </a:r>
            <a:r>
              <a:rPr lang="ja-JP" altLang="en-US" dirty="0" smtClean="0"/>
              <a:t>秀俊 </a:t>
            </a:r>
            <a:r>
              <a:rPr lang="en-US" altLang="ja-JP" sz="2400" dirty="0" smtClean="0"/>
              <a:t>(</a:t>
            </a:r>
            <a:r>
              <a:rPr lang="ja-JP" altLang="en-US" dirty="0"/>
              <a:t>工学院</a:t>
            </a:r>
            <a:r>
              <a:rPr lang="ja-JP" altLang="en-US" dirty="0" smtClean="0"/>
              <a:t>大 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企画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国内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</a:t>
            </a:r>
            <a:r>
              <a:rPr lang="ja-JP" altLang="en-US" sz="2400" dirty="0" smtClean="0"/>
              <a:t>鎌部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浩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岐阜大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</a:t>
            </a:r>
            <a:r>
              <a:rPr lang="ja-JP" altLang="en-US" dirty="0"/>
              <a:t>企画</a:t>
            </a:r>
            <a:r>
              <a:rPr lang="en-US" altLang="ja-JP" dirty="0" smtClean="0"/>
              <a:t>(</a:t>
            </a:r>
            <a:r>
              <a:rPr lang="ja-JP" altLang="en-US" dirty="0" smtClean="0"/>
              <a:t>国外</a:t>
            </a:r>
            <a:r>
              <a:rPr lang="en-US" altLang="ja-JP" dirty="0" smtClean="0"/>
              <a:t>)</a:t>
            </a:r>
            <a:r>
              <a:rPr lang="ja-JP" altLang="en-US" dirty="0"/>
              <a:t>担当</a:t>
            </a:r>
            <a:r>
              <a:rPr lang="en-US" altLang="ja-JP" sz="2400" dirty="0" smtClean="0"/>
              <a:t>)	</a:t>
            </a:r>
            <a:r>
              <a:rPr lang="ja-JP" altLang="en-US" dirty="0" smtClean="0"/>
              <a:t>八木</a:t>
            </a:r>
            <a:r>
              <a:rPr lang="en-US" altLang="ja-JP" dirty="0" smtClean="0"/>
              <a:t> </a:t>
            </a:r>
            <a:r>
              <a:rPr lang="ja-JP" altLang="en-US" dirty="0" smtClean="0"/>
              <a:t>秀樹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電気通信大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 smtClean="0"/>
              <a:t>委員</a:t>
            </a:r>
            <a:r>
              <a:rPr lang="en-US" altLang="ja-JP" dirty="0" smtClean="0"/>
              <a:t>(SITA</a:t>
            </a:r>
            <a:r>
              <a:rPr lang="ja-JP" altLang="en-US" dirty="0" smtClean="0"/>
              <a:t>担当</a:t>
            </a:r>
            <a:r>
              <a:rPr lang="en-US" altLang="ja-JP" dirty="0" smtClean="0"/>
              <a:t>)		</a:t>
            </a:r>
            <a:r>
              <a:rPr lang="ja-JP" altLang="en-US" dirty="0"/>
              <a:t>實</a:t>
            </a:r>
            <a:r>
              <a:rPr lang="ja-JP" altLang="en-US" dirty="0" smtClean="0"/>
              <a:t>松</a:t>
            </a:r>
            <a:r>
              <a:rPr lang="en-US" altLang="ja-JP" dirty="0" smtClean="0"/>
              <a:t> </a:t>
            </a:r>
            <a:r>
              <a:rPr lang="ja-JP" altLang="en-US" dirty="0" smtClean="0"/>
              <a:t>豊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ja-JP" altLang="en-US" dirty="0" smtClean="0"/>
              <a:t>九州大</a:t>
            </a:r>
            <a:r>
              <a:rPr lang="en-US" altLang="ja-JP" dirty="0" smtClean="0"/>
              <a:t>)</a:t>
            </a:r>
            <a:r>
              <a:rPr lang="ja-JP" altLang="en-US" dirty="0" smtClean="0"/>
              <a:t> </a:t>
            </a:r>
            <a:endParaRPr lang="en-US" altLang="ja-JP" sz="2400" dirty="0" smtClean="0"/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(ISITA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	</a:t>
            </a:r>
            <a:r>
              <a:rPr lang="ja-JP" altLang="en-US" dirty="0" smtClean="0"/>
              <a:t>楫</a:t>
            </a:r>
            <a:r>
              <a:rPr lang="en-US" altLang="ja-JP" dirty="0" smtClean="0"/>
              <a:t> </a:t>
            </a:r>
            <a:r>
              <a:rPr lang="ja-JP" altLang="en-US" dirty="0" smtClean="0"/>
              <a:t>勇一 </a:t>
            </a:r>
            <a:r>
              <a:rPr lang="en-US" altLang="ja-JP" sz="2400" dirty="0" smtClean="0"/>
              <a:t>(</a:t>
            </a:r>
            <a:r>
              <a:rPr lang="ja-JP" altLang="en-US" dirty="0"/>
              <a:t>奈良</a:t>
            </a:r>
            <a:r>
              <a:rPr lang="ja-JP" altLang="en-US" dirty="0" smtClean="0"/>
              <a:t>先端大 </a:t>
            </a:r>
            <a:r>
              <a:rPr lang="en-US" altLang="ja-JP" sz="2400" dirty="0" smtClean="0"/>
              <a:t>)	</a:t>
            </a:r>
          </a:p>
          <a:p>
            <a:r>
              <a:rPr lang="ja-JP" altLang="en-US" sz="2400" dirty="0" smtClean="0"/>
              <a:t>委員</a:t>
            </a:r>
            <a:r>
              <a:rPr lang="en-US" altLang="ja-JP" sz="2400" dirty="0" smtClean="0"/>
              <a:t>(WEB/ML</a:t>
            </a:r>
            <a:r>
              <a:rPr lang="ja-JP" altLang="en-US" sz="2400" dirty="0" smtClean="0"/>
              <a:t>担当</a:t>
            </a:r>
            <a:r>
              <a:rPr lang="en-US" altLang="ja-JP" sz="2400" dirty="0" smtClean="0"/>
              <a:t>)	</a:t>
            </a:r>
            <a:r>
              <a:rPr lang="ja-JP" altLang="en-US" dirty="0" smtClean="0"/>
              <a:t>小嶋</a:t>
            </a:r>
            <a:r>
              <a:rPr lang="en-US" altLang="ja-JP" dirty="0" smtClean="0"/>
              <a:t> </a:t>
            </a:r>
            <a:r>
              <a:rPr lang="ja-JP" altLang="en-US" dirty="0" smtClean="0"/>
              <a:t>徹也</a:t>
            </a:r>
            <a:r>
              <a:rPr lang="ja-JP" altLang="en-US" sz="2400" dirty="0" smtClean="0"/>
              <a:t>（</a:t>
            </a:r>
            <a:r>
              <a:rPr lang="ja-JP" altLang="en-US" dirty="0"/>
              <a:t>東京工業</a:t>
            </a:r>
            <a:r>
              <a:rPr lang="ja-JP" altLang="en-US" dirty="0" smtClean="0"/>
              <a:t>高専 </a:t>
            </a:r>
            <a:r>
              <a:rPr lang="en-US" altLang="ja-JP" sz="2400" dirty="0" smtClean="0"/>
              <a:t>)</a:t>
            </a:r>
          </a:p>
          <a:p>
            <a:r>
              <a:rPr lang="ja-JP" altLang="en-US" dirty="0" smtClean="0"/>
              <a:t>委員</a:t>
            </a:r>
            <a:r>
              <a:rPr lang="en-US" altLang="ja-JP" dirty="0"/>
              <a:t>(</a:t>
            </a:r>
            <a:r>
              <a:rPr lang="ja-JP" altLang="en-US" dirty="0"/>
              <a:t>無任所</a:t>
            </a:r>
            <a:r>
              <a:rPr lang="en-US" altLang="ja-JP" dirty="0"/>
              <a:t>)		</a:t>
            </a:r>
            <a:r>
              <a:rPr lang="ja-JP" altLang="en-US" dirty="0" smtClean="0"/>
              <a:t>桑門 秀典（関西大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委員</a:t>
            </a:r>
            <a:r>
              <a:rPr lang="en-US" altLang="ja-JP" dirty="0"/>
              <a:t>(</a:t>
            </a:r>
            <a:r>
              <a:rPr lang="ja-JP" altLang="en-US" dirty="0" smtClean="0"/>
              <a:t>無任所</a:t>
            </a:r>
            <a:r>
              <a:rPr lang="en-US" altLang="ja-JP" dirty="0" smtClean="0"/>
              <a:t>)		</a:t>
            </a:r>
            <a:r>
              <a:rPr lang="ja-JP" altLang="en-US" dirty="0" smtClean="0"/>
              <a:t>金子 晴彦（東京工業大）</a:t>
            </a:r>
            <a:endParaRPr lang="en-US" altLang="ja-JP" dirty="0" smtClean="0"/>
          </a:p>
          <a:p>
            <a:r>
              <a:rPr lang="en-US" altLang="ja-JP" dirty="0" smtClean="0"/>
              <a:t>IT</a:t>
            </a:r>
            <a:r>
              <a:rPr lang="ja-JP" altLang="en-US" dirty="0"/>
              <a:t>研専門委員会委員長</a:t>
            </a:r>
            <a:r>
              <a:rPr lang="en-US" altLang="ja-JP" dirty="0"/>
              <a:t>	</a:t>
            </a:r>
            <a:r>
              <a:rPr lang="ja-JP" altLang="en-US" dirty="0" smtClean="0"/>
              <a:t>竹内 純一</a:t>
            </a:r>
            <a:r>
              <a:rPr lang="ja-JP" altLang="en-US" dirty="0"/>
              <a:t>（</a:t>
            </a:r>
            <a:r>
              <a:rPr lang="ja-JP" altLang="en-US" dirty="0" smtClean="0"/>
              <a:t>九州大</a:t>
            </a:r>
            <a:r>
              <a:rPr lang="ja-JP" altLang="en-US" dirty="0"/>
              <a:t>）</a:t>
            </a:r>
            <a:r>
              <a:rPr lang="en-US" altLang="ja-JP" sz="2400" dirty="0" smtClean="0"/>
              <a:t>	</a:t>
            </a:r>
          </a:p>
          <a:p>
            <a:pPr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79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意見交換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39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/>
              <a:t>SITA</a:t>
            </a:r>
            <a:r>
              <a:rPr lang="ja-JP" altLang="en-US" dirty="0"/>
              <a:t>サブソサイエティ委員会</a:t>
            </a:r>
            <a:r>
              <a:rPr lang="ja-JP" altLang="en-US" dirty="0" smtClean="0"/>
              <a:t>の開催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219256" cy="352839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第１回委員会　（</a:t>
            </a:r>
            <a:r>
              <a:rPr lang="ja-JP" altLang="ja-JP" dirty="0" smtClean="0"/>
              <a:t>平成２</a:t>
            </a:r>
            <a:r>
              <a:rPr lang="en-US" altLang="ja-JP" dirty="0" smtClean="0"/>
              <a:t>5</a:t>
            </a:r>
            <a:r>
              <a:rPr lang="ja-JP" altLang="ja-JP" dirty="0" smtClean="0"/>
              <a:t>年</a:t>
            </a:r>
            <a:r>
              <a:rPr lang="en-US" altLang="ja-JP" dirty="0" smtClean="0"/>
              <a:t>6</a:t>
            </a:r>
            <a:r>
              <a:rPr lang="ja-JP" altLang="ja-JP" dirty="0" smtClean="0"/>
              <a:t>月</a:t>
            </a:r>
            <a:r>
              <a:rPr lang="en-US" altLang="ja-JP" dirty="0" smtClean="0"/>
              <a:t>1</a:t>
            </a:r>
            <a:r>
              <a:rPr lang="ja-JP" altLang="ja-JP" dirty="0" smtClean="0"/>
              <a:t>日（</a:t>
            </a:r>
            <a:r>
              <a:rPr lang="ja-JP" altLang="en-US" dirty="0"/>
              <a:t>土</a:t>
            </a:r>
            <a:r>
              <a:rPr lang="ja-JP" altLang="ja-JP" dirty="0" smtClean="0"/>
              <a:t>） </a:t>
            </a:r>
            <a:r>
              <a:rPr lang="ja-JP" altLang="en-US" dirty="0" smtClean="0"/>
              <a:t>，</a:t>
            </a:r>
            <a:r>
              <a:rPr lang="ja-JP" altLang="en-US" dirty="0"/>
              <a:t>電気通信大学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SITA</a:t>
            </a:r>
            <a:r>
              <a:rPr lang="ja-JP" altLang="en-US" dirty="0" smtClean="0"/>
              <a:t>サブソサイエティ・</a:t>
            </a:r>
            <a:r>
              <a:rPr lang="en-US" altLang="ja-JP" dirty="0" smtClean="0"/>
              <a:t>IT</a:t>
            </a:r>
            <a:r>
              <a:rPr lang="ja-JP" altLang="en-US" dirty="0" smtClean="0"/>
              <a:t>研専委員会</a:t>
            </a:r>
            <a:r>
              <a:rPr lang="en-US" altLang="ja-JP" dirty="0" smtClean="0"/>
              <a:t> </a:t>
            </a:r>
            <a:r>
              <a:rPr lang="ja-JP" altLang="en-US" dirty="0" smtClean="0"/>
              <a:t>合同委員会　　　　　　　　　</a:t>
            </a:r>
            <a:r>
              <a:rPr lang="en-US" altLang="ja-JP" dirty="0"/>
              <a:t>	</a:t>
            </a:r>
            <a:r>
              <a:rPr lang="ja-JP" altLang="en-US" dirty="0" smtClean="0"/>
              <a:t>　　（</a:t>
            </a:r>
            <a:r>
              <a:rPr lang="ja-JP" altLang="ja-JP" dirty="0"/>
              <a:t>平成</a:t>
            </a:r>
            <a:r>
              <a:rPr lang="ja-JP" altLang="ja-JP" dirty="0" smtClean="0"/>
              <a:t>２</a:t>
            </a:r>
            <a:r>
              <a:rPr lang="en-US" altLang="ja-JP" dirty="0" smtClean="0"/>
              <a:t>5</a:t>
            </a:r>
            <a:r>
              <a:rPr lang="ja-JP" altLang="ja-JP" dirty="0" smtClean="0"/>
              <a:t>年</a:t>
            </a:r>
            <a:r>
              <a:rPr lang="ja-JP" altLang="en-US" dirty="0" smtClean="0"/>
              <a:t>７</a:t>
            </a:r>
            <a:r>
              <a:rPr lang="ja-JP" altLang="ja-JP" dirty="0" smtClean="0"/>
              <a:t>月</a:t>
            </a:r>
            <a:r>
              <a:rPr lang="en-US" altLang="ja-JP" dirty="0" smtClean="0"/>
              <a:t>26</a:t>
            </a:r>
            <a:r>
              <a:rPr lang="ja-JP" altLang="ja-JP" dirty="0" smtClean="0"/>
              <a:t>日（</a:t>
            </a:r>
            <a:r>
              <a:rPr lang="ja-JP" altLang="en-US" dirty="0" smtClean="0"/>
              <a:t>金</a:t>
            </a:r>
            <a:r>
              <a:rPr lang="ja-JP" altLang="ja-JP" dirty="0" smtClean="0"/>
              <a:t>） </a:t>
            </a:r>
            <a:r>
              <a:rPr lang="ja-JP" altLang="en-US" dirty="0" smtClean="0"/>
              <a:t>，早稲田大学）</a:t>
            </a:r>
            <a:endParaRPr lang="en-US" altLang="ja-JP" dirty="0" smtClean="0"/>
          </a:p>
          <a:p>
            <a:pPr marL="365760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第２回</a:t>
            </a:r>
            <a:r>
              <a:rPr lang="ja-JP" altLang="en-US" dirty="0"/>
              <a:t>委員会　（</a:t>
            </a:r>
            <a:r>
              <a:rPr lang="ja-JP" altLang="ja-JP" dirty="0"/>
              <a:t>平成</a:t>
            </a:r>
            <a:r>
              <a:rPr lang="ja-JP" altLang="ja-JP" dirty="0" smtClean="0"/>
              <a:t>２</a:t>
            </a:r>
            <a:r>
              <a:rPr lang="en-US" altLang="ja-JP" dirty="0" smtClean="0"/>
              <a:t>5</a:t>
            </a:r>
            <a:r>
              <a:rPr lang="ja-JP" altLang="ja-JP" dirty="0" smtClean="0"/>
              <a:t>年</a:t>
            </a:r>
            <a:r>
              <a:rPr lang="ja-JP" altLang="en-US" dirty="0" smtClean="0"/>
              <a:t>９</a:t>
            </a:r>
            <a:r>
              <a:rPr lang="ja-JP" altLang="ja-JP" dirty="0" smtClean="0"/>
              <a:t>月</a:t>
            </a:r>
            <a:r>
              <a:rPr lang="en-US" altLang="ja-JP" dirty="0" smtClean="0"/>
              <a:t>21</a:t>
            </a:r>
            <a:r>
              <a:rPr lang="ja-JP" altLang="ja-JP" dirty="0" smtClean="0"/>
              <a:t>日（</a:t>
            </a:r>
            <a:r>
              <a:rPr lang="ja-JP" altLang="en-US" dirty="0"/>
              <a:t>土</a:t>
            </a:r>
            <a:r>
              <a:rPr lang="ja-JP" altLang="ja-JP" dirty="0" smtClean="0"/>
              <a:t>） </a:t>
            </a:r>
            <a:r>
              <a:rPr lang="ja-JP" altLang="en-US" dirty="0"/>
              <a:t>，電気通信大学）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第３回</a:t>
            </a:r>
            <a:r>
              <a:rPr lang="ja-JP" altLang="en-US" dirty="0"/>
              <a:t>委員会　（</a:t>
            </a:r>
            <a:r>
              <a:rPr lang="ja-JP" altLang="ja-JP" dirty="0"/>
              <a:t>平成</a:t>
            </a:r>
            <a:r>
              <a:rPr lang="ja-JP" altLang="ja-JP" dirty="0" smtClean="0"/>
              <a:t>２</a:t>
            </a:r>
            <a:r>
              <a:rPr lang="en-US" altLang="ja-JP" dirty="0" smtClean="0"/>
              <a:t>5</a:t>
            </a:r>
            <a:r>
              <a:rPr lang="ja-JP" altLang="ja-JP" dirty="0" smtClean="0"/>
              <a:t>年</a:t>
            </a:r>
            <a:r>
              <a:rPr lang="ja-JP" altLang="en-US" dirty="0" smtClean="0"/>
              <a:t>１</a:t>
            </a:r>
            <a:r>
              <a:rPr lang="en-US" altLang="ja-JP" dirty="0" smtClean="0"/>
              <a:t>1</a:t>
            </a:r>
            <a:r>
              <a:rPr lang="ja-JP" altLang="ja-JP" dirty="0" smtClean="0"/>
              <a:t>月</a:t>
            </a:r>
            <a:r>
              <a:rPr lang="en-US" altLang="ja-JP" dirty="0" smtClean="0"/>
              <a:t>27</a:t>
            </a:r>
            <a:r>
              <a:rPr lang="ja-JP" altLang="ja-JP" dirty="0" smtClean="0"/>
              <a:t>日（</a:t>
            </a:r>
            <a:r>
              <a:rPr lang="ja-JP" altLang="en-US" dirty="0" smtClean="0"/>
              <a:t>水</a:t>
            </a:r>
            <a:r>
              <a:rPr lang="ja-JP" altLang="ja-JP" dirty="0" smtClean="0"/>
              <a:t>） </a:t>
            </a:r>
            <a:r>
              <a:rPr lang="ja-JP" altLang="en-US" dirty="0" smtClean="0"/>
              <a:t>，伊東ホテル聚楽）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56612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ESS</a:t>
            </a:r>
            <a:r>
              <a:rPr kumimoji="1" lang="ja-JP" altLang="en-US" dirty="0" smtClean="0"/>
              <a:t>運営委員会は</a:t>
            </a:r>
            <a:r>
              <a:rPr lang="ja-JP" altLang="en-US" dirty="0"/>
              <a:t>第２回委員会以降，</a:t>
            </a:r>
            <a:r>
              <a:rPr kumimoji="1" lang="ja-JP" altLang="en-US" dirty="0" smtClean="0"/>
              <a:t>開催されておらず，次回は１２月２日（月）予定．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22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SITA</a:t>
            </a:r>
            <a:r>
              <a:rPr lang="ja-JP" altLang="en-US" dirty="0"/>
              <a:t>サブソサイエティの課題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IEICE</a:t>
            </a:r>
            <a:r>
              <a:rPr lang="ja-JP" altLang="en-US" dirty="0" smtClean="0"/>
              <a:t>の枠組みの中での国内会議・国際会議の実施</a:t>
            </a:r>
            <a:endParaRPr lang="en-US" altLang="ja-JP" dirty="0" smtClean="0"/>
          </a:p>
          <a:p>
            <a:pPr marL="365760" lvl="1" indent="0">
              <a:buNone/>
            </a:pPr>
            <a:r>
              <a:rPr lang="en-US" altLang="ja-JP" dirty="0" smtClean="0"/>
              <a:t>SITA2013</a:t>
            </a:r>
            <a:r>
              <a:rPr lang="ja-JP" altLang="en-US" dirty="0" smtClean="0"/>
              <a:t>　</a:t>
            </a:r>
            <a:r>
              <a:rPr lang="en-US" altLang="ja-JP" dirty="0" smtClean="0"/>
              <a:t>			</a:t>
            </a:r>
            <a:r>
              <a:rPr lang="ja-JP" altLang="en-US" dirty="0" smtClean="0"/>
              <a:t>進行中</a:t>
            </a:r>
            <a:endParaRPr lang="en-US" altLang="ja-JP" dirty="0"/>
          </a:p>
          <a:p>
            <a:pPr marL="365760" lvl="1" indent="0">
              <a:buNone/>
            </a:pPr>
            <a:r>
              <a:rPr lang="en-US" altLang="ja-JP" dirty="0" smtClean="0"/>
              <a:t>SITA2014</a:t>
            </a:r>
            <a:r>
              <a:rPr lang="ja-JP" altLang="en-US" dirty="0" smtClean="0"/>
              <a:t> </a:t>
            </a:r>
            <a:r>
              <a:rPr lang="ja-JP" altLang="en-US" dirty="0"/>
              <a:t>・</a:t>
            </a:r>
            <a:r>
              <a:rPr lang="en-US" altLang="ja-JP" dirty="0" smtClean="0"/>
              <a:t>ISITA2014 	</a:t>
            </a:r>
            <a:r>
              <a:rPr lang="ja-JP" altLang="en-US" dirty="0" smtClean="0"/>
              <a:t>準備中</a:t>
            </a:r>
            <a:endParaRPr lang="en-US" altLang="ja-JP" dirty="0"/>
          </a:p>
          <a:p>
            <a:pPr marL="365760" lvl="1" indent="0">
              <a:buNone/>
            </a:pPr>
            <a:r>
              <a:rPr lang="en-US" altLang="ja-JP" dirty="0" smtClean="0"/>
              <a:t>SITA2015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ISITA2016	</a:t>
            </a:r>
            <a:r>
              <a:rPr lang="ja-JP" altLang="en-US" dirty="0" smtClean="0"/>
              <a:t>調整中</a:t>
            </a:r>
            <a:endParaRPr lang="en-US" altLang="ja-JP" dirty="0" smtClean="0"/>
          </a:p>
          <a:p>
            <a:r>
              <a:rPr lang="ja-JP" altLang="en-US" dirty="0" smtClean="0"/>
              <a:t>課題</a:t>
            </a:r>
            <a:r>
              <a:rPr lang="ja-JP" altLang="en-US" dirty="0"/>
              <a:t>１：サブソサイエティの今後の</a:t>
            </a:r>
            <a:r>
              <a:rPr lang="ja-JP" altLang="en-US" dirty="0" smtClean="0"/>
              <a:t>形態</a:t>
            </a:r>
            <a:endParaRPr lang="en-US" altLang="ja-JP" dirty="0" smtClean="0"/>
          </a:p>
          <a:p>
            <a:r>
              <a:rPr lang="ja-JP" altLang="en-US" dirty="0"/>
              <a:t>課題２：論文誌編集事業への主体的な関与</a:t>
            </a:r>
            <a:endParaRPr lang="en-US" altLang="ja-JP" dirty="0"/>
          </a:p>
          <a:p>
            <a:r>
              <a:rPr lang="ja-JP" altLang="en-US" dirty="0"/>
              <a:t>課題３：海外学会との連携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ja-JP" altLang="en-US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69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2492896"/>
            <a:ext cx="6172200" cy="189436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会計事業報告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1720" y="4941168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会計担当　野上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保之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会計事業報告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/>
              <a:t>ＳＩＴＡ</a:t>
            </a:r>
            <a:r>
              <a:rPr kumimoji="1" lang="ja-JP" altLang="en-US" dirty="0" smtClean="0"/>
              <a:t>サブソ会計の</a:t>
            </a:r>
            <a:r>
              <a:rPr lang="ja-JP" altLang="en-US" dirty="0"/>
              <a:t>概要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２０１３年度予算執行状況（第二四半期まで）</a:t>
            </a:r>
            <a:endParaRPr kumimoji="1" lang="en-US" altLang="ja-JP" dirty="0" smtClean="0"/>
          </a:p>
          <a:p>
            <a:r>
              <a:rPr lang="ja-JP" altLang="en-US" dirty="0" smtClean="0"/>
              <a:t>２０１</a:t>
            </a:r>
            <a:r>
              <a:rPr lang="ja-JP" altLang="en-US" dirty="0"/>
              <a:t>４</a:t>
            </a:r>
            <a:r>
              <a:rPr lang="ja-JP" altLang="en-US" dirty="0" smtClean="0"/>
              <a:t>年度予算案（財務</a:t>
            </a:r>
            <a:r>
              <a:rPr lang="en-US" altLang="ja-JP" dirty="0" smtClean="0"/>
              <a:t>TF</a:t>
            </a:r>
            <a:r>
              <a:rPr lang="ja-JP" altLang="en-US" dirty="0" smtClean="0"/>
              <a:t>関連報告）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86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ＳＩＴＡサブソ会計の概要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21000" y="3681028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ＳＩＴＡサブソ</a:t>
            </a:r>
            <a:r>
              <a:rPr lang="en-US" altLang="ja-JP" sz="2400" dirty="0">
                <a:solidFill>
                  <a:prstClr val="black"/>
                </a:solidFill>
              </a:rPr>
              <a:t/>
            </a:r>
            <a:br>
              <a:rPr lang="en-US" altLang="ja-JP" sz="2400" dirty="0">
                <a:solidFill>
                  <a:prstClr val="black"/>
                </a:solidFill>
              </a:rPr>
            </a:br>
            <a:r>
              <a:rPr lang="ja-JP" altLang="en-US" sz="2400" dirty="0">
                <a:solidFill>
                  <a:prstClr val="black"/>
                </a:solidFill>
              </a:rPr>
              <a:t>会計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021000" y="1916832"/>
            <a:ext cx="2160000" cy="72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</a:rPr>
              <a:t>IEICE</a:t>
            </a:r>
            <a:br>
              <a:rPr lang="en-US" altLang="ja-JP" sz="2400" dirty="0">
                <a:solidFill>
                  <a:prstClr val="black"/>
                </a:solidFill>
              </a:rPr>
            </a:br>
            <a:r>
              <a:rPr lang="ja-JP" altLang="en-US" sz="2000" dirty="0">
                <a:solidFill>
                  <a:prstClr val="black"/>
                </a:solidFill>
              </a:rPr>
              <a:t>特定資産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382948" y="5301208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prstClr val="black"/>
                </a:solidFill>
              </a:rPr>
              <a:t>SITA</a:t>
            </a:r>
            <a:r>
              <a:rPr lang="ja-JP" altLang="en-US" sz="2000" dirty="0">
                <a:solidFill>
                  <a:prstClr val="black"/>
                </a:solidFill>
              </a:rPr>
              <a:t>シンポ・</a:t>
            </a:r>
            <a:r>
              <a:rPr lang="en-US" altLang="ja-JP" sz="2000" dirty="0">
                <a:solidFill>
                  <a:prstClr val="black"/>
                </a:solidFill>
              </a:rPr>
              <a:t/>
            </a:r>
            <a:br>
              <a:rPr lang="en-US" altLang="ja-JP" sz="2000" dirty="0">
                <a:solidFill>
                  <a:prstClr val="black"/>
                </a:solidFill>
              </a:rPr>
            </a:br>
            <a:r>
              <a:rPr lang="en-US" altLang="ja-JP" sz="2000" dirty="0">
                <a:solidFill>
                  <a:prstClr val="black"/>
                </a:solidFill>
              </a:rPr>
              <a:t>ISITA</a:t>
            </a:r>
            <a:r>
              <a:rPr lang="ja-JP" altLang="en-US" sz="2000" dirty="0">
                <a:solidFill>
                  <a:prstClr val="black"/>
                </a:solidFill>
              </a:rPr>
              <a:t>会計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4659052" y="5301208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各種</a:t>
            </a:r>
            <a:r>
              <a:rPr lang="en-US" altLang="ja-JP" sz="2400" dirty="0">
                <a:solidFill>
                  <a:prstClr val="black"/>
                </a:solidFill>
              </a:rPr>
              <a:t>WS</a:t>
            </a:r>
            <a:r>
              <a:rPr lang="ja-JP" altLang="en-US" sz="2400" dirty="0">
                <a:solidFill>
                  <a:prstClr val="black"/>
                </a:solidFill>
              </a:rPr>
              <a:t>会計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50640" y="3284984"/>
            <a:ext cx="6480720" cy="2952328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28159" y="2854677"/>
            <a:ext cx="20201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特定資産への繰入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ja-JP" altLang="en-US" dirty="0">
                <a:solidFill>
                  <a:prstClr val="black"/>
                </a:solidFill>
              </a:rPr>
              <a:t>（年度末）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36261" y="2708920"/>
            <a:ext cx="218361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特定資産からの繰入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ja-JP" altLang="en-US" dirty="0">
                <a:solidFill>
                  <a:prstClr val="black"/>
                </a:solidFill>
              </a:rPr>
              <a:t>（年度初め）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活動費</a:t>
            </a:r>
          </a:p>
        </p:txBody>
      </p:sp>
      <p:sp>
        <p:nvSpPr>
          <p:cNvPr id="10" name="上矢印 9"/>
          <p:cNvSpPr/>
          <p:nvPr/>
        </p:nvSpPr>
        <p:spPr>
          <a:xfrm>
            <a:off x="4479032" y="2798890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上矢印 10"/>
          <p:cNvSpPr/>
          <p:nvPr/>
        </p:nvSpPr>
        <p:spPr>
          <a:xfrm flipV="1">
            <a:off x="3275856" y="2798890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上矢印 13"/>
          <p:cNvSpPr/>
          <p:nvPr/>
        </p:nvSpPr>
        <p:spPr>
          <a:xfrm rot="2922055" flipV="1">
            <a:off x="1999444" y="4420539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上矢印 14"/>
          <p:cNvSpPr/>
          <p:nvPr/>
        </p:nvSpPr>
        <p:spPr>
          <a:xfrm rot="2922055" flipH="1">
            <a:off x="2549033" y="4424284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30541" y="445741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開催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ja-JP" altLang="en-US" dirty="0">
                <a:solidFill>
                  <a:prstClr val="black"/>
                </a:solidFill>
              </a:rPr>
              <a:t>準備金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31800" y="4682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剰余金</a:t>
            </a:r>
          </a:p>
        </p:txBody>
      </p:sp>
      <p:sp>
        <p:nvSpPr>
          <p:cNvPr id="18" name="上矢印 17"/>
          <p:cNvSpPr/>
          <p:nvPr/>
        </p:nvSpPr>
        <p:spPr>
          <a:xfrm rot="18677945" flipH="1" flipV="1">
            <a:off x="5818775" y="4420539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上矢印 18"/>
          <p:cNvSpPr/>
          <p:nvPr/>
        </p:nvSpPr>
        <p:spPr>
          <a:xfrm rot="18677945">
            <a:off x="5269186" y="4424284"/>
            <a:ext cx="360040" cy="720080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15117" y="445741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開催</a:t>
            </a:r>
            <a:r>
              <a:rPr lang="en-US" altLang="ja-JP" dirty="0">
                <a:solidFill>
                  <a:prstClr val="black"/>
                </a:solidFill>
              </a:rPr>
              <a:t/>
            </a:r>
            <a:br>
              <a:rPr lang="en-US" altLang="ja-JP" dirty="0">
                <a:solidFill>
                  <a:prstClr val="black"/>
                </a:solidFill>
              </a:rPr>
            </a:br>
            <a:r>
              <a:rPr lang="ja-JP" altLang="en-US" dirty="0">
                <a:solidFill>
                  <a:prstClr val="black"/>
                </a:solidFill>
              </a:rPr>
              <a:t>準備金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55976" y="46827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剰余金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6300432" y="1916912"/>
            <a:ext cx="2160000" cy="720000"/>
          </a:xfrm>
          <a:prstGeom prst="roundRect">
            <a:avLst/>
          </a:prstGeom>
          <a:solidFill>
            <a:srgbClr val="CCFF99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研専（</a:t>
            </a:r>
            <a:r>
              <a:rPr lang="en-US" altLang="ja-JP" sz="2400" dirty="0">
                <a:solidFill>
                  <a:prstClr val="black"/>
                </a:solidFill>
              </a:rPr>
              <a:t>IT</a:t>
            </a:r>
            <a:r>
              <a:rPr lang="ja-JP" altLang="en-US" sz="2400" dirty="0">
                <a:solidFill>
                  <a:prstClr val="black"/>
                </a:solidFill>
              </a:rPr>
              <a:t>）会計</a:t>
            </a:r>
          </a:p>
        </p:txBody>
      </p:sp>
      <p:sp>
        <p:nvSpPr>
          <p:cNvPr id="24" name="上矢印 23"/>
          <p:cNvSpPr/>
          <p:nvPr/>
        </p:nvSpPr>
        <p:spPr>
          <a:xfrm rot="16200000">
            <a:off x="5560696" y="1736812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上矢印 24"/>
          <p:cNvSpPr/>
          <p:nvPr/>
        </p:nvSpPr>
        <p:spPr>
          <a:xfrm rot="5400000">
            <a:off x="5560696" y="2096852"/>
            <a:ext cx="360040" cy="72008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スパイス.thmx</Template>
  <TotalTime>4261</TotalTime>
  <Words>1720</Words>
  <Application>Microsoft Office PowerPoint</Application>
  <PresentationFormat>画面に合わせる (4:3)</PresentationFormat>
  <Paragraphs>340</Paragraphs>
  <Slides>47</Slides>
  <Notes>13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48" baseType="lpstr">
      <vt:lpstr>スパイス</vt:lpstr>
      <vt:lpstr>第３回 SITAサブソサイエティ 活動報告会</vt:lpstr>
      <vt:lpstr>活動報告会の内容</vt:lpstr>
      <vt:lpstr>SITAサブソ活動概要・展望</vt:lpstr>
      <vt:lpstr>情報理論とその応用サブソサイエティ 201３年度 委員会構成</vt:lpstr>
      <vt:lpstr>SITAサブソサイエティ委員会の開催</vt:lpstr>
      <vt:lpstr>SITAサブソサイエティの課題</vt:lpstr>
      <vt:lpstr>会計事業報告</vt:lpstr>
      <vt:lpstr>会計事業報告　</vt:lpstr>
      <vt:lpstr>ＳＩＴＡサブソ会計の概要</vt:lpstr>
      <vt:lpstr>企画事業報告</vt:lpstr>
      <vt:lpstr>総合大会企画（IT研専と共催）</vt:lpstr>
      <vt:lpstr>PowerPoint プレゼンテーション</vt:lpstr>
      <vt:lpstr>8th Asia-European Workshop on Information Theory (AEW8)</vt:lpstr>
      <vt:lpstr>PowerPoint プレゼンテーション</vt:lpstr>
      <vt:lpstr>PowerPoint プレゼンテーション</vt:lpstr>
      <vt:lpstr>誤り訂正符号ワークショップ</vt:lpstr>
      <vt:lpstr>PowerPoint プレゼンテーション</vt:lpstr>
      <vt:lpstr>第８回シャノン理論ワークショップ</vt:lpstr>
      <vt:lpstr>PowerPoint プレゼンテーション</vt:lpstr>
      <vt:lpstr>今後の予定（平成２５年度）</vt:lpstr>
      <vt:lpstr>East Asian School of Information Theory (EASIT) について</vt:lpstr>
      <vt:lpstr>Web/ML事業報告</vt:lpstr>
      <vt:lpstr>Ｗｅｂ/ML担当</vt:lpstr>
      <vt:lpstr>メーリングリスト</vt:lpstr>
      <vt:lpstr>Twitter / Facebook</vt:lpstr>
      <vt:lpstr>Web</vt:lpstr>
      <vt:lpstr>広報事業報告</vt:lpstr>
      <vt:lpstr>広報関連報告</vt:lpstr>
      <vt:lpstr>SITAフォーラム概要</vt:lpstr>
      <vt:lpstr>SITAフォーラムの状況と今後の運用方針</vt:lpstr>
      <vt:lpstr>情報理論研究専門委員会報告</vt:lpstr>
      <vt:lpstr>情報理論研究専門委員会</vt:lpstr>
      <vt:lpstr>研究会</vt:lpstr>
      <vt:lpstr>研究専門委員会</vt:lpstr>
      <vt:lpstr>企画</vt:lpstr>
      <vt:lpstr>SITA2013中間報告</vt:lpstr>
      <vt:lpstr>SITA201３中間報告</vt:lpstr>
      <vt:lpstr>SITA201３実行委員会</vt:lpstr>
      <vt:lpstr>SITA201３プログラム委員会</vt:lpstr>
      <vt:lpstr>SITA2014 準備状況報告</vt:lpstr>
      <vt:lpstr>SITA2014準備状況報告</vt:lpstr>
      <vt:lpstr>ISITA2014準備報告</vt:lpstr>
      <vt:lpstr>PowerPoint プレゼンテーション</vt:lpstr>
      <vt:lpstr>PowerPoint プレゼンテーション</vt:lpstr>
      <vt:lpstr>SITAサブソサエティ新年度体制</vt:lpstr>
      <vt:lpstr>情報理論とその応用サブソサイエティ 2014年度 委員会構成</vt:lpstr>
      <vt:lpstr>意見交換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第一回SITAサブソサイエティ 活動報告会</dc:title>
  <dc:creator>wadayama</dc:creator>
  <cp:lastModifiedBy>hiroki</cp:lastModifiedBy>
  <cp:revision>158</cp:revision>
  <cp:lastPrinted>2013-11-21T01:39:46Z</cp:lastPrinted>
  <dcterms:created xsi:type="dcterms:W3CDTF">2011-12-05T06:33:44Z</dcterms:created>
  <dcterms:modified xsi:type="dcterms:W3CDTF">2014-06-10T04:27:29Z</dcterms:modified>
</cp:coreProperties>
</file>