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0" r:id="rId4"/>
    <p:sldId id="259" r:id="rId5"/>
    <p:sldId id="261" r:id="rId6"/>
    <p:sldId id="277" r:id="rId7"/>
    <p:sldId id="291" r:id="rId8"/>
    <p:sldId id="292" r:id="rId9"/>
    <p:sldId id="269" r:id="rId10"/>
    <p:sldId id="290" r:id="rId11"/>
    <p:sldId id="264" r:id="rId12"/>
    <p:sldId id="293" r:id="rId13"/>
    <p:sldId id="294" r:id="rId14"/>
    <p:sldId id="295" r:id="rId15"/>
    <p:sldId id="298" r:id="rId1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mv15" initials="f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00CC"/>
    <a:srgbClr val="FFFFFF"/>
    <a:srgbClr val="66FFFF"/>
    <a:srgbClr val="CC6600"/>
    <a:srgbClr val="996600"/>
    <a:srgbClr val="33CC33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99" autoAdjust="0"/>
    <p:restoredTop sz="93149" autoAdjust="0"/>
  </p:normalViewPr>
  <p:slideViewPr>
    <p:cSldViewPr>
      <p:cViewPr varScale="1">
        <p:scale>
          <a:sx n="92" d="100"/>
          <a:sy n="92" d="100"/>
        </p:scale>
        <p:origin x="9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80" y="-78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srv\&#38598;&#20250;&#20107;&#26989;&#35506;\&#22269;&#38555;&#22996;&#21729;&#20250;&#65288;&#37325;&#35201;&#12458;&#12522;&#12472;&#12490;&#12523;&#65289;\&#26360;&#39006;&#20316;&#25104;&#29992;&#36039;&#26009;%20(YH)\2012%20&#33521;&#25991;&#12395;&#12424;&#12427;&#23398;&#20250;&#32057;&#20171;&#29992;&#36039;&#2600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Filesrv\&#38598;&#20250;&#20107;&#26989;&#35506;\&#22269;&#38555;&#22996;&#21729;&#20250;&#65288;&#37325;&#35201;&#12458;&#12522;&#12472;&#12490;&#12523;&#65289;\&#26360;&#39006;&#20316;&#25104;&#29992;&#36039;&#26009;%20(YH)\2012%20&#33521;&#25991;&#12395;&#12424;&#12427;&#23398;&#20250;&#32057;&#20171;&#29992;&#36039;&#26009;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Filesrv\&#38598;&#20250;&#20107;&#26989;&#35506;\&#22269;&#38555;&#22996;&#21729;&#20250;&#65288;&#37325;&#35201;&#12458;&#12522;&#12472;&#12490;&#12523;&#65289;\&#26360;&#39006;&#20316;&#25104;&#29992;&#36039;&#26009;%20(YH)\2012%20&#33521;&#25991;&#12395;&#12424;&#12427;&#23398;&#20250;&#32057;&#20171;&#29992;&#36039;&#26009;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.12250259230455875"/>
          <c:w val="0.91564946889959586"/>
          <c:h val="0.87749740769544493"/>
        </c:manualLayout>
      </c:layout>
      <c:pieChart>
        <c:varyColors val="1"/>
        <c:ser>
          <c:idx val="0"/>
          <c:order val="0"/>
          <c:cat>
            <c:strRef>
              <c:f>'Membership of Societies &amp; Group'!$A$4:$A$9</c:f>
              <c:strCache>
                <c:ptCount val="6"/>
                <c:pt idx="0">
                  <c:v>Engineering Sciences (ESS) 15.98%</c:v>
                </c:pt>
                <c:pt idx="1">
                  <c:v>Nonlinear Theory and its Applications(NLS) 0.69%</c:v>
                </c:pt>
                <c:pt idx="2">
                  <c:v>Communications (CS) 31.44%</c:v>
                </c:pt>
                <c:pt idx="3">
                  <c:v>Electronics (ES) 17.85%</c:v>
                </c:pt>
                <c:pt idx="4">
                  <c:v>Information and Systems (ISS) 31.43%</c:v>
                </c:pt>
                <c:pt idx="5">
                  <c:v>Human Communications Group (HGG) 2.61% </c:v>
                </c:pt>
              </c:strCache>
            </c:strRef>
          </c:cat>
          <c:val>
            <c:numRef>
              <c:f>'Membership of Societies &amp; Group'!$B$4:$B$9</c:f>
              <c:numCache>
                <c:formatCode>0.00%</c:formatCode>
                <c:ptCount val="6"/>
                <c:pt idx="0">
                  <c:v>0.16</c:v>
                </c:pt>
                <c:pt idx="1">
                  <c:v>7.0000000000000001E-3</c:v>
                </c:pt>
                <c:pt idx="2">
                  <c:v>0.315</c:v>
                </c:pt>
                <c:pt idx="3">
                  <c:v>0.17799999999999999</c:v>
                </c:pt>
                <c:pt idx="4">
                  <c:v>0.314</c:v>
                </c:pt>
                <c:pt idx="5">
                  <c:v>2.5999999999999999E-2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6535570129604902"/>
          <c:y val="0.24867172276747448"/>
          <c:w val="0.40795904908345032"/>
          <c:h val="0.62997031659542713"/>
        </c:manualLayout>
      </c:layout>
      <c:pieChart>
        <c:varyColors val="1"/>
        <c:ser>
          <c:idx val="0"/>
          <c:order val="0"/>
          <c:spPr>
            <a:ln>
              <a:solidFill>
                <a:prstClr val="white"/>
              </a:solidFill>
            </a:ln>
          </c:spPr>
          <c:cat>
            <c:strRef>
              <c:f>'Membership Structure'!$A$4:$A$9</c:f>
              <c:strCache>
                <c:ptCount val="6"/>
                <c:pt idx="0">
                  <c:v>Ｍｅｍｂｅｒｓ 21,961</c:v>
                </c:pt>
                <c:pt idx="1">
                  <c:v>Student members 3,421</c:v>
                </c:pt>
                <c:pt idx="2">
                  <c:v>Associate supporting members (Libraries) 291</c:v>
                </c:pt>
                <c:pt idx="3">
                  <c:v>Supporting members (Companies) 122</c:v>
                </c:pt>
                <c:pt idx="4">
                  <c:v>Overseas members 3,190</c:v>
                </c:pt>
                <c:pt idx="5">
                  <c:v>Honorary members 96</c:v>
                </c:pt>
              </c:strCache>
            </c:strRef>
          </c:cat>
          <c:val>
            <c:numRef>
              <c:f>'Membership Structure'!$B$4:$B$9</c:f>
              <c:numCache>
                <c:formatCode>#,##0_);[Red]\(#,##0\)</c:formatCode>
                <c:ptCount val="6"/>
                <c:pt idx="0">
                  <c:v>21961</c:v>
                </c:pt>
                <c:pt idx="1">
                  <c:v>3421</c:v>
                </c:pt>
                <c:pt idx="2">
                  <c:v>291</c:v>
                </c:pt>
                <c:pt idx="3">
                  <c:v>122</c:v>
                </c:pt>
                <c:pt idx="4">
                  <c:v>3190</c:v>
                </c:pt>
                <c:pt idx="5">
                  <c:v>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0419682641105656E-2"/>
          <c:y val="4.0240046427589916E-2"/>
          <c:w val="0.60963129856457487"/>
          <c:h val="0.95356372038696369"/>
        </c:manualLayout>
      </c:layout>
      <c:pieChart>
        <c:varyColors val="1"/>
        <c:ser>
          <c:idx val="0"/>
          <c:order val="0"/>
          <c:spPr>
            <a:ln>
              <a:solidFill>
                <a:sysClr val="window" lastClr="FFFFF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strRef>
              <c:f>'Overseas Membership '!$A$3:$A$9</c:f>
              <c:strCache>
                <c:ptCount val="7"/>
                <c:pt idx="0">
                  <c:v>East Asia 90.1%</c:v>
                </c:pt>
                <c:pt idx="1">
                  <c:v>Middle East 2.8%</c:v>
                </c:pt>
                <c:pt idx="2">
                  <c:v>Europe 2.8%</c:v>
                </c:pt>
                <c:pt idx="3">
                  <c:v>North America 1.0%</c:v>
                </c:pt>
                <c:pt idx="4">
                  <c:v>Central / South America 1.7%</c:v>
                </c:pt>
                <c:pt idx="5">
                  <c:v>Oceania 0.2%</c:v>
                </c:pt>
                <c:pt idx="6">
                  <c:v>Africa 1.5%</c:v>
                </c:pt>
              </c:strCache>
            </c:strRef>
          </c:cat>
          <c:val>
            <c:numRef>
              <c:f>'Overseas Membership '!$B$3:$B$9</c:f>
              <c:numCache>
                <c:formatCode>0.00%</c:formatCode>
                <c:ptCount val="7"/>
                <c:pt idx="0">
                  <c:v>0.90100000000000002</c:v>
                </c:pt>
                <c:pt idx="1">
                  <c:v>2.8000000000000001E-2</c:v>
                </c:pt>
                <c:pt idx="2">
                  <c:v>2.8000000000000001E-2</c:v>
                </c:pt>
                <c:pt idx="3">
                  <c:v>0.01</c:v>
                </c:pt>
                <c:pt idx="4">
                  <c:v>1.6E-2</c:v>
                </c:pt>
                <c:pt idx="5">
                  <c:v>2E-3</c:v>
                </c:pt>
                <c:pt idx="6">
                  <c:v>1.4999999999999999E-2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731801320472124"/>
          <c:y val="6.1784573810838891E-2"/>
          <c:w val="0.38268198679527859"/>
          <c:h val="0.80755875424350199"/>
        </c:manualLayout>
      </c:layout>
      <c:overlay val="0"/>
      <c:spPr>
        <a:ln>
          <a:noFill/>
        </a:ln>
      </c:spPr>
      <c:txPr>
        <a:bodyPr/>
        <a:lstStyle/>
        <a:p>
          <a:pPr>
            <a:defRPr sz="1900">
              <a:solidFill>
                <a:srgbClr val="002060"/>
              </a:solidFill>
            </a:defRPr>
          </a:pPr>
          <a:endParaRPr lang="ja-JP"/>
        </a:p>
      </c:txPr>
    </c:legend>
    <c:plotVisOnly val="1"/>
    <c:dispBlanksAs val="zero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73502964907169"/>
          <c:y val="0"/>
          <c:w val="0.55865740740740788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           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Japan 61%</c:v>
                </c:pt>
                <c:pt idx="1">
                  <c:v>China 22%</c:v>
                </c:pt>
                <c:pt idx="2">
                  <c:v>Korea 13%</c:v>
                </c:pt>
                <c:pt idx="3">
                  <c:v>Taiwan 2%</c:v>
                </c:pt>
                <c:pt idx="4">
                  <c:v>Others 2%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61</c:v>
                </c:pt>
                <c:pt idx="1">
                  <c:v>22</c:v>
                </c:pt>
                <c:pt idx="2">
                  <c:v>13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621500437445322"/>
          <c:y val="0.26550682402809944"/>
          <c:w val="0.18131585982307766"/>
          <c:h val="0.3137925914214659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直線コネクタ 2"/>
        <cdr:cNvSpPr/>
      </cdr:nvSpPr>
      <cdr:spPr>
        <a:xfrm xmlns:a="http://schemas.openxmlformats.org/drawingml/2006/main" flipH="1" flipV="1">
          <a:off x="-2483768" y="-2132856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5" name="直線コネクタ 4"/>
        <cdr:cNvSpPr/>
      </cdr:nvSpPr>
      <cdr:spPr>
        <a:xfrm xmlns:a="http://schemas.openxmlformats.org/drawingml/2006/main">
          <a:off x="-2411760" y="-2060848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0.71254</cdr:x>
      <cdr:y>0.70912</cdr:y>
    </cdr:from>
    <cdr:to>
      <cdr:x>0.97789</cdr:x>
      <cdr:y>0.84134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4640678" y="3861964"/>
          <a:ext cx="1728192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0.69883</cdr:x>
      <cdr:y>0.645</cdr:y>
    </cdr:from>
    <cdr:to>
      <cdr:x>0.97523</cdr:x>
      <cdr:y>0.83011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6264696" y="3744416"/>
          <a:ext cx="2477785" cy="10746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0.40163</cdr:x>
      <cdr:y>0.60779</cdr:y>
    </cdr:from>
    <cdr:to>
      <cdr:x>0.93978</cdr:x>
      <cdr:y>0.70702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3600400" y="3528392"/>
          <a:ext cx="4824247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800" dirty="0" smtClean="0">
              <a:solidFill>
                <a:schemeClr val="tx1"/>
              </a:solidFill>
            </a:rPr>
            <a:t>Ｍｅｍｂｅｒｓ　</a:t>
          </a:r>
          <a:r>
            <a:rPr lang="en-US" altLang="ja-JP" sz="1800" dirty="0" smtClean="0">
              <a:solidFill>
                <a:schemeClr val="tx1"/>
              </a:solidFill>
            </a:rPr>
            <a:t>21,961</a:t>
          </a:r>
          <a:endParaRPr lang="ja-JP" altLang="en-US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0.69654</cdr:x>
      <cdr:y>0.58176</cdr:y>
    </cdr:from>
    <cdr:to>
      <cdr:x>0.97295</cdr:x>
      <cdr:y>0.70076</cdr:y>
    </cdr:to>
    <cdr:sp macro="" textlink="">
      <cdr:nvSpPr>
        <cdr:cNvPr id="5" name="テキスト ボックス 4"/>
        <cdr:cNvSpPr txBox="1"/>
      </cdr:nvSpPr>
      <cdr:spPr>
        <a:xfrm xmlns:a="http://schemas.openxmlformats.org/drawingml/2006/main">
          <a:off x="4536504" y="3168352"/>
          <a:ext cx="180020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0.36004</cdr:x>
      <cdr:y>0.87475</cdr:y>
    </cdr:from>
    <cdr:to>
      <cdr:x>0.58572</cdr:x>
      <cdr:y>0.95686</cdr:y>
    </cdr:to>
    <cdr:sp macro="" textlink="">
      <cdr:nvSpPr>
        <cdr:cNvPr id="7" name="テキスト ボックス 6"/>
        <cdr:cNvSpPr txBox="1"/>
      </cdr:nvSpPr>
      <cdr:spPr>
        <a:xfrm xmlns:a="http://schemas.openxmlformats.org/drawingml/2006/main">
          <a:off x="3149754" y="5458734"/>
          <a:ext cx="1974353" cy="512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 smtClean="0">
              <a:solidFill>
                <a:srgbClr val="002060"/>
              </a:solidFill>
            </a:rPr>
            <a:t>29,081</a:t>
          </a:r>
          <a:r>
            <a:rPr lang="ja-JP" altLang="en-US" sz="2000" dirty="0" smtClean="0">
              <a:solidFill>
                <a:srgbClr val="002060"/>
              </a:solidFill>
            </a:rPr>
            <a:t>　</a:t>
          </a:r>
          <a:r>
            <a:rPr lang="en-US" altLang="ja-JP" sz="2000" dirty="0" smtClean="0">
              <a:solidFill>
                <a:srgbClr val="002060"/>
              </a:solidFill>
            </a:rPr>
            <a:t>in total</a:t>
          </a:r>
          <a:endParaRPr lang="ja-JP" altLang="en-US" sz="20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0.04016</cdr:x>
      <cdr:y>0.52096</cdr:y>
    </cdr:from>
    <cdr:to>
      <cdr:x>0.24098</cdr:x>
      <cdr:y>0.6202</cdr:y>
    </cdr:to>
    <cdr:sp macro="" textlink="">
      <cdr:nvSpPr>
        <cdr:cNvPr id="8" name="テキスト ボックス 7"/>
        <cdr:cNvSpPr txBox="1"/>
      </cdr:nvSpPr>
      <cdr:spPr>
        <a:xfrm xmlns:a="http://schemas.openxmlformats.org/drawingml/2006/main">
          <a:off x="360040" y="3024336"/>
          <a:ext cx="1800200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0.00803</cdr:x>
      <cdr:y>0.58298</cdr:y>
    </cdr:from>
    <cdr:to>
      <cdr:x>0.24098</cdr:x>
      <cdr:y>0.68222</cdr:y>
    </cdr:to>
    <cdr:sp macro="" textlink="">
      <cdr:nvSpPr>
        <cdr:cNvPr id="9" name="テキスト ボックス 8"/>
        <cdr:cNvSpPr txBox="1"/>
      </cdr:nvSpPr>
      <cdr:spPr>
        <a:xfrm xmlns:a="http://schemas.openxmlformats.org/drawingml/2006/main">
          <a:off x="72008" y="3384376"/>
          <a:ext cx="2088232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</cdr:x>
      <cdr:y>0.57058</cdr:y>
    </cdr:from>
    <cdr:to>
      <cdr:x>0.25297</cdr:x>
      <cdr:y>0.70702</cdr:y>
    </cdr:to>
    <cdr:sp macro="" textlink="">
      <cdr:nvSpPr>
        <cdr:cNvPr id="11" name="テキスト ボックス 10"/>
        <cdr:cNvSpPr txBox="1"/>
      </cdr:nvSpPr>
      <cdr:spPr>
        <a:xfrm xmlns:a="http://schemas.openxmlformats.org/drawingml/2006/main">
          <a:off x="-360040" y="3312368"/>
          <a:ext cx="2267744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0.05623</cdr:x>
      <cdr:y>0.23567</cdr:y>
    </cdr:from>
    <cdr:to>
      <cdr:x>0.28114</cdr:x>
      <cdr:y>0.39693</cdr:y>
    </cdr:to>
    <cdr:sp macro="" textlink="">
      <cdr:nvSpPr>
        <cdr:cNvPr id="12" name="テキスト ボックス 11"/>
        <cdr:cNvSpPr txBox="1"/>
      </cdr:nvSpPr>
      <cdr:spPr>
        <a:xfrm xmlns:a="http://schemas.openxmlformats.org/drawingml/2006/main">
          <a:off x="504056" y="1368152"/>
          <a:ext cx="2016224" cy="936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</cdr:x>
      <cdr:y>0.44486</cdr:y>
    </cdr:from>
    <cdr:to>
      <cdr:x>0.2389</cdr:x>
      <cdr:y>0.57787</cdr:y>
    </cdr:to>
    <cdr:sp macro="" textlink="">
      <cdr:nvSpPr>
        <cdr:cNvPr id="13" name="テキスト ボックス 12"/>
        <cdr:cNvSpPr txBox="1"/>
      </cdr:nvSpPr>
      <cdr:spPr>
        <a:xfrm xmlns:a="http://schemas.openxmlformats.org/drawingml/2006/main">
          <a:off x="-774174" y="2776092"/>
          <a:ext cx="2089990" cy="830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>
              <a:solidFill>
                <a:srgbClr val="002060"/>
              </a:solidFill>
            </a:rPr>
            <a:t>Student </a:t>
          </a:r>
          <a:r>
            <a:rPr lang="en-US" altLang="ja-JP" sz="2000" dirty="0" smtClean="0">
              <a:solidFill>
                <a:srgbClr val="002060"/>
              </a:solidFill>
            </a:rPr>
            <a:t>members</a:t>
          </a:r>
        </a:p>
        <a:p xmlns:a="http://schemas.openxmlformats.org/drawingml/2006/main">
          <a:r>
            <a:rPr lang="en-US" altLang="ja-JP" sz="2000" dirty="0" smtClean="0">
              <a:solidFill>
                <a:srgbClr val="002060"/>
              </a:solidFill>
            </a:rPr>
            <a:t>3,421</a:t>
          </a:r>
          <a:endParaRPr lang="ja-JP" altLang="en-US" sz="20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0.06019</cdr:x>
      <cdr:y>0.22327</cdr:y>
    </cdr:from>
    <cdr:to>
      <cdr:x>0.2851</cdr:x>
      <cdr:y>0.33491</cdr:y>
    </cdr:to>
    <cdr:sp macro="" textlink="">
      <cdr:nvSpPr>
        <cdr:cNvPr id="14" name="テキスト ボックス 13"/>
        <cdr:cNvSpPr txBox="1"/>
      </cdr:nvSpPr>
      <cdr:spPr>
        <a:xfrm xmlns:a="http://schemas.openxmlformats.org/drawingml/2006/main">
          <a:off x="539552" y="1296144"/>
          <a:ext cx="2016224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0.00743</cdr:x>
      <cdr:y>0.25136</cdr:y>
    </cdr:from>
    <cdr:to>
      <cdr:x>0.28054</cdr:x>
      <cdr:y>0.41261</cdr:y>
    </cdr:to>
    <cdr:sp macro="" textlink="">
      <cdr:nvSpPr>
        <cdr:cNvPr id="15" name="テキスト ボックス 14"/>
        <cdr:cNvSpPr txBox="1"/>
      </cdr:nvSpPr>
      <cdr:spPr>
        <a:xfrm xmlns:a="http://schemas.openxmlformats.org/drawingml/2006/main">
          <a:off x="64985" y="1568557"/>
          <a:ext cx="2389293" cy="10062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 smtClean="0">
              <a:solidFill>
                <a:srgbClr val="002060"/>
              </a:solidFill>
            </a:rPr>
            <a:t>Associate supporting members (Libraries)</a:t>
          </a:r>
          <a:r>
            <a:rPr lang="ja-JP" altLang="en-US" sz="2000" dirty="0" smtClean="0">
              <a:solidFill>
                <a:srgbClr val="002060"/>
              </a:solidFill>
            </a:rPr>
            <a:t>　</a:t>
          </a:r>
          <a:r>
            <a:rPr lang="en-US" altLang="ja-JP" sz="2000" dirty="0" smtClean="0">
              <a:solidFill>
                <a:srgbClr val="002060"/>
              </a:solidFill>
            </a:rPr>
            <a:t>291</a:t>
          </a:r>
        </a:p>
      </cdr:txBody>
    </cdr:sp>
  </cdr:relSizeAnchor>
  <cdr:relSizeAnchor xmlns:cdr="http://schemas.openxmlformats.org/drawingml/2006/chartDrawing">
    <cdr:from>
      <cdr:x>0.0241</cdr:x>
      <cdr:y>0.17365</cdr:y>
    </cdr:from>
    <cdr:to>
      <cdr:x>0.27311</cdr:x>
      <cdr:y>0.27289</cdr:y>
    </cdr:to>
    <cdr:sp macro="" textlink="">
      <cdr:nvSpPr>
        <cdr:cNvPr id="16" name="テキスト ボックス 15"/>
        <cdr:cNvSpPr txBox="1"/>
      </cdr:nvSpPr>
      <cdr:spPr>
        <a:xfrm xmlns:a="http://schemas.openxmlformats.org/drawingml/2006/main">
          <a:off x="216024" y="1008112"/>
          <a:ext cx="223224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eaVert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0.26544</cdr:x>
      <cdr:y>0.29255</cdr:y>
    </cdr:from>
    <cdr:to>
      <cdr:x>0.32924</cdr:x>
      <cdr:y>0.35771</cdr:y>
    </cdr:to>
    <cdr:sp macro="" textlink="">
      <cdr:nvSpPr>
        <cdr:cNvPr id="18" name="直線コネクタ 17"/>
        <cdr:cNvSpPr/>
      </cdr:nvSpPr>
      <cdr:spPr>
        <a:xfrm xmlns:a="http://schemas.openxmlformats.org/drawingml/2006/main">
          <a:off x="2322192" y="1825606"/>
          <a:ext cx="558128" cy="40664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20" name="直線コネクタ 19"/>
        <cdr:cNvSpPr/>
      </cdr:nvSpPr>
      <cdr:spPr>
        <a:xfrm xmlns:a="http://schemas.openxmlformats.org/drawingml/2006/main" flipH="1">
          <a:off x="-179512" y="-1052736"/>
          <a:ext cx="0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0.22491</cdr:x>
      <cdr:y>0.45894</cdr:y>
    </cdr:from>
    <cdr:to>
      <cdr:x>0.28114</cdr:x>
      <cdr:y>0.45894</cdr:y>
    </cdr:to>
    <cdr:sp macro="" textlink="">
      <cdr:nvSpPr>
        <cdr:cNvPr id="22" name="直線コネクタ 21"/>
        <cdr:cNvSpPr/>
      </cdr:nvSpPr>
      <cdr:spPr>
        <a:xfrm xmlns:a="http://schemas.openxmlformats.org/drawingml/2006/main">
          <a:off x="2016224" y="2664296"/>
          <a:ext cx="50405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0.15262</cdr:x>
      <cdr:y>0.09923</cdr:y>
    </cdr:from>
    <cdr:to>
      <cdr:x>0.44179</cdr:x>
      <cdr:y>0.21087</cdr:y>
    </cdr:to>
    <cdr:sp macro="" textlink="">
      <cdr:nvSpPr>
        <cdr:cNvPr id="25" name="テキスト ボックス 24"/>
        <cdr:cNvSpPr txBox="1"/>
      </cdr:nvSpPr>
      <cdr:spPr>
        <a:xfrm xmlns:a="http://schemas.openxmlformats.org/drawingml/2006/main">
          <a:off x="1368152" y="576064"/>
          <a:ext cx="259228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0.0308</cdr:x>
      <cdr:y>0.09682</cdr:y>
    </cdr:from>
    <cdr:to>
      <cdr:x>0.34184</cdr:x>
      <cdr:y>0.23326</cdr:y>
    </cdr:to>
    <cdr:sp macro="" textlink="">
      <cdr:nvSpPr>
        <cdr:cNvPr id="26" name="テキスト ボックス 25"/>
        <cdr:cNvSpPr txBox="1"/>
      </cdr:nvSpPr>
      <cdr:spPr>
        <a:xfrm xmlns:a="http://schemas.openxmlformats.org/drawingml/2006/main">
          <a:off x="269434" y="604178"/>
          <a:ext cx="2721129" cy="8514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 smtClean="0">
              <a:solidFill>
                <a:srgbClr val="002060"/>
              </a:solidFill>
            </a:rPr>
            <a:t>Supporting </a:t>
          </a:r>
          <a:r>
            <a:rPr lang="en-US" altLang="ja-JP" sz="2000" dirty="0">
              <a:solidFill>
                <a:srgbClr val="002060"/>
              </a:solidFill>
            </a:rPr>
            <a:t>members (</a:t>
          </a:r>
          <a:r>
            <a:rPr lang="en-US" altLang="ja-JP" sz="2000" dirty="0" smtClean="0">
              <a:solidFill>
                <a:srgbClr val="002060"/>
              </a:solidFill>
            </a:rPr>
            <a:t>Companies)</a:t>
          </a:r>
          <a:r>
            <a:rPr lang="ja-JP" altLang="en-US" sz="2000" dirty="0" smtClean="0">
              <a:solidFill>
                <a:srgbClr val="002060"/>
              </a:solidFill>
            </a:rPr>
            <a:t>　</a:t>
          </a:r>
          <a:r>
            <a:rPr lang="en-US" altLang="ja-JP" sz="2000" dirty="0" smtClean="0">
              <a:solidFill>
                <a:srgbClr val="002060"/>
              </a:solidFill>
            </a:rPr>
            <a:t>122</a:t>
          </a:r>
          <a:endParaRPr lang="ja-JP" altLang="en-US" sz="20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0.30524</cdr:x>
      <cdr:y>0.21087</cdr:y>
    </cdr:from>
    <cdr:to>
      <cdr:x>0.33747</cdr:x>
      <cdr:y>0.34617</cdr:y>
    </cdr:to>
    <cdr:sp macro="" textlink="">
      <cdr:nvSpPr>
        <cdr:cNvPr id="28" name="直線コネクタ 27"/>
        <cdr:cNvSpPr/>
      </cdr:nvSpPr>
      <cdr:spPr>
        <a:xfrm xmlns:a="http://schemas.openxmlformats.org/drawingml/2006/main">
          <a:off x="2670381" y="1315899"/>
          <a:ext cx="281947" cy="84434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0.36827</cdr:x>
      <cdr:y>0.07354</cdr:y>
    </cdr:from>
    <cdr:to>
      <cdr:x>0.6986</cdr:x>
      <cdr:y>0.20854</cdr:y>
    </cdr:to>
    <cdr:sp macro="" textlink="">
      <cdr:nvSpPr>
        <cdr:cNvPr id="29" name="テキスト ボックス 28"/>
        <cdr:cNvSpPr txBox="1"/>
      </cdr:nvSpPr>
      <cdr:spPr>
        <a:xfrm xmlns:a="http://schemas.openxmlformats.org/drawingml/2006/main">
          <a:off x="3221762" y="458899"/>
          <a:ext cx="2889880" cy="842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>
              <a:solidFill>
                <a:srgbClr val="002060"/>
              </a:solidFill>
            </a:rPr>
            <a:t>Overseas </a:t>
          </a:r>
          <a:r>
            <a:rPr lang="en-US" altLang="ja-JP" sz="2000" dirty="0" smtClean="0">
              <a:solidFill>
                <a:srgbClr val="002060"/>
              </a:solidFill>
            </a:rPr>
            <a:t>members</a:t>
          </a:r>
          <a:br>
            <a:rPr lang="en-US" altLang="ja-JP" sz="2000" dirty="0" smtClean="0">
              <a:solidFill>
                <a:srgbClr val="002060"/>
              </a:solidFill>
            </a:rPr>
          </a:br>
          <a:r>
            <a:rPr lang="en-US" altLang="ja-JP" sz="2000" dirty="0" smtClean="0">
              <a:solidFill>
                <a:srgbClr val="002060"/>
              </a:solidFill>
            </a:rPr>
            <a:t>3,190</a:t>
          </a:r>
        </a:p>
      </cdr:txBody>
    </cdr:sp>
  </cdr:relSizeAnchor>
  <cdr:relSizeAnchor xmlns:cdr="http://schemas.openxmlformats.org/drawingml/2006/chartDrawing">
    <cdr:from>
      <cdr:x>0.41155</cdr:x>
      <cdr:y>0.14885</cdr:y>
    </cdr:from>
    <cdr:to>
      <cdr:x>0.43376</cdr:x>
      <cdr:y>0.28848</cdr:y>
    </cdr:to>
    <cdr:sp macro="" textlink="">
      <cdr:nvSpPr>
        <cdr:cNvPr id="33" name="直線コネクタ 32"/>
        <cdr:cNvSpPr/>
      </cdr:nvSpPr>
      <cdr:spPr>
        <a:xfrm xmlns:a="http://schemas.openxmlformats.org/drawingml/2006/main" flipH="1">
          <a:off x="3600400" y="928873"/>
          <a:ext cx="194334" cy="87132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  <cdr:relSizeAnchor xmlns:cdr="http://schemas.openxmlformats.org/drawingml/2006/chartDrawing">
    <cdr:from>
      <cdr:x>0.5536</cdr:x>
      <cdr:y>0.15493</cdr:y>
    </cdr:from>
    <cdr:to>
      <cdr:x>0.82671</cdr:x>
      <cdr:y>0.27897</cdr:y>
    </cdr:to>
    <cdr:sp macro="" textlink="">
      <cdr:nvSpPr>
        <cdr:cNvPr id="34" name="テキスト ボックス 33"/>
        <cdr:cNvSpPr txBox="1"/>
      </cdr:nvSpPr>
      <cdr:spPr>
        <a:xfrm xmlns:a="http://schemas.openxmlformats.org/drawingml/2006/main">
          <a:off x="4843141" y="966808"/>
          <a:ext cx="2389293" cy="774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>
              <a:solidFill>
                <a:srgbClr val="002060"/>
              </a:solidFill>
            </a:rPr>
            <a:t>Honorary </a:t>
          </a:r>
          <a:r>
            <a:rPr lang="en-US" altLang="ja-JP" sz="2000" dirty="0" smtClean="0">
              <a:solidFill>
                <a:srgbClr val="002060"/>
              </a:solidFill>
            </a:rPr>
            <a:t>Members</a:t>
          </a:r>
          <a:r>
            <a:rPr lang="ja-JP" altLang="en-US" sz="2000" dirty="0" smtClean="0">
              <a:solidFill>
                <a:srgbClr val="002060"/>
              </a:solidFill>
            </a:rPr>
            <a:t>　</a:t>
          </a:r>
          <a:r>
            <a:rPr lang="en-US" altLang="ja-JP" sz="2000" dirty="0" smtClean="0">
              <a:solidFill>
                <a:srgbClr val="002060"/>
              </a:solidFill>
            </a:rPr>
            <a:t>96</a:t>
          </a:r>
          <a:endParaRPr lang="ja-JP" altLang="en-US" sz="20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0.46298</cdr:x>
      <cdr:y>0.18606</cdr:y>
    </cdr:from>
    <cdr:to>
      <cdr:x>0.55425</cdr:x>
      <cdr:y>0.28105</cdr:y>
    </cdr:to>
    <cdr:sp macro="" textlink="">
      <cdr:nvSpPr>
        <cdr:cNvPr id="36" name="直線コネクタ 35"/>
        <cdr:cNvSpPr/>
      </cdr:nvSpPr>
      <cdr:spPr>
        <a:xfrm xmlns:a="http://schemas.openxmlformats.org/drawingml/2006/main" flipV="1">
          <a:off x="4050361" y="1164420"/>
          <a:ext cx="798475" cy="59444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0.64027</cdr:x>
      <cdr:y>0.85105</cdr:y>
    </cdr:from>
    <cdr:to>
      <cdr:x>0.962</cdr:x>
      <cdr:y>0.94392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4930214" y="4189630"/>
          <a:ext cx="2477382" cy="457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  <cdr:relSizeAnchor xmlns:cdr="http://schemas.openxmlformats.org/drawingml/2006/chartDrawing">
    <cdr:from>
      <cdr:x>0.59331</cdr:x>
      <cdr:y>0.89564</cdr:y>
    </cdr:from>
    <cdr:to>
      <cdr:x>0.79214</cdr:x>
      <cdr:y>0.95828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4922258" y="4178754"/>
          <a:ext cx="1649548" cy="292257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2000" dirty="0" smtClean="0">
              <a:solidFill>
                <a:srgbClr val="002060"/>
              </a:solidFill>
            </a:rPr>
            <a:t>3,190 </a:t>
          </a:r>
          <a:r>
            <a:rPr lang="en-US" altLang="ja-JP" sz="2000" dirty="0">
              <a:solidFill>
                <a:srgbClr val="002060"/>
              </a:solidFill>
            </a:rPr>
            <a:t>in total</a:t>
          </a:r>
          <a:endParaRPr lang="ja-JP" altLang="en-US" sz="2000" dirty="0">
            <a:solidFill>
              <a:srgbClr val="00206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1E0F57F-F5AE-429A-897E-1FE3DDB8725D}" type="datetimeFigureOut">
              <a:rPr lang="ja-JP" altLang="en-US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239F297-7D1A-4145-A73A-E902D423C90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3116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2234" tIns="46116" rIns="92234" bIns="4611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2234" tIns="46116" rIns="92234" bIns="4611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7B99CAB-9EAF-4E5B-BAD0-60FC759B45F0}" type="datetimeFigureOut">
              <a:rPr lang="ja-JP" altLang="en-US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4" tIns="46116" rIns="92234" bIns="46116" rtlCol="0" anchor="ctr"/>
          <a:lstStyle/>
          <a:p>
            <a:pPr lvl="0"/>
            <a:endParaRPr lang="ja-JP" altLang="en-US" noProof="0" dirty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688" y="4686300"/>
            <a:ext cx="5386387" cy="4440238"/>
          </a:xfrm>
          <a:prstGeom prst="rect">
            <a:avLst/>
          </a:prstGeom>
        </p:spPr>
        <p:txBody>
          <a:bodyPr vert="horz" lIns="92234" tIns="46116" rIns="92234" bIns="46116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2125"/>
          </a:xfrm>
          <a:prstGeom prst="rect">
            <a:avLst/>
          </a:prstGeom>
        </p:spPr>
        <p:txBody>
          <a:bodyPr vert="horz" lIns="92234" tIns="46116" rIns="92234" bIns="4611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2125"/>
          </a:xfrm>
          <a:prstGeom prst="rect">
            <a:avLst/>
          </a:prstGeom>
        </p:spPr>
        <p:txBody>
          <a:bodyPr vert="horz" lIns="92234" tIns="46116" rIns="92234" bIns="4611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169D9EC-0366-41C1-BC86-74F4932554F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7145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69D9EC-0366-41C1-BC86-74F4932554FF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65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69D9EC-0366-41C1-BC86-74F4932554FF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397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2560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EB383E-4881-473B-BF43-80A516A9AC06}" type="slidenum">
              <a:rPr lang="ja-JP" altLang="en-US" smtClean="0"/>
              <a:pPr/>
              <a:t>5</a:t>
            </a:fld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9057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2765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5439BE-5A3A-45CF-9E27-83C4D554D0BD}" type="slidenum">
              <a:rPr lang="ja-JP" altLang="en-US" smtClean="0"/>
              <a:pPr/>
              <a:t>9</a:t>
            </a:fld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8615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69D9EC-0366-41C1-BC86-74F4932554FF}" type="slidenum">
              <a:rPr lang="ja-JP" altLang="en-US" smtClean="0"/>
              <a:pPr>
                <a:defRPr/>
              </a:pPr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609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E72D5E-C7AA-4C4F-AA42-CAAFCCE81430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DDA98-013E-4C48-945B-FBE01FE0F2B0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31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80910-9C5E-473C-9B2A-A8C10A754673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4F6DD-C4B8-4FD2-9B5F-3E70E5176B4F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665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80910-9C5E-473C-9B2A-A8C10A754673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4F6DD-C4B8-4FD2-9B5F-3E70E5176B4F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735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7136D3-94EB-4298-8888-B52BC20E8E21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4EDE28-0A13-49C7-A359-6F0F63FCD76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939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554E18-3098-404F-A1E7-6D0D417EF109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8DD0E-5CE1-46E3-AF00-500D00F82057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291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819DFF-DA39-4630-8742-080574283872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84C84-F4D0-4E8D-9EDE-1D82917C6050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160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8782D-2FA8-4DF4-8317-72770EBAD684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4ACB4-C281-498B-92E8-1CD95FEEA38E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554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7A7307-D908-465D-A352-4EA7A289BD82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468F4-48F5-444D-848E-935BCF90CC7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687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5A5652-70E7-4487-AC4D-FF223631C53C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EA37C-73EF-4912-BB52-6F067AC08619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795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80910-9C5E-473C-9B2A-A8C10A754673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4F6DD-C4B8-4FD2-9B5F-3E70E5176B4F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43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72B39-7E4C-40C4-9D16-639C5D4055F4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0771B-CD36-43A5-9B45-091146CF8445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544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E80910-9C5E-473C-9B2A-A8C10A754673}" type="datetimeFigureOut">
              <a:rPr lang="ja-JP" altLang="en-US" smtClean="0"/>
              <a:pPr>
                <a:defRPr/>
              </a:pPr>
              <a:t>2019/3/26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64F6DD-C4B8-4FD2-9B5F-3E70E5176B4F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483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" descr="http://www.ieice.org/eng/gif/subbar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3906" y="539149"/>
            <a:ext cx="7885113" cy="2879488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800" b="1" dirty="0" smtClean="0">
                <a:latin typeface="Arial" charset="0"/>
                <a:cs typeface="Arial" charset="0"/>
              </a:rPr>
              <a:t>The Institute of Electronics, Information </a:t>
            </a:r>
            <a:br>
              <a:rPr lang="en-US" altLang="ja-JP" sz="2800" b="1" dirty="0" smtClean="0">
                <a:latin typeface="Arial" charset="0"/>
                <a:cs typeface="Arial" charset="0"/>
              </a:rPr>
            </a:br>
            <a:r>
              <a:rPr lang="en-US" altLang="ja-JP" sz="2800" b="1" dirty="0" smtClean="0">
                <a:latin typeface="Arial" charset="0"/>
                <a:cs typeface="Arial" charset="0"/>
              </a:rPr>
              <a:t>and Communication Engineers</a:t>
            </a:r>
            <a:br>
              <a:rPr lang="en-US" altLang="ja-JP" sz="2800" b="1" dirty="0" smtClean="0">
                <a:latin typeface="Arial" charset="0"/>
                <a:cs typeface="Arial" charset="0"/>
              </a:rPr>
            </a:br>
            <a:r>
              <a:rPr lang="en-US" altLang="ja-JP" sz="1400" b="1" dirty="0" smtClean="0">
                <a:latin typeface="Arial" charset="0"/>
                <a:cs typeface="Arial" charset="0"/>
              </a:rPr>
              <a:t>  </a:t>
            </a:r>
            <a:r>
              <a:rPr lang="en-US" altLang="ja-JP" sz="2800" b="1" dirty="0" smtClean="0">
                <a:latin typeface="Arial" charset="0"/>
                <a:cs typeface="Arial" charset="0"/>
              </a:rPr>
              <a:t/>
            </a:r>
            <a:br>
              <a:rPr lang="en-US" altLang="ja-JP" sz="2800" b="1" dirty="0" smtClean="0">
                <a:latin typeface="Arial" charset="0"/>
                <a:cs typeface="Arial" charset="0"/>
              </a:rPr>
            </a:br>
            <a:r>
              <a:rPr lang="en-US" altLang="ja-JP" sz="2800" b="1" dirty="0" smtClean="0">
                <a:latin typeface="Arial" charset="0"/>
                <a:cs typeface="Arial" charset="0"/>
              </a:rPr>
              <a:t>(IEICE)</a:t>
            </a:r>
            <a:r>
              <a:rPr lang="en-US" altLang="ja-JP" sz="2000" b="1" dirty="0" smtClean="0">
                <a:latin typeface="Arial" charset="0"/>
                <a:cs typeface="Arial" charset="0"/>
              </a:rPr>
              <a:t/>
            </a:r>
            <a:br>
              <a:rPr lang="en-US" altLang="ja-JP" sz="2000" b="1" dirty="0" smtClean="0">
                <a:latin typeface="Arial" charset="0"/>
                <a:cs typeface="Arial" charset="0"/>
              </a:rPr>
            </a:br>
            <a:r>
              <a:rPr lang="en-US" altLang="ja-JP" sz="2000" b="1" dirty="0">
                <a:latin typeface="Arial" charset="0"/>
                <a:cs typeface="Arial" charset="0"/>
              </a:rPr>
              <a:t/>
            </a:r>
            <a:br>
              <a:rPr lang="en-US" altLang="ja-JP" sz="2000" b="1" dirty="0">
                <a:latin typeface="Arial" charset="0"/>
                <a:cs typeface="Arial" charset="0"/>
              </a:rPr>
            </a:br>
            <a:r>
              <a:rPr lang="en-US" altLang="ja-JP" sz="2000" b="1" dirty="0" smtClean="0">
                <a:latin typeface="Arial" charset="0"/>
                <a:cs typeface="Arial" charset="0"/>
              </a:rPr>
              <a:t>http://www.ieice.org/eng/index.html</a:t>
            </a:r>
            <a:br>
              <a:rPr lang="en-US" altLang="ja-JP" sz="2000" b="1" dirty="0" smtClean="0">
                <a:latin typeface="Arial" charset="0"/>
                <a:cs typeface="Arial" charset="0"/>
              </a:rPr>
            </a:br>
            <a:r>
              <a:rPr lang="en-US" altLang="ja-JP" sz="2000" b="1" dirty="0" smtClean="0">
                <a:latin typeface="Arial" charset="0"/>
                <a:cs typeface="Arial" charset="0"/>
              </a:rPr>
              <a:t/>
            </a:r>
            <a:br>
              <a:rPr lang="en-US" altLang="ja-JP" sz="2000" b="1" dirty="0" smtClean="0">
                <a:latin typeface="Arial" charset="0"/>
                <a:cs typeface="Arial" charset="0"/>
              </a:rPr>
            </a:br>
            <a:endParaRPr lang="en-US" altLang="ja-JP" sz="2000" b="1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subTitle" idx="1"/>
            <p:extLst>
              <p:ext uri="{D42A27DB-BD31-4B8C-83A1-F6EECF244321}">
                <p14:modId xmlns:p14="http://schemas.microsoft.com/office/powerpoint/2010/main" val="2511545387"/>
              </p:ext>
            </p:extLst>
          </p:nvPr>
        </p:nvGraphicFramePr>
        <p:xfrm>
          <a:off x="470694" y="3364809"/>
          <a:ext cx="2445122" cy="325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Photo Editor 写真" r:id="rId5" imgW="1790476" imgH="2695951" progId="">
                  <p:embed/>
                </p:oleObj>
              </mc:Choice>
              <mc:Fallback>
                <p:oleObj name="Photo Editor 写真" r:id="rId5" imgW="1790476" imgH="2695951" progId="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94" y="3364809"/>
                        <a:ext cx="2445122" cy="32513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r>
              <a:rPr lang="en-US" altLang="ja-JP" sz="1400" dirty="0" smtClean="0"/>
              <a:t>1</a:t>
            </a:r>
            <a:endParaRPr lang="en-US" altLang="ja-JP" sz="14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491880" y="4941168"/>
            <a:ext cx="5256583" cy="99899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ja-JP" b="1" dirty="0" smtClean="0">
                <a:latin typeface="Arial" pitchFamily="34" charset="0"/>
                <a:ea typeface="+mj-ea"/>
                <a:cs typeface="Arial" pitchFamily="34" charset="0"/>
              </a:rPr>
              <a:t>Hideo Kuwahara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b="1" dirty="0" smtClean="0">
                <a:latin typeface="Arial" pitchFamily="34" charset="0"/>
                <a:ea typeface="+mj-ea"/>
                <a:cs typeface="Arial" pitchFamily="34" charset="0"/>
              </a:rPr>
              <a:t>Vice President of IEICE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ja-JP" b="1" dirty="0" smtClean="0">
                <a:latin typeface="Arial" pitchFamily="34" charset="0"/>
                <a:ea typeface="+mj-ea"/>
                <a:cs typeface="Arial" pitchFamily="34" charset="0"/>
              </a:rPr>
              <a:t>Chair of IEICE International Affairs Committee</a:t>
            </a:r>
          </a:p>
          <a:p>
            <a:pPr fontAlgn="auto">
              <a:spcAft>
                <a:spcPts val="0"/>
              </a:spcAft>
              <a:defRPr/>
            </a:pP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4969" y="620688"/>
            <a:ext cx="8229600" cy="576064"/>
          </a:xfrm>
        </p:spPr>
        <p:txBody>
          <a:bodyPr/>
          <a:lstStyle/>
          <a:p>
            <a:r>
              <a:rPr lang="en-US" altLang="ja-JP" sz="2800" b="1" dirty="0" smtClean="0">
                <a:latin typeface="Arial" pitchFamily="34" charset="0"/>
                <a:cs typeface="Arial" pitchFamily="34" charset="0"/>
              </a:rPr>
              <a:t>Published Papers (English Transactions)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210685"/>
              </p:ext>
            </p:extLst>
          </p:nvPr>
        </p:nvGraphicFramePr>
        <p:xfrm>
          <a:off x="395536" y="1052736"/>
          <a:ext cx="822960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660233" y="6457890"/>
            <a:ext cx="2483768" cy="400110"/>
          </a:xfrm>
        </p:spPr>
        <p:txBody>
          <a:bodyPr/>
          <a:lstStyle/>
          <a:p>
            <a:pPr>
              <a:defRPr/>
            </a:pPr>
            <a:r>
              <a:rPr lang="en-US" altLang="ja-JP" sz="1400" dirty="0" smtClean="0"/>
              <a:t>6</a:t>
            </a:r>
            <a:endParaRPr lang="en-US" altLang="ja-JP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5999309" y="5013176"/>
            <a:ext cx="316835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/>
              <a:t>1,200 papers in total</a:t>
            </a:r>
          </a:p>
          <a:p>
            <a:r>
              <a:rPr lang="en-US" altLang="ja-JP" sz="2000" dirty="0" smtClean="0"/>
              <a:t>( </a:t>
            </a:r>
            <a:r>
              <a:rPr lang="en-US" altLang="ja-JP" dirty="0" smtClean="0"/>
              <a:t>including both regular </a:t>
            </a:r>
            <a:br>
              <a:rPr lang="en-US" altLang="ja-JP" dirty="0" smtClean="0"/>
            </a:br>
            <a:r>
              <a:rPr lang="en-US" altLang="ja-JP" dirty="0" smtClean="0"/>
              <a:t>  and special sections )</a:t>
            </a:r>
            <a:endParaRPr lang="ja-JP" altLang="en-US" dirty="0"/>
          </a:p>
        </p:txBody>
      </p:sp>
      <p:pic>
        <p:nvPicPr>
          <p:cNvPr id="7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" descr="http://www.ieice.org/eng/gif/subbar_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6876256" y="6381328"/>
            <a:ext cx="19335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 smtClean="0">
                <a:latin typeface="Tahoma" pitchFamily="34" charset="0"/>
              </a:rPr>
              <a:t>December</a:t>
            </a:r>
            <a:r>
              <a:rPr lang="en-US" altLang="ja-JP" sz="2000" dirty="0" smtClean="0">
                <a:latin typeface="Tahoma" pitchFamily="34" charset="0"/>
              </a:rPr>
              <a:t>, 2017</a:t>
            </a:r>
            <a:endParaRPr lang="en-US" altLang="ja-JP" sz="2000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9750" y="333375"/>
            <a:ext cx="7793038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800" b="1" dirty="0" smtClean="0">
                <a:latin typeface="Arial" pitchFamily="34" charset="0"/>
                <a:ea typeface="+mj-ea"/>
                <a:cs typeface="Arial" pitchFamily="34" charset="0"/>
              </a:rPr>
              <a:t>　　　</a:t>
            </a: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IEICE International Sections</a:t>
            </a:r>
            <a:r>
              <a:rPr lang="ja-JP" altLang="en-US" sz="2800" b="1" dirty="0" smtClean="0">
                <a:latin typeface="Arial" pitchFamily="34" charset="0"/>
                <a:ea typeface="+mj-ea"/>
                <a:cs typeface="Arial" pitchFamily="34" charset="0"/>
              </a:rPr>
              <a:t>　　　</a:t>
            </a:r>
            <a:r>
              <a:rPr lang="ja-JP" altLang="en-US" b="1" dirty="0" smtClean="0"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altLang="ja-JP" b="1" dirty="0" smtClean="0">
                <a:latin typeface="Arial" pitchFamily="34" charset="0"/>
                <a:ea typeface="+mj-ea"/>
                <a:cs typeface="Arial" pitchFamily="34" charset="0"/>
              </a:rPr>
              <a:t>2018.6</a:t>
            </a:r>
            <a:r>
              <a:rPr lang="ja-JP" altLang="en-US" b="1" dirty="0" smtClean="0"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en-US" altLang="ja-JP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45" name="Text Box 21"/>
          <p:cNvSpPr txBox="1">
            <a:spLocks noChangeArrowheads="1"/>
          </p:cNvSpPr>
          <p:nvPr/>
        </p:nvSpPr>
        <p:spPr bwMode="auto">
          <a:xfrm>
            <a:off x="7885113" y="6381750"/>
            <a:ext cx="7905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>
                <a:latin typeface="Tahoma" pitchFamily="34" charset="0"/>
              </a:rPr>
              <a:t>2014</a:t>
            </a:r>
          </a:p>
          <a:p>
            <a:endParaRPr lang="en-US" altLang="ja-JP" sz="2000" dirty="0">
              <a:latin typeface="Tahoma" pitchFamily="34" charset="0"/>
            </a:endParaRPr>
          </a:p>
        </p:txBody>
      </p:sp>
      <p:sp>
        <p:nvSpPr>
          <p:cNvPr id="23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r>
              <a:rPr lang="en-US" altLang="ja-JP" sz="1400" dirty="0" smtClean="0"/>
              <a:t>10</a:t>
            </a:r>
            <a:endParaRPr lang="en-US" altLang="ja-JP" sz="1400" dirty="0"/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5605"/>
              </p:ext>
            </p:extLst>
          </p:nvPr>
        </p:nvGraphicFramePr>
        <p:xfrm>
          <a:off x="827584" y="980728"/>
          <a:ext cx="7704658" cy="5834535"/>
        </p:xfrm>
        <a:graphic>
          <a:graphicData uri="http://schemas.openxmlformats.org/drawingml/2006/table">
            <a:tbl>
              <a:tblPr/>
              <a:tblGrid>
                <a:gridCol w="2130071"/>
                <a:gridCol w="2479155"/>
                <a:gridCol w="3095432"/>
              </a:tblGrid>
              <a:tr h="5000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Bangkok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Dr. </a:t>
                      </a:r>
                      <a:r>
                        <a:rPr lang="en-US" sz="1600" kern="0" baseline="0" dirty="0" err="1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Supavadee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 </a:t>
                      </a:r>
                      <a:r>
                        <a:rPr lang="en-US" sz="1600" kern="0" baseline="0" dirty="0" err="1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Aramvith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Chulalongkorn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Beijing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Yongmei Sun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Beijing University of Posts and Telecommunications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Europe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Dr.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Mariusz Glabowski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Poznan University of Technology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60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Indonesia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Dr.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I Gusti Bagus Baskara Nugraha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School of Electrical Engineering and Informatics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Institute of </a:t>
                      </a:r>
                      <a:r>
                        <a:rPr lang="en-US" sz="1600" kern="0" baseline="0" dirty="0" err="1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Teknologi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 </a:t>
                      </a:r>
                      <a:r>
                        <a:rPr lang="en-US" altLang="ja-JP" sz="1600" kern="0" baseline="0" dirty="0" smtClean="0">
                          <a:latin typeface="Vrinda" pitchFamily="34" charset="0"/>
                          <a:ea typeface="+mn-ea"/>
                          <a:cs typeface="Times New Roman"/>
                        </a:rPr>
                        <a:t>Bandung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Korea, Communication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Ilyoung Chong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Hankuk University of Foreign Studies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Korea, Electronics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altLang="ja-JP" sz="1600" kern="0" baseline="0" dirty="0" err="1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Dae</a:t>
                      </a:r>
                      <a:r>
                        <a:rPr lang="en-US" altLang="ja-JP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-Hyun</a:t>
                      </a:r>
                      <a:r>
                        <a:rPr lang="ja-JP" alt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 </a:t>
                      </a:r>
                      <a:r>
                        <a:rPr lang="en-US" altLang="ja-JP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Kim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Kyungpook National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Korea, Information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Jong-Il Park 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Hanyang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Malaysia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Prof. Swee-Huay Heng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Multimedia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Shanghai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Jie Zhu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Shanghai Jiao Tong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3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Singapore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Subramaniam Arulkumaran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Nanyang Technological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0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Taipei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Prof. </a:t>
                      </a:r>
                      <a:r>
                        <a:rPr lang="en-US" sz="1600" kern="0" baseline="0" dirty="0" smtClean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Lin Hoang-Yan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baseline="0" dirty="0">
                          <a:latin typeface="Vrinda" pitchFamily="34" charset="0"/>
                          <a:ea typeface="ＭＳ Ｐゴシック"/>
                          <a:cs typeface="Times New Roman"/>
                        </a:rPr>
                        <a:t>National Taiwan University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7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Vietnam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Prof. Tran Xuan </a:t>
                      </a:r>
                      <a:r>
                        <a:rPr lang="en-US" altLang="ja-JP" sz="1600" kern="100" baseline="0" dirty="0" err="1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Tu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baseline="0" dirty="0" smtClean="0">
                          <a:latin typeface="Vrinda" pitchFamily="34" charset="0"/>
                          <a:ea typeface="ＭＳ 明朝"/>
                          <a:cs typeface="Times New Roman"/>
                        </a:rPr>
                        <a:t>VNU University of Engineering &amp; Technology</a:t>
                      </a:r>
                      <a:endParaRPr lang="ja-JP" sz="1600" kern="100" baseline="0" dirty="0">
                        <a:latin typeface="Vrinda" pitchFamily="34" charset="0"/>
                        <a:ea typeface="ＭＳ 明朝"/>
                        <a:cs typeface="Times New Roman"/>
                      </a:endParaRPr>
                    </a:p>
                  </a:txBody>
                  <a:tcPr marL="50439" marR="504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How to apply for IEICE membership</a:t>
            </a:r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395288" y="1268413"/>
            <a:ext cx="8539162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2700">
              <a:buClr>
                <a:schemeClr val="folHlink"/>
              </a:buClr>
              <a:buSzPct val="60000"/>
            </a:pPr>
            <a:r>
              <a:rPr lang="en-US" altLang="ja-JP" b="1" dirty="0">
                <a:solidFill>
                  <a:schemeClr val="tx2"/>
                </a:solidFill>
                <a:cs typeface="Arial" charset="0"/>
              </a:rPr>
              <a:t>Overseas </a:t>
            </a:r>
            <a:r>
              <a:rPr lang="en-US" altLang="ja-JP" b="1" dirty="0" smtClean="0">
                <a:solidFill>
                  <a:schemeClr val="tx2"/>
                </a:solidFill>
                <a:cs typeface="Arial" charset="0"/>
              </a:rPr>
              <a:t>Member/Student </a:t>
            </a:r>
            <a:r>
              <a:rPr lang="en-US" altLang="ja-JP" b="1" dirty="0">
                <a:solidFill>
                  <a:schemeClr val="tx2"/>
                </a:solidFill>
                <a:cs typeface="Arial" charset="0"/>
              </a:rPr>
              <a:t>Member</a:t>
            </a: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b="1" dirty="0">
                <a:cs typeface="Arial" charset="0"/>
              </a:rPr>
              <a:t>They can join IEICE Societies and subscribe the IEICE Transactions </a:t>
            </a:r>
            <a:r>
              <a:rPr lang="en-US" altLang="ja-JP" b="1" dirty="0" smtClean="0">
                <a:cs typeface="Arial" charset="0"/>
              </a:rPr>
              <a:t/>
            </a:r>
            <a:br>
              <a:rPr lang="en-US" altLang="ja-JP" b="1" dirty="0" smtClean="0">
                <a:cs typeface="Arial" charset="0"/>
              </a:rPr>
            </a:br>
            <a:r>
              <a:rPr lang="en-US" altLang="ja-JP" b="1" dirty="0" smtClean="0">
                <a:cs typeface="Arial" charset="0"/>
              </a:rPr>
              <a:t>of </a:t>
            </a:r>
            <a:r>
              <a:rPr lang="en-US" altLang="ja-JP" b="1" dirty="0">
                <a:cs typeface="Arial" charset="0"/>
              </a:rPr>
              <a:t>the registered Societies. </a:t>
            </a: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b="1" dirty="0">
                <a:cs typeface="Arial" charset="0"/>
              </a:rPr>
              <a:t>   (Basic Membership fee is for one </a:t>
            </a:r>
            <a:r>
              <a:rPr lang="en-US" altLang="ja-JP" b="1" dirty="0" smtClean="0">
                <a:cs typeface="Arial" charset="0"/>
              </a:rPr>
              <a:t>Society.)</a:t>
            </a:r>
            <a:endParaRPr lang="en-US" altLang="ja-JP" b="1" dirty="0">
              <a:cs typeface="Arial" charset="0"/>
            </a:endParaRP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en-US" altLang="ja-JP" b="1" dirty="0">
              <a:cs typeface="Arial" charset="0"/>
            </a:endParaRPr>
          </a:p>
          <a:p>
            <a:pPr indent="12700">
              <a:lnSpc>
                <a:spcPct val="120000"/>
              </a:lnSpc>
              <a:buClr>
                <a:schemeClr val="folHlink"/>
              </a:buClr>
              <a:buSzPct val="60000"/>
            </a:pPr>
            <a:r>
              <a:rPr lang="en-US" altLang="ja-JP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OMDP (Overseas Membership Development Program)</a:t>
            </a: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b="1" dirty="0">
                <a:cs typeface="Arial" charset="0"/>
              </a:rPr>
              <a:t>Reduced rates are available for candidates from countries/areas </a:t>
            </a:r>
            <a:r>
              <a:rPr lang="en-US" altLang="ja-JP" b="1" dirty="0" smtClean="0">
                <a:cs typeface="Arial" charset="0"/>
              </a:rPr>
              <a:t/>
            </a:r>
            <a:br>
              <a:rPr lang="en-US" altLang="ja-JP" b="1" dirty="0" smtClean="0">
                <a:cs typeface="Arial" charset="0"/>
              </a:rPr>
            </a:br>
            <a:r>
              <a:rPr lang="en-US" altLang="ja-JP" b="1" dirty="0" smtClean="0">
                <a:cs typeface="Arial" charset="0"/>
              </a:rPr>
              <a:t>in </a:t>
            </a:r>
            <a:r>
              <a:rPr lang="en-US" altLang="ja-JP" b="1" dirty="0">
                <a:cs typeface="Arial" charset="0"/>
              </a:rPr>
              <a:t>Asia, Africa, Central/South </a:t>
            </a:r>
            <a:r>
              <a:rPr lang="en-US" altLang="ja-JP" b="1" dirty="0" smtClean="0">
                <a:cs typeface="Arial" charset="0"/>
              </a:rPr>
              <a:t>America.</a:t>
            </a: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en-US" altLang="ja-JP" sz="1050" b="1" dirty="0">
              <a:cs typeface="Arial" charset="0"/>
            </a:endParaRP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 (Notes: OMDP </a:t>
            </a:r>
            <a:r>
              <a:rPr lang="en-US" altLang="ja-JP" sz="1600" b="1" i="1" dirty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is not available for the members in Republic of Korea and </a:t>
            </a: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/>
            </a:r>
            <a:b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</a:b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  Taiwan </a:t>
            </a:r>
            <a:r>
              <a:rPr lang="en-US" altLang="ja-JP" sz="1600" b="1" i="1" dirty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due to the outstanding economic growth of these countries </a:t>
            </a: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since </a:t>
            </a:r>
            <a:b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</a:b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   April </a:t>
            </a:r>
            <a:r>
              <a:rPr lang="en-US" altLang="ja-JP" sz="1600" b="1" i="1" dirty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2005, and </a:t>
            </a: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this </a:t>
            </a:r>
            <a:r>
              <a:rPr lang="en-US" altLang="ja-JP" sz="1600" b="1" i="1" dirty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exception rule was extended to </a:t>
            </a: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members resident </a:t>
            </a:r>
            <a:b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</a:b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   in </a:t>
            </a:r>
            <a:r>
              <a:rPr lang="en-US" altLang="ja-JP" sz="1600" b="1" i="1" dirty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China and Singapore in April </a:t>
            </a:r>
            <a:r>
              <a:rPr lang="en-US" altLang="ja-JP" sz="16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2011. )</a:t>
            </a:r>
          </a:p>
          <a:p>
            <a:pPr marL="269875" lvl="1" indent="-793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en-US" altLang="ja-JP" b="1" dirty="0">
              <a:cs typeface="Arial" charset="0"/>
            </a:endParaRPr>
          </a:p>
          <a:p>
            <a:pPr marL="0" lvl="1" hangingPunct="0">
              <a:lnSpc>
                <a:spcPts val="2200"/>
              </a:lnSpc>
              <a:buClr>
                <a:schemeClr val="hlink"/>
              </a:buClr>
              <a:buSzPct val="55000"/>
              <a:buFont typeface="Wingdings" pitchFamily="2" charset="2"/>
              <a:buNone/>
            </a:pPr>
            <a:endParaRPr lang="en-US" altLang="ja-JP" sz="2000" b="1" dirty="0" smtClean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  <a:p>
            <a:pPr marL="0" lvl="1" hangingPunct="0">
              <a:lnSpc>
                <a:spcPts val="2200"/>
              </a:lnSpc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sz="20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Join </a:t>
            </a:r>
            <a:r>
              <a:rPr lang="en-US" altLang="ja-JP" sz="2000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IEICE!</a:t>
            </a:r>
          </a:p>
          <a:p>
            <a:pPr marL="269875" lvl="1" indent="-7938">
              <a:lnSpc>
                <a:spcPts val="2200"/>
              </a:lnSpc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sz="2000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  Visit </a:t>
            </a:r>
            <a:r>
              <a:rPr lang="en-US" altLang="ja-JP" sz="2000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our overseas membership website at </a:t>
            </a:r>
          </a:p>
          <a:p>
            <a:pPr marL="269875" lvl="1" indent="-7938">
              <a:lnSpc>
                <a:spcPts val="2200"/>
              </a:lnSpc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ja-JP" sz="2000" b="1" i="1" smtClean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   </a:t>
            </a:r>
            <a:r>
              <a:rPr lang="en-US" altLang="ja-JP" sz="2000" b="1" i="1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http://www.ieice.org/eng/join/member.html</a:t>
            </a:r>
            <a:endParaRPr lang="en-US" altLang="ja-JP" sz="2000" b="1" i="1" dirty="0">
              <a:solidFill>
                <a:schemeClr val="accent5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F6BFF082-1A7E-42A9-A67F-4839A025ED56}" type="slidenum">
              <a:rPr lang="en-US" altLang="ja-JP" sz="1400"/>
              <a:pPr>
                <a:defRPr/>
              </a:pPr>
              <a:t>12</a:t>
            </a:fld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47710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4213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IEICE Overseas Membership Fee</a:t>
            </a:r>
          </a:p>
        </p:txBody>
      </p:sp>
      <p:sp>
        <p:nvSpPr>
          <p:cNvPr id="20485" name="テキスト ボックス 6"/>
          <p:cNvSpPr txBox="1">
            <a:spLocks noChangeArrowheads="1"/>
          </p:cNvSpPr>
          <p:nvPr/>
        </p:nvSpPr>
        <p:spPr bwMode="auto">
          <a:xfrm>
            <a:off x="3492500" y="1125538"/>
            <a:ext cx="18273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6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Unit : Japanese </a:t>
            </a:r>
            <a:r>
              <a:rPr lang="en-US" altLang="ja-JP" sz="16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Yen</a:t>
            </a:r>
            <a:endParaRPr lang="ja-JP" altLang="en-US" sz="16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A9DDDFA4-2035-4F07-A5D0-1E7E31585291}" type="slidenum">
              <a:rPr lang="en-US" altLang="ja-JP" sz="1400"/>
              <a:pPr>
                <a:defRPr/>
              </a:pPr>
              <a:t>13</a:t>
            </a:fld>
            <a:endParaRPr lang="en-US" altLang="ja-JP" sz="1400" dirty="0"/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949677"/>
              </p:ext>
            </p:extLst>
          </p:nvPr>
        </p:nvGraphicFramePr>
        <p:xfrm>
          <a:off x="0" y="1556792"/>
          <a:ext cx="9143999" cy="5301207"/>
        </p:xfrm>
        <a:graphic>
          <a:graphicData uri="http://schemas.openxmlformats.org/drawingml/2006/table">
            <a:tbl>
              <a:tblPr/>
              <a:tblGrid>
                <a:gridCol w="1442121"/>
                <a:gridCol w="1401687"/>
                <a:gridCol w="1910438"/>
                <a:gridCol w="2091868"/>
                <a:gridCol w="2297885"/>
              </a:tblGrid>
              <a:tr h="437949">
                <a:tc gridSpan="2">
                  <a:txBody>
                    <a:bodyPr/>
                    <a:lstStyle/>
                    <a:p>
                      <a:endParaRPr lang="ja-JP" sz="1400" kern="100" dirty="0">
                        <a:latin typeface="Century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Online Version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Paper Version (optional)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4891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Service coverage </a:t>
                      </a:r>
                      <a:b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</a:b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for overseas members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    Admission</a:t>
                      </a: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/>
                      </a:r>
                      <a:b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</a:b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    charge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Registration of the first society (includes its online version transactions)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Registration</a:t>
                      </a:r>
                      <a:r>
                        <a:rPr lang="en-US" sz="1400" b="1" kern="100" baseline="0" dirty="0" smtClean="0">
                          <a:latin typeface="Century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of </a:t>
                      </a: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additional societies 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(includes </a:t>
                      </a: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its online version transactions)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Journal</a:t>
                      </a: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/>
                      </a:r>
                      <a:b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</a:b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(Written in 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Japanese)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5748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smtClean="0">
                          <a:latin typeface="Century"/>
                          <a:ea typeface="ＭＳ 明朝"/>
                          <a:cs typeface="Times New Roman"/>
                        </a:rPr>
                        <a:t>6,000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805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Member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1,400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7,000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3,500 /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Society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CC"/>
                    </a:solidFill>
                  </a:tcPr>
                </a:tc>
              </a:tr>
              <a:tr h="815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Member </a:t>
                      </a:r>
                      <a:b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</a:b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with OMDP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1,000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5,000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3,000 /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Society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134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Student member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-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2,000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2,000 /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Society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047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Student member </a:t>
                      </a:r>
                      <a:b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</a:b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with OMDP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-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1,000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Century"/>
                          <a:ea typeface="ＭＳ 明朝"/>
                          <a:cs typeface="Times New Roman"/>
                        </a:rPr>
                        <a:t>1,500 /</a:t>
                      </a:r>
                      <a:r>
                        <a:rPr lang="en-US" sz="1400" b="1" kern="100" dirty="0" smtClean="0">
                          <a:latin typeface="Century"/>
                          <a:ea typeface="ＭＳ 明朝"/>
                          <a:cs typeface="Times New Roman"/>
                        </a:rPr>
                        <a:t>Society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76068" marR="76068" marT="38034" marB="38034" anchor="ctr"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8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Recommendation</a:t>
            </a:r>
          </a:p>
        </p:txBody>
      </p:sp>
      <p:sp>
        <p:nvSpPr>
          <p:cNvPr id="23557" name="テキスト ボックス 6"/>
          <p:cNvSpPr txBox="1">
            <a:spLocks noChangeArrowheads="1"/>
          </p:cNvSpPr>
          <p:nvPr/>
        </p:nvSpPr>
        <p:spPr bwMode="auto">
          <a:xfrm>
            <a:off x="395288" y="1412875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b="1" dirty="0">
                <a:solidFill>
                  <a:srgbClr val="002060"/>
                </a:solidFill>
              </a:rPr>
              <a:t>   </a:t>
            </a:r>
            <a:r>
              <a:rPr lang="en-US" altLang="ja-JP" b="1" dirty="0" smtClean="0">
                <a:solidFill>
                  <a:srgbClr val="002060"/>
                </a:solidFill>
              </a:rPr>
              <a:t>Join </a:t>
            </a:r>
            <a:r>
              <a:rPr lang="en-US" altLang="ja-JP" b="1" dirty="0">
                <a:solidFill>
                  <a:srgbClr val="002060"/>
                </a:solidFill>
              </a:rPr>
              <a:t>IEICE and get the membership, </a:t>
            </a:r>
          </a:p>
          <a:p>
            <a:endParaRPr lang="en-US" altLang="ja-JP" b="1" dirty="0"/>
          </a:p>
          <a:p>
            <a:r>
              <a:rPr lang="en-US" altLang="ja-JP" b="1" dirty="0"/>
              <a:t>      You can publish your paper </a:t>
            </a:r>
            <a:r>
              <a:rPr lang="en-US" altLang="ja-JP" b="1" dirty="0" smtClean="0"/>
              <a:t>with world </a:t>
            </a:r>
            <a:r>
              <a:rPr lang="en-US" altLang="ja-JP" b="1" dirty="0"/>
              <a:t>level </a:t>
            </a:r>
            <a:r>
              <a:rPr lang="en-US" altLang="ja-JP" b="1" dirty="0" smtClean="0"/>
              <a:t>high </a:t>
            </a:r>
            <a:r>
              <a:rPr lang="en-US" altLang="ja-JP" b="1" dirty="0"/>
              <a:t>quality review </a:t>
            </a:r>
          </a:p>
          <a:p>
            <a:r>
              <a:rPr lang="en-US" altLang="ja-JP" b="1" dirty="0"/>
              <a:t>      in the shortest </a:t>
            </a:r>
            <a:r>
              <a:rPr lang="en-US" altLang="ja-JP" b="1" dirty="0" smtClean="0"/>
              <a:t>time </a:t>
            </a:r>
            <a:r>
              <a:rPr lang="en-US" altLang="ja-JP" b="1" dirty="0"/>
              <a:t>for paper review over the world, with </a:t>
            </a:r>
            <a:r>
              <a:rPr lang="en-US" altLang="ja-JP" b="1" dirty="0" smtClean="0"/>
              <a:t>low </a:t>
            </a:r>
            <a:endParaRPr lang="en-US" altLang="ja-JP" b="1" dirty="0"/>
          </a:p>
          <a:p>
            <a:r>
              <a:rPr lang="en-US" altLang="ja-JP" b="1" dirty="0"/>
              <a:t>      membership fee </a:t>
            </a:r>
          </a:p>
          <a:p>
            <a:endParaRPr lang="en-US" altLang="ja-JP" b="1" dirty="0"/>
          </a:p>
          <a:p>
            <a:r>
              <a:rPr lang="en-US" altLang="ja-JP" b="1" dirty="0"/>
              <a:t>       You can communicate with leading people in the field of electronics,</a:t>
            </a:r>
          </a:p>
          <a:p>
            <a:r>
              <a:rPr lang="en-US" altLang="ja-JP" b="1" dirty="0"/>
              <a:t>       information and communication technologies through </a:t>
            </a:r>
            <a:r>
              <a:rPr lang="en-US" altLang="ja-JP" b="1" dirty="0" smtClean="0"/>
              <a:t>IEICE’s </a:t>
            </a:r>
            <a:endParaRPr lang="en-US" altLang="ja-JP" b="1" dirty="0"/>
          </a:p>
          <a:p>
            <a:r>
              <a:rPr lang="en-US" altLang="ja-JP" b="1" dirty="0"/>
              <a:t>       international conferences, </a:t>
            </a:r>
            <a:r>
              <a:rPr lang="en-US" altLang="ja-JP" b="1" dirty="0" smtClean="0"/>
              <a:t>symposiums</a:t>
            </a:r>
            <a:r>
              <a:rPr lang="en-US" altLang="ja-JP" b="1" dirty="0"/>
              <a:t>, workshops, seminars, and</a:t>
            </a:r>
          </a:p>
          <a:p>
            <a:r>
              <a:rPr lang="en-US" altLang="ja-JP" b="1" dirty="0"/>
              <a:t>       monthly Technical Committees in each special field, so that </a:t>
            </a:r>
            <a:r>
              <a:rPr lang="en-US" altLang="ja-JP" b="1" dirty="0" smtClean="0"/>
              <a:t>you </a:t>
            </a:r>
            <a:r>
              <a:rPr lang="en-US" altLang="ja-JP" b="1" dirty="0"/>
              <a:t>can </a:t>
            </a:r>
          </a:p>
          <a:p>
            <a:r>
              <a:rPr lang="en-US" altLang="ja-JP" b="1" dirty="0"/>
              <a:t>       enhance your knowledge and accelerate </a:t>
            </a:r>
            <a:r>
              <a:rPr lang="en-US" altLang="ja-JP" b="1" dirty="0" smtClean="0"/>
              <a:t>to </a:t>
            </a:r>
            <a:r>
              <a:rPr lang="en-US" altLang="ja-JP" b="1" dirty="0"/>
              <a:t>find a solution or </a:t>
            </a:r>
          </a:p>
          <a:p>
            <a:r>
              <a:rPr lang="en-US" altLang="ja-JP" b="1" dirty="0"/>
              <a:t>       complete your studies</a:t>
            </a:r>
          </a:p>
          <a:p>
            <a:endParaRPr lang="en-US" altLang="ja-JP" b="1" dirty="0"/>
          </a:p>
          <a:p>
            <a:r>
              <a:rPr lang="en-US" altLang="ja-JP" b="1" dirty="0"/>
              <a:t>       Your papers will have a chance to be cited </a:t>
            </a:r>
            <a:r>
              <a:rPr lang="en-US" altLang="ja-JP" b="1" dirty="0" smtClean="0"/>
              <a:t>considering </a:t>
            </a:r>
            <a:r>
              <a:rPr lang="en-US" altLang="ja-JP" b="1" dirty="0"/>
              <a:t>worldwide </a:t>
            </a:r>
          </a:p>
          <a:p>
            <a:r>
              <a:rPr lang="en-US" altLang="ja-JP" b="1" dirty="0"/>
              <a:t>       frequent access to IEICE papers.</a:t>
            </a:r>
          </a:p>
          <a:p>
            <a:endParaRPr lang="en-US" altLang="ja-JP" b="1" dirty="0"/>
          </a:p>
          <a:p>
            <a:r>
              <a:rPr lang="en-US" altLang="ja-JP" b="1" dirty="0">
                <a:solidFill>
                  <a:srgbClr val="002060"/>
                </a:solidFill>
              </a:rPr>
              <a:t>    Let’s join IEICE’s academic activities at any time !</a:t>
            </a:r>
            <a:endParaRPr lang="ja-JP" altLang="en-US" b="1" dirty="0">
              <a:solidFill>
                <a:srgbClr val="00206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EAF74719-171A-40AF-9894-E6DEBCBDB27A}" type="slidenum">
              <a:rPr lang="en-US" altLang="ja-JP" sz="1400"/>
              <a:pPr>
                <a:defRPr/>
              </a:pPr>
              <a:t>14</a:t>
            </a:fld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7817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560" y="2132856"/>
            <a:ext cx="7793037" cy="338437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3200" b="1" dirty="0" smtClean="0">
                <a:latin typeface="Arial" pitchFamily="34" charset="0"/>
                <a:ea typeface="+mj-ea"/>
                <a:cs typeface="Arial" pitchFamily="34" charset="0"/>
              </a:rPr>
              <a:t>Thank You!</a:t>
            </a:r>
          </a:p>
          <a:p>
            <a:pPr algn="ctr" fontAlgn="auto">
              <a:spcAft>
                <a:spcPts val="0"/>
              </a:spcAft>
              <a:defRPr/>
            </a:pPr>
            <a:endParaRPr lang="en-US" altLang="ja-JP" sz="2800" b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EAF74719-171A-40AF-9894-E6DEBCBDB27A}" type="slidenum">
              <a:rPr lang="en-US" altLang="ja-JP" sz="1400"/>
              <a:pPr>
                <a:defRPr/>
              </a:pPr>
              <a:t>15</a:t>
            </a:fld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6302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IEICE Organization</a:t>
            </a: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101" name="Line 22"/>
          <p:cNvSpPr>
            <a:spLocks noChangeShapeType="1"/>
          </p:cNvSpPr>
          <p:nvPr/>
        </p:nvSpPr>
        <p:spPr bwMode="auto">
          <a:xfrm>
            <a:off x="1806496" y="2732050"/>
            <a:ext cx="26987" cy="352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2" name="Line 24"/>
          <p:cNvSpPr>
            <a:spLocks noChangeShapeType="1"/>
          </p:cNvSpPr>
          <p:nvPr/>
        </p:nvSpPr>
        <p:spPr bwMode="auto">
          <a:xfrm>
            <a:off x="1795463" y="2970678"/>
            <a:ext cx="43973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3" name="Line 25"/>
          <p:cNvSpPr>
            <a:spLocks noChangeShapeType="1"/>
          </p:cNvSpPr>
          <p:nvPr/>
        </p:nvSpPr>
        <p:spPr bwMode="auto">
          <a:xfrm>
            <a:off x="1828723" y="3438196"/>
            <a:ext cx="43973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4" name="Line 26"/>
          <p:cNvSpPr>
            <a:spLocks noChangeShapeType="1"/>
          </p:cNvSpPr>
          <p:nvPr/>
        </p:nvSpPr>
        <p:spPr bwMode="auto">
          <a:xfrm>
            <a:off x="1833484" y="3917425"/>
            <a:ext cx="430213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5" name="Line 27"/>
          <p:cNvSpPr>
            <a:spLocks noChangeShapeType="1"/>
          </p:cNvSpPr>
          <p:nvPr/>
        </p:nvSpPr>
        <p:spPr bwMode="auto">
          <a:xfrm>
            <a:off x="1801813" y="4802188"/>
            <a:ext cx="43973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6" name="Line 28"/>
          <p:cNvSpPr>
            <a:spLocks noChangeShapeType="1"/>
          </p:cNvSpPr>
          <p:nvPr/>
        </p:nvSpPr>
        <p:spPr bwMode="auto">
          <a:xfrm>
            <a:off x="1823959" y="4356100"/>
            <a:ext cx="439738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7" name="Line 29"/>
          <p:cNvSpPr>
            <a:spLocks noChangeShapeType="1"/>
          </p:cNvSpPr>
          <p:nvPr/>
        </p:nvSpPr>
        <p:spPr bwMode="auto">
          <a:xfrm>
            <a:off x="1824174" y="5299076"/>
            <a:ext cx="414337" cy="15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08" name="Line 32"/>
          <p:cNvSpPr>
            <a:spLocks noChangeShapeType="1"/>
          </p:cNvSpPr>
          <p:nvPr/>
        </p:nvSpPr>
        <p:spPr bwMode="auto">
          <a:xfrm>
            <a:off x="1808162" y="5732132"/>
            <a:ext cx="414337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113070" y="2152613"/>
            <a:ext cx="2557462" cy="4746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Tahoma" pitchFamily="34" charset="0"/>
                <a:ea typeface="+mn-ea"/>
              </a:rPr>
              <a:t>Board of Directors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979863" y="2164575"/>
            <a:ext cx="2201862" cy="4746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  Council</a:t>
            </a:r>
            <a:endParaRPr lang="en-US" altLang="ja-JP" sz="1600" b="1" dirty="0">
              <a:latin typeface="Tahoma" pitchFamily="34" charset="0"/>
              <a:ea typeface="+mn-ea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2208213" y="5564489"/>
            <a:ext cx="6038850" cy="363702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Information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and Systems Society (ISS)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215240" y="2787612"/>
            <a:ext cx="3067050" cy="3397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Standards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Committee</a:t>
            </a: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235200" y="3243224"/>
            <a:ext cx="3057525" cy="3476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10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Regional Sections</a:t>
            </a: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2208213" y="3702803"/>
            <a:ext cx="6038850" cy="403225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Engineering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Sciences Society (ESS</a:t>
            </a:r>
            <a:r>
              <a:rPr lang="en-US" altLang="ja-JP" sz="1600" b="1" dirty="0" smtClean="0">
                <a:latin typeface="Tahoma" pitchFamily="34" charset="0"/>
                <a:ea typeface="+mn-ea"/>
              </a:rPr>
              <a:t>) </a:t>
            </a:r>
            <a:endParaRPr lang="en-US" altLang="ja-JP" sz="1600" b="1" dirty="0">
              <a:latin typeface="Tahoma" pitchFamily="34" charset="0"/>
              <a:ea typeface="+mn-ea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2213587" y="4652328"/>
            <a:ext cx="6038850" cy="382114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Communications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Society (CS)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235200" y="5096349"/>
            <a:ext cx="6038850" cy="356777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Electronics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Society (ES)</a:t>
            </a:r>
          </a:p>
        </p:txBody>
      </p:sp>
      <p:sp>
        <p:nvSpPr>
          <p:cNvPr id="4117" name="Line 20"/>
          <p:cNvSpPr>
            <a:spLocks noChangeShapeType="1"/>
          </p:cNvSpPr>
          <p:nvPr/>
        </p:nvSpPr>
        <p:spPr bwMode="auto">
          <a:xfrm>
            <a:off x="1801813" y="1998664"/>
            <a:ext cx="0" cy="14843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4118" name="Line 21"/>
          <p:cNvSpPr>
            <a:spLocks noChangeShapeType="1"/>
          </p:cNvSpPr>
          <p:nvPr/>
        </p:nvSpPr>
        <p:spPr bwMode="auto">
          <a:xfrm>
            <a:off x="3681413" y="2401906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2222499" y="6018687"/>
            <a:ext cx="6038850" cy="408474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Human </a:t>
            </a:r>
            <a:r>
              <a:rPr lang="en-US" altLang="ja-JP" sz="1600" b="1" dirty="0">
                <a:latin typeface="Tahoma" pitchFamily="34" charset="0"/>
                <a:ea typeface="+mn-ea"/>
              </a:rPr>
              <a:t>Communications Engineering  Group (HCG)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116013" y="1486694"/>
            <a:ext cx="2565400" cy="47466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Tahoma" pitchFamily="34" charset="0"/>
                <a:ea typeface="+mn-ea"/>
              </a:rPr>
              <a:t>General Assembly</a:t>
            </a:r>
          </a:p>
        </p:txBody>
      </p:sp>
      <p:sp>
        <p:nvSpPr>
          <p:cNvPr id="2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F55CF375-E635-47C0-886D-C7FB41BF5991}" type="slidenum">
              <a:rPr lang="en-US" altLang="ja-JP" sz="1400">
                <a:latin typeface="Arial" pitchFamily="34" charset="0"/>
                <a:cs typeface="Arial" pitchFamily="34" charset="0"/>
              </a:rPr>
              <a:pPr>
                <a:defRPr/>
              </a:pPr>
              <a:t>2</a:t>
            </a:fld>
            <a:endParaRPr lang="en-US" altLang="ja-JP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>
            <a:off x="1836659" y="6253637"/>
            <a:ext cx="414337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ja-JP" altLang="en-US" dirty="0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2204661" y="4199860"/>
            <a:ext cx="6038850" cy="381268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4D4D4D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Tahoma" pitchFamily="34" charset="0"/>
                <a:ea typeface="+mn-ea"/>
              </a:rPr>
              <a:t>  Nonlinear Theory and Its Applications Society (NLS</a:t>
            </a:r>
            <a:r>
              <a:rPr lang="en-US" altLang="ja-JP" sz="1600" b="1" dirty="0">
                <a:latin typeface="Tahoma" pitchFamily="34" charset="0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http://www.ieice.org/eng/gif/subbar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IEICE Membership </a:t>
            </a: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of Societies &amp; Group</a:t>
            </a: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904F99FD-CB51-48FD-A94D-B5541B20C68A}" type="slidenum">
              <a:rPr lang="en-US" altLang="ja-JP" sz="1400"/>
              <a:pPr>
                <a:defRPr/>
              </a:pPr>
              <a:t>3</a:t>
            </a:fld>
            <a:endParaRPr lang="en-US" altLang="ja-JP" sz="1400" dirty="0"/>
          </a:p>
        </p:txBody>
      </p:sp>
      <p:sp>
        <p:nvSpPr>
          <p:cNvPr id="6150" name="Rectangle 13"/>
          <p:cNvSpPr>
            <a:spLocks noChangeArrowheads="1"/>
          </p:cNvSpPr>
          <p:nvPr/>
        </p:nvSpPr>
        <p:spPr bwMode="auto">
          <a:xfrm>
            <a:off x="1363728" y="1812504"/>
            <a:ext cx="2782813" cy="49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kumimoji="0" lang="en-US" altLang="ja-JP" b="1" dirty="0">
                <a:cs typeface="Arial" charset="0"/>
              </a:rPr>
              <a:t>Human Communications </a:t>
            </a:r>
            <a:r>
              <a:rPr kumimoji="0" lang="en-US" altLang="ja-JP" b="1" dirty="0" smtClean="0">
                <a:cs typeface="Arial" charset="0"/>
              </a:rPr>
              <a:t/>
            </a:r>
            <a:br>
              <a:rPr kumimoji="0" lang="en-US" altLang="ja-JP" b="1" dirty="0" smtClean="0">
                <a:cs typeface="Arial" charset="0"/>
              </a:rPr>
            </a:br>
            <a:r>
              <a:rPr kumimoji="0" lang="en-US" altLang="ja-JP" b="1" dirty="0" smtClean="0">
                <a:cs typeface="Arial" charset="0"/>
              </a:rPr>
              <a:t>Group </a:t>
            </a:r>
            <a:r>
              <a:rPr kumimoji="0" lang="en-US" altLang="ja-JP" b="1" dirty="0">
                <a:cs typeface="Arial" charset="0"/>
              </a:rPr>
              <a:t>(HCG</a:t>
            </a:r>
            <a:r>
              <a:rPr kumimoji="0" lang="en-US" altLang="ja-JP" b="1" dirty="0" smtClean="0">
                <a:cs typeface="Arial" charset="0"/>
              </a:rPr>
              <a:t>)    2.6%</a:t>
            </a:r>
            <a:endParaRPr kumimoji="0" lang="en-US" altLang="ja-JP" b="1" dirty="0">
              <a:cs typeface="Arial" charset="0"/>
            </a:endParaRPr>
          </a:p>
        </p:txBody>
      </p:sp>
      <p:sp>
        <p:nvSpPr>
          <p:cNvPr id="6151" name="Rectangle 14"/>
          <p:cNvSpPr>
            <a:spLocks noChangeArrowheads="1"/>
          </p:cNvSpPr>
          <p:nvPr/>
        </p:nvSpPr>
        <p:spPr bwMode="auto">
          <a:xfrm>
            <a:off x="467544" y="2924175"/>
            <a:ext cx="2220094" cy="74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kumimoji="0" lang="en-US" altLang="ja-JP" b="1" dirty="0">
                <a:cs typeface="Arial" charset="0"/>
              </a:rPr>
              <a:t>Information and Systems </a:t>
            </a:r>
            <a:r>
              <a:rPr kumimoji="0" lang="en-US" altLang="ja-JP" b="1" dirty="0" smtClean="0">
                <a:cs typeface="Arial" charset="0"/>
              </a:rPr>
              <a:t>Society </a:t>
            </a:r>
            <a:br>
              <a:rPr kumimoji="0" lang="en-US" altLang="ja-JP" b="1" dirty="0" smtClean="0">
                <a:cs typeface="Arial" charset="0"/>
              </a:rPr>
            </a:br>
            <a:r>
              <a:rPr kumimoji="0" lang="en-US" altLang="ja-JP" b="1" dirty="0" smtClean="0">
                <a:cs typeface="Arial" charset="0"/>
              </a:rPr>
              <a:t> (ISS)   31.4%</a:t>
            </a:r>
            <a:endParaRPr kumimoji="0" lang="en-US" altLang="ja-JP" b="1" dirty="0">
              <a:cs typeface="Arial" charset="0"/>
            </a:endParaRPr>
          </a:p>
        </p:txBody>
      </p:sp>
      <p:sp>
        <p:nvSpPr>
          <p:cNvPr id="6152" name="Rectangle 16"/>
          <p:cNvSpPr>
            <a:spLocks noChangeArrowheads="1"/>
          </p:cNvSpPr>
          <p:nvPr/>
        </p:nvSpPr>
        <p:spPr bwMode="auto">
          <a:xfrm>
            <a:off x="1187450" y="5805488"/>
            <a:ext cx="265457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kumimoji="0" lang="en-US" altLang="ja-JP" b="1" dirty="0">
                <a:cs typeface="Arial" charset="0"/>
              </a:rPr>
              <a:t>Electronics </a:t>
            </a:r>
            <a:r>
              <a:rPr kumimoji="0" lang="en-US" altLang="ja-JP" b="1" dirty="0" smtClean="0">
                <a:cs typeface="Arial" charset="0"/>
              </a:rPr>
              <a:t>Society (ES</a:t>
            </a:r>
            <a:r>
              <a:rPr kumimoji="0" lang="en-US" altLang="ja-JP" b="1" dirty="0">
                <a:cs typeface="Arial" charset="0"/>
              </a:rPr>
              <a:t>)</a:t>
            </a:r>
          </a:p>
          <a:p>
            <a:pPr eaLnBrk="0" hangingPunct="0"/>
            <a:r>
              <a:rPr kumimoji="0" lang="en-US" altLang="ja-JP" b="1" dirty="0" smtClean="0">
                <a:cs typeface="Arial" charset="0"/>
              </a:rPr>
              <a:t>17.9%</a:t>
            </a:r>
            <a:endParaRPr kumimoji="0" lang="en-US" altLang="ja-JP" b="1" dirty="0">
              <a:cs typeface="Arial" charset="0"/>
            </a:endParaRP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6061726" y="4667194"/>
            <a:ext cx="21416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kumimoji="0" lang="en-US" altLang="ja-JP" b="1" dirty="0" smtClean="0">
                <a:cs typeface="Arial" charset="0"/>
              </a:rPr>
              <a:t>Communications</a:t>
            </a:r>
            <a:br>
              <a:rPr kumimoji="0" lang="en-US" altLang="ja-JP" b="1" dirty="0" smtClean="0">
                <a:cs typeface="Arial" charset="0"/>
              </a:rPr>
            </a:br>
            <a:r>
              <a:rPr kumimoji="0" lang="en-US" altLang="ja-JP" b="1" dirty="0" smtClean="0">
                <a:cs typeface="Arial" charset="0"/>
              </a:rPr>
              <a:t>Society </a:t>
            </a:r>
            <a:r>
              <a:rPr kumimoji="0" lang="en-US" altLang="ja-JP" b="1" dirty="0">
                <a:cs typeface="Arial" charset="0"/>
              </a:rPr>
              <a:t>(CS</a:t>
            </a:r>
            <a:r>
              <a:rPr kumimoji="0" lang="en-US" altLang="ja-JP" b="1" dirty="0" smtClean="0">
                <a:cs typeface="Arial" charset="0"/>
              </a:rPr>
              <a:t>)  31.4%</a:t>
            </a:r>
            <a:endParaRPr lang="en-US" altLang="ja-JP" b="1" dirty="0">
              <a:cs typeface="Arial" charset="0"/>
            </a:endParaRPr>
          </a:p>
        </p:txBody>
      </p:sp>
      <p:sp>
        <p:nvSpPr>
          <p:cNvPr id="6155" name="Rectangle 19"/>
          <p:cNvSpPr>
            <a:spLocks noChangeArrowheads="1"/>
          </p:cNvSpPr>
          <p:nvPr/>
        </p:nvSpPr>
        <p:spPr bwMode="auto">
          <a:xfrm>
            <a:off x="5723929" y="2248814"/>
            <a:ext cx="289068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kumimoji="0" lang="en-US" altLang="ja-JP" b="1" dirty="0" smtClean="0">
                <a:cs typeface="Arial" charset="0"/>
              </a:rPr>
              <a:t>Engineering Sciences Society (ESS)  16.0%</a:t>
            </a:r>
            <a:endParaRPr kumimoji="0" lang="en-US" altLang="ja-JP" b="1" dirty="0">
              <a:cs typeface="Arial" charset="0"/>
            </a:endParaRPr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7020272" y="6413266"/>
            <a:ext cx="1584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latin typeface="Tahoma" pitchFamily="34" charset="0"/>
              </a:rPr>
              <a:t>March, </a:t>
            </a:r>
            <a:r>
              <a:rPr lang="en-US" altLang="ja-JP" sz="2000" dirty="0" smtClean="0">
                <a:latin typeface="Tahoma" pitchFamily="34" charset="0"/>
              </a:rPr>
              <a:t>2018</a:t>
            </a:r>
            <a:endParaRPr lang="en-US" altLang="ja-JP" sz="2000" dirty="0">
              <a:latin typeface="Tahoma" pitchFamily="34" charset="0"/>
            </a:endParaRPr>
          </a:p>
        </p:txBody>
      </p:sp>
      <p:graphicFrame>
        <p:nvGraphicFramePr>
          <p:cNvPr id="26" name="グラフ 25"/>
          <p:cNvGraphicFramePr/>
          <p:nvPr>
            <p:extLst>
              <p:ext uri="{D42A27DB-BD31-4B8C-83A1-F6EECF244321}">
                <p14:modId xmlns:p14="http://schemas.microsoft.com/office/powerpoint/2010/main" val="2839113591"/>
              </p:ext>
            </p:extLst>
          </p:nvPr>
        </p:nvGraphicFramePr>
        <p:xfrm>
          <a:off x="2411760" y="2060848"/>
          <a:ext cx="36004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9" name="直線コネクタ 28"/>
          <p:cNvCxnSpPr/>
          <p:nvPr/>
        </p:nvCxnSpPr>
        <p:spPr>
          <a:xfrm flipV="1">
            <a:off x="5148064" y="2708276"/>
            <a:ext cx="576461" cy="216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3851920" y="2060848"/>
            <a:ext cx="72529" cy="4313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endCxn id="6153" idx="1"/>
          </p:cNvCxnSpPr>
          <p:nvPr/>
        </p:nvCxnSpPr>
        <p:spPr>
          <a:xfrm>
            <a:off x="5412934" y="4594466"/>
            <a:ext cx="648792" cy="3497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1979613" y="3357563"/>
            <a:ext cx="576262" cy="215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V="1">
            <a:off x="2268538" y="5229200"/>
            <a:ext cx="647278" cy="503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5435699" y="3264310"/>
            <a:ext cx="576461" cy="10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6061726" y="3125670"/>
            <a:ext cx="2830753" cy="74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kumimoji="0" lang="en-US" altLang="ja-JP" b="1" dirty="0" smtClean="0">
                <a:cs typeface="Arial" charset="0"/>
              </a:rPr>
              <a:t>Nonlinear Theory and its Applications Society</a:t>
            </a:r>
            <a:endParaRPr kumimoji="0" lang="en-US" altLang="ja-JP" b="1" dirty="0">
              <a:cs typeface="Arial" charset="0"/>
            </a:endParaRPr>
          </a:p>
          <a:p>
            <a:pPr eaLnBrk="0" hangingPunct="0">
              <a:lnSpc>
                <a:spcPct val="90000"/>
              </a:lnSpc>
            </a:pPr>
            <a:r>
              <a:rPr kumimoji="0" lang="en-US" altLang="ja-JP" b="1" dirty="0" smtClean="0">
                <a:cs typeface="Arial" charset="0"/>
              </a:rPr>
              <a:t> (NLS)   0.7%</a:t>
            </a:r>
            <a:endParaRPr kumimoji="0" lang="en-US" altLang="ja-JP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http://www.ieice.org/eng/gif/subbar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2169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55650" y="476250"/>
            <a:ext cx="7793038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IEICE Membership </a:t>
            </a: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S</a:t>
            </a: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tructure</a:t>
            </a: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90E8EFA9-AB1B-4145-8137-024930F6CAAE}" type="slidenum">
              <a:rPr lang="en-US" altLang="ja-JP" sz="1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</a:t>
            </a:fld>
            <a:endParaRPr lang="en-US" altLang="ja-JP" sz="14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7092950" y="6457950"/>
            <a:ext cx="1584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CC"/>
                </a:solidFill>
                <a:latin typeface="Tahoma" pitchFamily="34" charset="0"/>
              </a:rPr>
              <a:t>March, </a:t>
            </a:r>
            <a:r>
              <a:rPr lang="en-US" altLang="ja-JP" sz="2000" dirty="0" smtClean="0">
                <a:solidFill>
                  <a:srgbClr val="0000CC"/>
                </a:solidFill>
                <a:latin typeface="Tahoma" pitchFamily="34" charset="0"/>
              </a:rPr>
              <a:t>2018</a:t>
            </a:r>
            <a:endParaRPr lang="en-US" altLang="ja-JP" sz="2000" dirty="0">
              <a:solidFill>
                <a:srgbClr val="0000CC"/>
              </a:solidFill>
              <a:latin typeface="Tahoma" pitchFamily="34" charset="0"/>
            </a:endParaRPr>
          </a:p>
        </p:txBody>
      </p:sp>
      <p:graphicFrame>
        <p:nvGraphicFramePr>
          <p:cNvPr id="37" name="グラフ 36"/>
          <p:cNvGraphicFramePr/>
          <p:nvPr>
            <p:extLst>
              <p:ext uri="{D42A27DB-BD31-4B8C-83A1-F6EECF244321}">
                <p14:modId xmlns:p14="http://schemas.microsoft.com/office/powerpoint/2010/main" val="339158812"/>
              </p:ext>
            </p:extLst>
          </p:nvPr>
        </p:nvGraphicFramePr>
        <p:xfrm>
          <a:off x="755650" y="743019"/>
          <a:ext cx="8748464" cy="6240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3" name="直線コネクタ 2"/>
          <p:cNvCxnSpPr/>
          <p:nvPr/>
        </p:nvCxnSpPr>
        <p:spPr>
          <a:xfrm flipH="1">
            <a:off x="4860032" y="2096852"/>
            <a:ext cx="792088" cy="396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flipV="1">
            <a:off x="1835696" y="3863182"/>
            <a:ext cx="1296144" cy="141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1691680" y="2996952"/>
            <a:ext cx="201622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059832" y="1987773"/>
            <a:ext cx="648072" cy="1009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0548664" y="285293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4211960" y="1844824"/>
            <a:ext cx="1440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http://www.ieice.org/eng/gif/subbar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6"/>
            <a:ext cx="7793037" cy="70007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IEICE Overseas </a:t>
            </a: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Membership</a:t>
            </a:r>
          </a:p>
        </p:txBody>
      </p:sp>
      <p:sp>
        <p:nvSpPr>
          <p:cNvPr id="7173" name="Text Box 21"/>
          <p:cNvSpPr txBox="1">
            <a:spLocks noChangeArrowheads="1"/>
          </p:cNvSpPr>
          <p:nvPr/>
        </p:nvSpPr>
        <p:spPr bwMode="auto">
          <a:xfrm>
            <a:off x="7018213" y="6381328"/>
            <a:ext cx="19462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 smtClean="0">
                <a:latin typeface="Tahoma" pitchFamily="34" charset="0"/>
              </a:rPr>
              <a:t>March</a:t>
            </a:r>
            <a:r>
              <a:rPr lang="en-US" altLang="ja-JP" sz="2000" dirty="0" smtClean="0">
                <a:latin typeface="Tahoma" pitchFamily="34" charset="0"/>
              </a:rPr>
              <a:t>, 2018</a:t>
            </a:r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r>
              <a:rPr lang="en-US" altLang="ja-JP" sz="1400" dirty="0" smtClean="0">
                <a:solidFill>
                  <a:schemeClr val="tx1"/>
                </a:solidFill>
              </a:rPr>
              <a:t>5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graphicFrame>
        <p:nvGraphicFramePr>
          <p:cNvPr id="11" name="グラフ 10"/>
          <p:cNvGraphicFramePr/>
          <p:nvPr>
            <p:extLst>
              <p:ext uri="{D42A27DB-BD31-4B8C-83A1-F6EECF244321}">
                <p14:modId xmlns:p14="http://schemas.microsoft.com/office/powerpoint/2010/main" val="2161964210"/>
              </p:ext>
            </p:extLst>
          </p:nvPr>
        </p:nvGraphicFramePr>
        <p:xfrm>
          <a:off x="87757" y="1410486"/>
          <a:ext cx="8804723" cy="4665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39552" y="404664"/>
            <a:ext cx="7793038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IEICE’s Evolving Global Services</a:t>
            </a: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D59058CA-9A63-487F-BC3C-4769B468AACA}" type="slidenum">
              <a:rPr lang="en-US" altLang="ja-JP" sz="1400"/>
              <a:pPr>
                <a:defRPr/>
              </a:pPr>
              <a:t>6</a:t>
            </a:fld>
            <a:endParaRPr lang="en-US" altLang="ja-JP" sz="1400" dirty="0"/>
          </a:p>
        </p:txBody>
      </p:sp>
      <p:sp>
        <p:nvSpPr>
          <p:cNvPr id="8" name="正方形/長方形 7"/>
          <p:cNvSpPr/>
          <p:nvPr/>
        </p:nvSpPr>
        <p:spPr>
          <a:xfrm>
            <a:off x="3851920" y="1845007"/>
            <a:ext cx="4435479" cy="5000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Technical </a:t>
            </a:r>
            <a:r>
              <a:rPr lang="en-US" altLang="ja-JP" b="1" dirty="0">
                <a:solidFill>
                  <a:schemeClr val="tx1"/>
                </a:solidFill>
              </a:rPr>
              <a:t>Committees/Workshops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851920" y="1214422"/>
            <a:ext cx="4325201" cy="5715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 International Conferences/Symposia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851920" y="2391797"/>
            <a:ext cx="4439469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Seminars </a:t>
            </a:r>
            <a:r>
              <a:rPr lang="en-US" altLang="ja-JP" b="1" dirty="0">
                <a:solidFill>
                  <a:schemeClr val="tx1"/>
                </a:solidFill>
              </a:rPr>
              <a:t>by IEICE’s Distinguished Lecturers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51920" y="3000372"/>
            <a:ext cx="3018636" cy="500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English </a:t>
            </a:r>
            <a:r>
              <a:rPr lang="en-US" altLang="ja-JP" b="1" dirty="0">
                <a:solidFill>
                  <a:schemeClr val="tx1"/>
                </a:solidFill>
              </a:rPr>
              <a:t>Transactions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928488" y="3577006"/>
            <a:ext cx="2947768" cy="50006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Electronic </a:t>
            </a:r>
            <a:r>
              <a:rPr lang="en-US" altLang="ja-JP" b="1" dirty="0">
                <a:solidFill>
                  <a:schemeClr val="tx1"/>
                </a:solidFill>
              </a:rPr>
              <a:t>Journals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857625" y="5467899"/>
            <a:ext cx="3090639" cy="5000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Global Newsletter  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grpSp>
        <p:nvGrpSpPr>
          <p:cNvPr id="21528" name="グループ化 36"/>
          <p:cNvGrpSpPr>
            <a:grpSpLocks/>
          </p:cNvGrpSpPr>
          <p:nvPr/>
        </p:nvGrpSpPr>
        <p:grpSpPr bwMode="auto">
          <a:xfrm>
            <a:off x="357188" y="4614863"/>
            <a:ext cx="1885950" cy="885825"/>
            <a:chOff x="685776" y="3757618"/>
            <a:chExt cx="1885960" cy="885828"/>
          </a:xfrm>
        </p:grpSpPr>
        <p:sp>
          <p:nvSpPr>
            <p:cNvPr id="18" name="1 つの角を切り取った四角形 17"/>
            <p:cNvSpPr/>
            <p:nvPr/>
          </p:nvSpPr>
          <p:spPr>
            <a:xfrm>
              <a:off x="685776" y="3757618"/>
              <a:ext cx="1428758" cy="428626"/>
            </a:xfrm>
            <a:prstGeom prst="snip1Rect">
              <a:avLst/>
            </a:prstGeom>
            <a:solidFill>
              <a:srgbClr val="C00000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1 つの角を切り取った四角形 18"/>
            <p:cNvSpPr/>
            <p:nvPr/>
          </p:nvSpPr>
          <p:spPr>
            <a:xfrm>
              <a:off x="838177" y="3910019"/>
              <a:ext cx="1428758" cy="428626"/>
            </a:xfrm>
            <a:prstGeom prst="snip1Rect">
              <a:avLst/>
            </a:prstGeom>
            <a:solidFill>
              <a:srgbClr val="00CC66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1 つの角を切り取った四角形 19"/>
            <p:cNvSpPr/>
            <p:nvPr/>
          </p:nvSpPr>
          <p:spPr>
            <a:xfrm>
              <a:off x="990578" y="4062419"/>
              <a:ext cx="1428758" cy="428626"/>
            </a:xfrm>
            <a:prstGeom prst="snip1Rect">
              <a:avLst/>
            </a:prstGeom>
            <a:solidFill>
              <a:srgbClr val="33CC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1 つの角を切り取った四角形 20"/>
            <p:cNvSpPr/>
            <p:nvPr/>
          </p:nvSpPr>
          <p:spPr>
            <a:xfrm>
              <a:off x="1142978" y="4214820"/>
              <a:ext cx="1428758" cy="428626"/>
            </a:xfrm>
            <a:prstGeom prst="snip1Rect">
              <a:avLst/>
            </a:prstGeom>
            <a:solidFill>
              <a:srgbClr val="CC6600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ja-JP" b="1" dirty="0">
                  <a:solidFill>
                    <a:schemeClr val="tx1"/>
                  </a:solidFill>
                </a:rPr>
                <a:t>Society</a:t>
              </a:r>
              <a:endParaRPr lang="ja-JP" alt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円/楕円 16"/>
          <p:cNvSpPr/>
          <p:nvPr/>
        </p:nvSpPr>
        <p:spPr>
          <a:xfrm>
            <a:off x="428596" y="2143116"/>
            <a:ext cx="1285884" cy="207170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tx1"/>
                </a:solidFill>
              </a:rPr>
              <a:t>IEICE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23" name="直線矢印コネクタ 22"/>
          <p:cNvCxnSpPr>
            <a:stCxn id="17" idx="6"/>
          </p:cNvCxnSpPr>
          <p:nvPr/>
        </p:nvCxnSpPr>
        <p:spPr>
          <a:xfrm flipV="1">
            <a:off x="1714480" y="1500187"/>
            <a:ext cx="2143145" cy="1678780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17" idx="6"/>
          </p:cNvCxnSpPr>
          <p:nvPr/>
        </p:nvCxnSpPr>
        <p:spPr>
          <a:xfrm flipV="1">
            <a:off x="1714480" y="2708920"/>
            <a:ext cx="2137440" cy="470047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2143125" y="2143116"/>
            <a:ext cx="1708795" cy="26304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endCxn id="0" idx="1"/>
          </p:cNvCxnSpPr>
          <p:nvPr/>
        </p:nvCxnSpPr>
        <p:spPr>
          <a:xfrm rot="5400000" flipH="1" flipV="1">
            <a:off x="1285876" y="2286000"/>
            <a:ext cx="3357562" cy="17859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flipV="1">
            <a:off x="2071688" y="3250405"/>
            <a:ext cx="1780232" cy="16073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flipV="1">
            <a:off x="2071688" y="3797195"/>
            <a:ext cx="1857940" cy="10351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0" idx="4"/>
            <a:endCxn id="18" idx="3"/>
          </p:cNvCxnSpPr>
          <p:nvPr/>
        </p:nvCxnSpPr>
        <p:spPr>
          <a:xfrm rot="5400000">
            <a:off x="871538" y="4414838"/>
            <a:ext cx="40005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>
            <a:stCxn id="17" idx="6"/>
          </p:cNvCxnSpPr>
          <p:nvPr/>
        </p:nvCxnSpPr>
        <p:spPr>
          <a:xfrm>
            <a:off x="1714480" y="3178967"/>
            <a:ext cx="2143145" cy="253975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3923928" y="4357694"/>
            <a:ext cx="2000264" cy="6429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tx1"/>
                </a:solidFill>
              </a:rPr>
              <a:t>Membership Fee Discount System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72" name="直線矢印コネクタ 71"/>
          <p:cNvCxnSpPr>
            <a:stCxn id="17" idx="6"/>
            <a:endCxn id="64" idx="1"/>
          </p:cNvCxnSpPr>
          <p:nvPr/>
        </p:nvCxnSpPr>
        <p:spPr>
          <a:xfrm>
            <a:off x="1714480" y="3178967"/>
            <a:ext cx="2209448" cy="150019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>
            <a:endCxn id="64" idx="1"/>
          </p:cNvCxnSpPr>
          <p:nvPr/>
        </p:nvCxnSpPr>
        <p:spPr>
          <a:xfrm flipV="1">
            <a:off x="2071688" y="4679165"/>
            <a:ext cx="1852240" cy="17858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/>
          <p:nvPr/>
        </p:nvCxnSpPr>
        <p:spPr>
          <a:xfrm>
            <a:off x="1785938" y="3214688"/>
            <a:ext cx="2065982" cy="35717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stCxn id="17" idx="6"/>
          </p:cNvCxnSpPr>
          <p:nvPr/>
        </p:nvCxnSpPr>
        <p:spPr>
          <a:xfrm>
            <a:off x="1714480" y="3178967"/>
            <a:ext cx="2215148" cy="61822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/>
          <p:cNvSpPr/>
          <p:nvPr/>
        </p:nvSpPr>
        <p:spPr>
          <a:xfrm>
            <a:off x="6143625" y="4214813"/>
            <a:ext cx="2643188" cy="428625"/>
          </a:xfrm>
          <a:prstGeom prst="rect">
            <a:avLst/>
          </a:prstGeom>
          <a:solidFill>
            <a:srgbClr val="00B050"/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tx1"/>
                </a:solidFill>
              </a:rPr>
              <a:t>Alliance of Sister Society 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143625" y="4689475"/>
            <a:ext cx="2643188" cy="428625"/>
          </a:xfrm>
          <a:prstGeom prst="rect">
            <a:avLst/>
          </a:prstGeom>
          <a:solidFill>
            <a:srgbClr val="FF7C80"/>
          </a:soli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  OMDP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>
          <a:xfrm flipV="1">
            <a:off x="5924192" y="4500563"/>
            <a:ext cx="219433" cy="8557"/>
          </a:xfrm>
          <a:prstGeom prst="line">
            <a:avLst/>
          </a:prstGeom>
          <a:ln w="38100">
            <a:solidFill>
              <a:srgbClr val="99F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flipV="1">
            <a:off x="5924192" y="4857750"/>
            <a:ext cx="219433" cy="7430"/>
          </a:xfrm>
          <a:prstGeom prst="line">
            <a:avLst/>
          </a:prstGeom>
          <a:ln w="38100">
            <a:solidFill>
              <a:srgbClr val="99F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矢印コネクタ 92"/>
          <p:cNvCxnSpPr>
            <a:endCxn id="15" idx="1"/>
          </p:cNvCxnSpPr>
          <p:nvPr/>
        </p:nvCxnSpPr>
        <p:spPr>
          <a:xfrm>
            <a:off x="2071687" y="4865180"/>
            <a:ext cx="1785938" cy="8527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1 つの角を切り取った四角形 35"/>
          <p:cNvSpPr/>
          <p:nvPr/>
        </p:nvSpPr>
        <p:spPr bwMode="auto">
          <a:xfrm>
            <a:off x="1000104" y="5178920"/>
            <a:ext cx="1428750" cy="428625"/>
          </a:xfrm>
          <a:prstGeom prst="snip1Rect">
            <a:avLst/>
          </a:prstGeom>
          <a:solidFill>
            <a:srgbClr val="FFC000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solidFill>
                  <a:schemeClr val="tx1"/>
                </a:solidFill>
              </a:rPr>
              <a:t>Society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1 つの角を切り取った四角形 36"/>
          <p:cNvSpPr/>
          <p:nvPr/>
        </p:nvSpPr>
        <p:spPr bwMode="auto">
          <a:xfrm>
            <a:off x="1313032" y="5668418"/>
            <a:ext cx="1145756" cy="347169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solidFill>
                  <a:schemeClr val="tx1"/>
                </a:solidFill>
              </a:rPr>
              <a:t>Group</a:t>
            </a:r>
            <a:endParaRPr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" name="直線コネクタ 2"/>
          <p:cNvCxnSpPr>
            <a:stCxn id="17" idx="6"/>
            <a:endCxn id="17" idx="6"/>
          </p:cNvCxnSpPr>
          <p:nvPr/>
        </p:nvCxnSpPr>
        <p:spPr>
          <a:xfrm>
            <a:off x="1714480" y="31789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IEICE Publications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555875" y="1484784"/>
            <a:ext cx="411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b="1" dirty="0">
                <a:solidFill>
                  <a:srgbClr val="0000CC"/>
                </a:solidFill>
                <a:cs typeface="Arial" charset="0"/>
              </a:rPr>
              <a:t>Journal of IEICE (Monthly) </a:t>
            </a:r>
          </a:p>
        </p:txBody>
      </p:sp>
      <p:sp>
        <p:nvSpPr>
          <p:cNvPr id="11270" name="Rectangle 6"/>
          <p:cNvSpPr txBox="1">
            <a:spLocks noChangeArrowheads="1"/>
          </p:cNvSpPr>
          <p:nvPr/>
        </p:nvSpPr>
        <p:spPr bwMode="auto">
          <a:xfrm>
            <a:off x="4283968" y="2420938"/>
            <a:ext cx="4536503" cy="392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Wingdings" pitchFamily="2" charset="2"/>
              <a:buNone/>
            </a:pPr>
            <a:r>
              <a:rPr lang="en-US" altLang="ja-JP" dirty="0">
                <a:cs typeface="Arial" charset="0"/>
              </a:rPr>
              <a:t>     </a:t>
            </a:r>
            <a:r>
              <a:rPr lang="en-US" altLang="ja-JP" b="1" dirty="0">
                <a:cs typeface="Arial" charset="0"/>
              </a:rPr>
              <a:t>The IEICE publishes a monthly journal, called the Journal of IEICE, which contains technical surveys, tutorials, and educational courses with highlighting topics of current interest.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59338" y="5118100"/>
            <a:ext cx="345440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buClr>
                <a:schemeClr val="tx2"/>
              </a:buClr>
            </a:pPr>
            <a:r>
              <a:rPr kumimoji="0" lang="en-US" altLang="ja-JP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2</a:t>
            </a:r>
            <a:r>
              <a:rPr kumimoji="0" lang="en-US" altLang="ja-JP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6</a:t>
            </a:r>
            <a:r>
              <a:rPr kumimoji="0" lang="en-US" altLang="ja-JP" b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,000 </a:t>
            </a:r>
            <a:r>
              <a:rPr kumimoji="0" lang="en-US" altLang="ja-JP" b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copies each month</a:t>
            </a: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r>
              <a:rPr lang="en-US" altLang="ja-JP" sz="1400" dirty="0" smtClean="0"/>
              <a:t>10</a:t>
            </a:r>
            <a:endParaRPr lang="en-US" altLang="ja-JP" sz="1400" dirty="0"/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3608" y="2132856"/>
            <a:ext cx="2736850" cy="3840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944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 descr="http://www.ieice.org/eng/gif/subbar_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" descr="http://www.ieice.org/eng/gif/sub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549275"/>
            <a:ext cx="7793037" cy="8493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>
                <a:latin typeface="Arial" pitchFamily="34" charset="0"/>
                <a:ea typeface="+mj-ea"/>
                <a:cs typeface="Arial" pitchFamily="34" charset="0"/>
              </a:rPr>
              <a:t>IEICE Transactions Online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35375" y="5733256"/>
            <a:ext cx="79826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>
                <a:latin typeface="Calibri" pitchFamily="34" charset="0"/>
              </a:rPr>
              <a:t>See it at </a:t>
            </a:r>
            <a:r>
              <a:rPr lang="en-US" altLang="ja-JP" sz="2000" b="1" i="1" dirty="0">
                <a:solidFill>
                  <a:srgbClr val="0000CC"/>
                </a:solidFill>
                <a:latin typeface="Calibri" pitchFamily="34" charset="0"/>
              </a:rPr>
              <a:t>http://www.ieice.org/eng/for_readers/online_transactions.html</a:t>
            </a:r>
            <a:endParaRPr lang="en-US" altLang="ja-JP" sz="2000" b="1" i="1" dirty="0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AE50135B-D2AD-4FC9-8EF1-849B0ABB2054}" type="slidenum">
              <a:rPr lang="en-US" altLang="ja-JP" sz="1400"/>
              <a:pPr>
                <a:defRPr/>
              </a:pPr>
              <a:t>8</a:t>
            </a:fld>
            <a:endParaRPr lang="en-US" altLang="ja-JP" sz="1400" dirty="0"/>
          </a:p>
        </p:txBody>
      </p:sp>
      <p:pic>
        <p:nvPicPr>
          <p:cNvPr id="1741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5836" y="1628800"/>
            <a:ext cx="4192588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テキスト ボックス 8"/>
          <p:cNvSpPr txBox="1">
            <a:spLocks noChangeArrowheads="1"/>
          </p:cNvSpPr>
          <p:nvPr/>
        </p:nvSpPr>
        <p:spPr bwMode="auto">
          <a:xfrm>
            <a:off x="940474" y="2020888"/>
            <a:ext cx="658385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ja-JP" b="1" dirty="0" smtClean="0"/>
              <a:t> Set </a:t>
            </a:r>
            <a:r>
              <a:rPr lang="en-US" altLang="ja-JP" b="1" dirty="0"/>
              <a:t>up as the primary </a:t>
            </a:r>
          </a:p>
          <a:p>
            <a:r>
              <a:rPr lang="en-US" altLang="ja-JP" b="1" dirty="0"/>
              <a:t>  service of transactions</a:t>
            </a:r>
          </a:p>
          <a:p>
            <a:r>
              <a:rPr lang="en-US" altLang="ja-JP" b="1" dirty="0"/>
              <a:t>  toward paperless service</a:t>
            </a:r>
          </a:p>
          <a:p>
            <a:endParaRPr lang="en-US" altLang="ja-JP" b="1" dirty="0"/>
          </a:p>
          <a:p>
            <a:pPr>
              <a:buFontTx/>
              <a:buChar char="-"/>
            </a:pPr>
            <a:r>
              <a:rPr lang="en-US" altLang="ja-JP" b="1" dirty="0" smtClean="0"/>
              <a:t> Open </a:t>
            </a:r>
            <a:r>
              <a:rPr lang="en-US" altLang="ja-JP" b="1" dirty="0"/>
              <a:t>for general readers</a:t>
            </a:r>
          </a:p>
          <a:p>
            <a:r>
              <a:rPr lang="en-US" altLang="ja-JP" b="1" dirty="0"/>
              <a:t>  to retrieve the abstract </a:t>
            </a:r>
          </a:p>
          <a:p>
            <a:r>
              <a:rPr lang="en-US" altLang="ja-JP" b="1" dirty="0"/>
              <a:t>  of any paper in the </a:t>
            </a:r>
          </a:p>
          <a:p>
            <a:r>
              <a:rPr lang="en-US" altLang="ja-JP" b="1" dirty="0"/>
              <a:t>  transactions</a:t>
            </a:r>
          </a:p>
          <a:p>
            <a:endParaRPr lang="en-US" altLang="ja-JP" b="1" dirty="0"/>
          </a:p>
          <a:p>
            <a:pPr>
              <a:buFontTx/>
              <a:buChar char="-"/>
            </a:pPr>
            <a:r>
              <a:rPr lang="en-US" altLang="ja-JP" b="1" dirty="0" smtClean="0"/>
              <a:t> Members </a:t>
            </a:r>
            <a:r>
              <a:rPr lang="en-US" altLang="ja-JP" b="1" dirty="0"/>
              <a:t>(Honorable, Regular, Student, Associate)</a:t>
            </a:r>
          </a:p>
          <a:p>
            <a:r>
              <a:rPr lang="en-US" altLang="ja-JP" b="1" dirty="0"/>
              <a:t>  can retrieve not only abstracts but also the full papers in </a:t>
            </a:r>
            <a:r>
              <a:rPr lang="en-US" altLang="ja-JP" b="1" dirty="0" smtClean="0"/>
              <a:t/>
            </a:r>
            <a:br>
              <a:rPr lang="en-US" altLang="ja-JP" b="1" dirty="0" smtClean="0"/>
            </a:br>
            <a:r>
              <a:rPr lang="en-US" altLang="ja-JP" b="1" dirty="0" smtClean="0"/>
              <a:t>  pdf format with ID </a:t>
            </a:r>
            <a:r>
              <a:rPr lang="en-US" altLang="ja-JP" b="1" dirty="0"/>
              <a:t>and password assigned by IEICE</a:t>
            </a:r>
            <a:endParaRPr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75082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 descr="http://www.ieice.org/eng/gif/subbar_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61913"/>
            <a:ext cx="4319587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2" descr="http://www.ieice.org/eng/gif/sub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" y="61913"/>
            <a:ext cx="7254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11188" y="404813"/>
            <a:ext cx="7793037" cy="8493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800" b="1" dirty="0" smtClean="0">
                <a:latin typeface="Arial" pitchFamily="34" charset="0"/>
                <a:ea typeface="+mj-ea"/>
                <a:cs typeface="Arial" pitchFamily="34" charset="0"/>
              </a:rPr>
              <a:t>Other Journals (English)</a:t>
            </a:r>
            <a:endParaRPr lang="en-US" altLang="ja-JP" sz="28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5" name="Rectangle 5"/>
          <p:cNvSpPr txBox="1">
            <a:spLocks noChangeArrowheads="1"/>
          </p:cNvSpPr>
          <p:nvPr/>
        </p:nvSpPr>
        <p:spPr bwMode="auto">
          <a:xfrm>
            <a:off x="611560" y="332656"/>
            <a:ext cx="7818437" cy="813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ja-JP" sz="2300" dirty="0" smtClean="0">
              <a:solidFill>
                <a:srgbClr val="FFC000"/>
              </a:solidFill>
              <a:latin typeface="Arial" pitchFamily="34" charset="0"/>
            </a:endParaRPr>
          </a:p>
          <a:p>
            <a:pPr>
              <a:defRPr/>
            </a:pPr>
            <a:endParaRPr lang="en-US" altLang="ja-JP" sz="2300" dirty="0" smtClean="0">
              <a:solidFill>
                <a:srgbClr val="FFC000"/>
              </a:solidFill>
              <a:latin typeface="Arial" pitchFamily="34" charset="0"/>
            </a:endParaRPr>
          </a:p>
          <a:p>
            <a:pPr>
              <a:defRPr/>
            </a:pPr>
            <a:endParaRPr lang="en-US" altLang="ja-JP" sz="2300" dirty="0" smtClean="0">
              <a:solidFill>
                <a:srgbClr val="0000CC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solidFill>
                  <a:srgbClr val="0000CC"/>
                </a:solidFill>
                <a:latin typeface="Arial" pitchFamily="34" charset="0"/>
              </a:rPr>
              <a:t> </a:t>
            </a:r>
            <a:r>
              <a:rPr lang="en-US" altLang="ja-JP" sz="2400" dirty="0" smtClean="0">
                <a:solidFill>
                  <a:srgbClr val="0000CC"/>
                </a:solidFill>
                <a:latin typeface="Arial" pitchFamily="34" charset="0"/>
              </a:rPr>
              <a:t>Nonlinear Theory and Its Applications, IEICE (NOLTA)</a:t>
            </a:r>
            <a:endParaRPr lang="ja-JP" altLang="ja-JP" sz="2400" dirty="0" smtClean="0">
              <a:solidFill>
                <a:srgbClr val="0000CC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ja-JP" dirty="0" smtClean="0">
                <a:latin typeface="Arial" pitchFamily="34" charset="0"/>
              </a:rPr>
              <a:t>   NOLTA is published quarterly.</a:t>
            </a:r>
            <a:endParaRPr lang="ja-JP" altLang="ja-JP" dirty="0" smtClean="0">
              <a:latin typeface="Arial" pitchFamily="34" charset="0"/>
            </a:endParaRPr>
          </a:p>
          <a:p>
            <a:pPr>
              <a:defRPr/>
            </a:pPr>
            <a:r>
              <a:rPr lang="en-US" altLang="ja-JP" dirty="0" smtClean="0">
                <a:latin typeface="Arial" pitchFamily="34" charset="0"/>
              </a:rPr>
              <a:t>   </a:t>
            </a:r>
            <a:r>
              <a:rPr lang="en-US" altLang="ja-JP" u="sng" dirty="0" smtClean="0">
                <a:latin typeface="Arial" pitchFamily="34" charset="0"/>
              </a:rPr>
              <a:t>http://www.nolta.ieice.org/index.html</a:t>
            </a:r>
            <a:endParaRPr lang="ja-JP" altLang="ja-JP" dirty="0" smtClean="0">
              <a:latin typeface="Arial" pitchFamily="34" charset="0"/>
            </a:endParaRPr>
          </a:p>
          <a:p>
            <a:pPr>
              <a:defRPr/>
            </a:pPr>
            <a:endParaRPr lang="en-US" altLang="ja-JP" dirty="0" smtClean="0">
              <a:solidFill>
                <a:srgbClr val="FFC000"/>
              </a:solidFill>
              <a:latin typeface="Arial" pitchFamily="34" charset="0"/>
            </a:endParaRPr>
          </a:p>
          <a:p>
            <a:pPr>
              <a:defRPr/>
            </a:pPr>
            <a:endParaRPr lang="en-US" altLang="ja-JP" dirty="0" smtClean="0">
              <a:solidFill>
                <a:srgbClr val="FFC000"/>
              </a:solidFill>
              <a:latin typeface="Arial" pitchFamily="34" charset="0"/>
            </a:endParaRPr>
          </a:p>
          <a:p>
            <a:pPr lvl="0">
              <a:defRPr/>
            </a:pPr>
            <a:r>
              <a:rPr lang="en-US" altLang="ja-JP" sz="23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</a:rPr>
              <a:t>&lt;Paperless letter journals&gt;</a:t>
            </a:r>
            <a:endParaRPr lang="ja-JP" altLang="ja-JP" sz="23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</a:endParaRPr>
          </a:p>
          <a:p>
            <a:pPr>
              <a:defRPr/>
            </a:pPr>
            <a:endParaRPr lang="ja-JP" altLang="ja-JP" dirty="0">
              <a:solidFill>
                <a:srgbClr val="FFFF00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ja-JP" sz="2400" dirty="0" smtClean="0">
                <a:solidFill>
                  <a:srgbClr val="0000CC"/>
                </a:solidFill>
                <a:latin typeface="Arial" pitchFamily="34" charset="0"/>
              </a:rPr>
              <a:t> IEICE </a:t>
            </a:r>
            <a:r>
              <a:rPr lang="en-US" altLang="ja-JP" sz="2400" dirty="0">
                <a:solidFill>
                  <a:srgbClr val="0000CC"/>
                </a:solidFill>
                <a:latin typeface="Arial" pitchFamily="34" charset="0"/>
              </a:rPr>
              <a:t>Electronics Express (ELEX)</a:t>
            </a:r>
            <a:endParaRPr lang="ja-JP" altLang="ja-JP" sz="2400" dirty="0">
              <a:solidFill>
                <a:srgbClr val="0000CC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   ELEX is published daily.</a:t>
            </a:r>
            <a:endParaRPr lang="ja-JP" altLang="ja-JP" dirty="0"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 </a:t>
            </a:r>
            <a:r>
              <a:rPr lang="ja-JP" altLang="en-US" dirty="0">
                <a:latin typeface="Arial" pitchFamily="34" charset="0"/>
              </a:rPr>
              <a:t>  </a:t>
            </a:r>
            <a:r>
              <a:rPr lang="en-US" altLang="ja-JP" dirty="0">
                <a:latin typeface="Arial" pitchFamily="34" charset="0"/>
              </a:rPr>
              <a:t>The average time of receipt-to-publication is 65 days.</a:t>
            </a:r>
            <a:endParaRPr lang="ja-JP" altLang="ja-JP" dirty="0"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   </a:t>
            </a:r>
            <a:r>
              <a:rPr lang="en-US" altLang="ja-JP" u="sng" dirty="0">
                <a:latin typeface="Arial" pitchFamily="34" charset="0"/>
              </a:rPr>
              <a:t>http://</a:t>
            </a:r>
            <a:r>
              <a:rPr lang="en-US" altLang="ja-JP" u="sng" dirty="0" smtClean="0">
                <a:latin typeface="Arial" pitchFamily="34" charset="0"/>
              </a:rPr>
              <a:t>www.elex.ieice.org/index.html</a:t>
            </a:r>
            <a:endParaRPr lang="ja-JP" altLang="ja-JP" dirty="0"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 </a:t>
            </a:r>
            <a:endParaRPr lang="ja-JP" altLang="ja-JP" dirty="0">
              <a:latin typeface="Arial" pitchFamily="34" charset="0"/>
            </a:endParaRPr>
          </a:p>
          <a:p>
            <a:pPr>
              <a:defRPr/>
            </a:pPr>
            <a:r>
              <a:rPr lang="en-US" altLang="ja-JP" sz="2400" dirty="0" smtClean="0">
                <a:solidFill>
                  <a:srgbClr val="0000CC"/>
                </a:solidFill>
                <a:latin typeface="Arial" pitchFamily="34" charset="0"/>
              </a:rPr>
              <a:t> IEICE </a:t>
            </a:r>
            <a:r>
              <a:rPr lang="en-US" altLang="ja-JP" sz="2400" dirty="0">
                <a:solidFill>
                  <a:srgbClr val="0000CC"/>
                </a:solidFill>
                <a:latin typeface="Arial" pitchFamily="34" charset="0"/>
              </a:rPr>
              <a:t>Communications Express (ComEX)</a:t>
            </a:r>
            <a:endParaRPr lang="ja-JP" altLang="ja-JP" sz="2400" dirty="0">
              <a:solidFill>
                <a:srgbClr val="0000CC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   ComEX has been launched and published daily since June 2012.</a:t>
            </a:r>
            <a:endParaRPr lang="ja-JP" altLang="ja-JP" dirty="0">
              <a:latin typeface="Arial" pitchFamily="34" charset="0"/>
            </a:endParaRPr>
          </a:p>
          <a:p>
            <a:pPr>
              <a:defRPr/>
            </a:pPr>
            <a:r>
              <a:rPr lang="en-US" altLang="ja-JP" dirty="0">
                <a:latin typeface="Arial" pitchFamily="34" charset="0"/>
              </a:rPr>
              <a:t>   </a:t>
            </a:r>
            <a:r>
              <a:rPr lang="en-US" altLang="ja-JP" u="sng" dirty="0">
                <a:latin typeface="Arial" pitchFamily="34" charset="0"/>
              </a:rPr>
              <a:t>http://www.comex.ieice.org</a:t>
            </a:r>
            <a:r>
              <a:rPr lang="en-US" altLang="ja-JP" u="sng" dirty="0" smtClean="0">
                <a:latin typeface="Arial" pitchFamily="34" charset="0"/>
              </a:rPr>
              <a:t>/</a:t>
            </a:r>
            <a:r>
              <a:rPr lang="en-US" altLang="ja-JP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</a:rPr>
              <a:t> </a:t>
            </a:r>
            <a:endParaRPr lang="ja-JP" altLang="ja-JP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47063" y="6400800"/>
            <a:ext cx="896937" cy="457200"/>
          </a:xfrm>
        </p:spPr>
        <p:txBody>
          <a:bodyPr/>
          <a:lstStyle/>
          <a:p>
            <a:pPr>
              <a:defRPr/>
            </a:pPr>
            <a:fld id="{80ABD6F6-4DE4-4976-AE09-ACB182FCAE4E}" type="slidenum">
              <a:rPr lang="en-US" altLang="ja-JP" sz="1400"/>
              <a:pPr>
                <a:defRPr/>
              </a:pPr>
              <a:t>9</a:t>
            </a:fld>
            <a:endParaRPr lang="en-US" altLang="ja-JP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2355</TotalTime>
  <Words>685</Words>
  <Application>Microsoft Office PowerPoint</Application>
  <PresentationFormat>画面に合わせる (4:3)</PresentationFormat>
  <Paragraphs>213</Paragraphs>
  <Slides>15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7" baseType="lpstr">
      <vt:lpstr>ＭＳ Ｐゴシック</vt:lpstr>
      <vt:lpstr>ＭＳ 明朝</vt:lpstr>
      <vt:lpstr>Arial</vt:lpstr>
      <vt:lpstr>Calibri</vt:lpstr>
      <vt:lpstr>Calibri Light</vt:lpstr>
      <vt:lpstr>Century</vt:lpstr>
      <vt:lpstr>Tahoma</vt:lpstr>
      <vt:lpstr>Times New Roman</vt:lpstr>
      <vt:lpstr>Vrinda</vt:lpstr>
      <vt:lpstr>Wingdings</vt:lpstr>
      <vt:lpstr>Office テーマ</vt:lpstr>
      <vt:lpstr>Photo Editor 写真</vt:lpstr>
      <vt:lpstr>The Institute of Electronics, Information  and Communication Engineers    (IEICE)  http://www.ieice.org/eng/index.html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Published Papers (English Transactions)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kenzo takahashi</dc:creator>
  <cp:lastModifiedBy>fmv22</cp:lastModifiedBy>
  <cp:revision>280</cp:revision>
  <cp:lastPrinted>2016-03-03T02:10:57Z</cp:lastPrinted>
  <dcterms:created xsi:type="dcterms:W3CDTF">2011-03-04T15:03:24Z</dcterms:created>
  <dcterms:modified xsi:type="dcterms:W3CDTF">2019-03-26T06:00:40Z</dcterms:modified>
</cp:coreProperties>
</file>