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4" r:id="rId2"/>
    <p:sldId id="256" r:id="rId3"/>
    <p:sldId id="257" r:id="rId4"/>
    <p:sldId id="258" r:id="rId5"/>
    <p:sldId id="259" r:id="rId6"/>
    <p:sldId id="263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176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131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79F12-3224-40C4-98E6-16D886039DE1}" type="datetimeFigureOut">
              <a:rPr kumimoji="1" lang="ja-JP" altLang="en-US" smtClean="0"/>
              <a:t>2015/3/25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A7223-48D6-4FC6-BCD8-5263893891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907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A7223-48D6-4FC6-BCD8-52638938911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900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74904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/>
                </a:solidFill>
              </a:defRPr>
            </a:lvl1pPr>
          </a:lstStyle>
          <a:p>
            <a:fld id="{E16F894C-E206-4999-94EA-7C946CB2ED0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3302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0DDD82B9-6152-4B81-80F8-EEF1E0661A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76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0DDD82B9-6152-4B81-80F8-EEF1E0661A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872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74904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/>
                </a:solidFill>
              </a:defRPr>
            </a:lvl1pPr>
          </a:lstStyle>
          <a:p>
            <a:fld id="{E16F894C-E206-4999-94EA-7C946CB2ED0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7385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74904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/>
                </a:solidFill>
              </a:defRPr>
            </a:lvl1pPr>
          </a:lstStyle>
          <a:p>
            <a:fld id="{E16F894C-E206-4999-94EA-7C946CB2ED0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7468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74904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/>
                </a:solidFill>
              </a:defRPr>
            </a:lvl1pPr>
          </a:lstStyle>
          <a:p>
            <a:fld id="{E16F894C-E206-4999-94EA-7C946CB2ED0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2981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6974904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/>
                </a:solidFill>
              </a:defRPr>
            </a:lvl1pPr>
          </a:lstStyle>
          <a:p>
            <a:fld id="{E16F894C-E206-4999-94EA-7C946CB2ED0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4311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74904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/>
                </a:solidFill>
              </a:defRPr>
            </a:lvl1pPr>
          </a:lstStyle>
          <a:p>
            <a:fld id="{E16F894C-E206-4999-94EA-7C946CB2ED0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21477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74904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/>
                </a:solidFill>
              </a:defRPr>
            </a:lvl1pPr>
          </a:lstStyle>
          <a:p>
            <a:fld id="{E16F894C-E206-4999-94EA-7C946CB2ED0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7726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0DDD82B9-6152-4B81-80F8-EEF1E0661A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01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0DDD82B9-6152-4B81-80F8-EEF1E0661A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12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74904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/>
                </a:solidFill>
              </a:defRPr>
            </a:lvl1pPr>
          </a:lstStyle>
          <a:p>
            <a:fld id="{E16F894C-E206-4999-94EA-7C946CB2ED0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4995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ice.org/jpn/kenkyuukai/toukou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16F894C-E206-4999-94EA-7C946CB2ED06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9882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スライドでの原稿作成の注意事項１</a:t>
            </a: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16F894C-E206-4999-94EA-7C946CB2ED06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8" name="コンテンツ プレースホルダー 6"/>
          <p:cNvSpPr>
            <a:spLocks noGrp="1"/>
          </p:cNvSpPr>
          <p:nvPr>
            <p:ph idx="1"/>
          </p:nvPr>
        </p:nvSpPr>
        <p:spPr>
          <a:xfrm>
            <a:off x="457200" y="1600201"/>
            <a:ext cx="8363272" cy="4997151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dirty="0" smtClean="0"/>
              <a:t>原稿</a:t>
            </a:r>
            <a:r>
              <a:rPr lang="en-US" altLang="ja-JP" dirty="0"/>
              <a:t>1</a:t>
            </a:r>
            <a:r>
              <a:rPr lang="ja-JP" altLang="en-US" dirty="0"/>
              <a:t>ページ目は従来の原稿の</a:t>
            </a:r>
            <a:r>
              <a:rPr lang="en-US" altLang="ja-JP" dirty="0"/>
              <a:t>1</a:t>
            </a:r>
            <a:r>
              <a:rPr lang="ja-JP" altLang="en-US" dirty="0" smtClean="0"/>
              <a:t>ページ目　（</a:t>
            </a:r>
            <a:r>
              <a:rPr lang="ja-JP" altLang="en-US" dirty="0"/>
              <a:t>和英タイトル・和英アブスト）を用いて</a:t>
            </a:r>
            <a:r>
              <a:rPr lang="ja-JP" altLang="en-US" dirty="0" smtClean="0"/>
              <a:t>ください</a:t>
            </a:r>
            <a:endParaRPr lang="en-US" altLang="ja-JP" dirty="0" smtClean="0"/>
          </a:p>
          <a:p>
            <a:pPr marL="914400" lvl="1" indent="-514350"/>
            <a:r>
              <a:rPr lang="ja-JP" altLang="en-US" dirty="0" smtClean="0"/>
              <a:t>スライド</a:t>
            </a:r>
            <a:r>
              <a:rPr lang="ja-JP" altLang="en-US" dirty="0"/>
              <a:t>を含んだ原稿は</a:t>
            </a:r>
            <a:r>
              <a:rPr lang="en-US" altLang="ja-JP" dirty="0"/>
              <a:t>2</a:t>
            </a:r>
            <a:r>
              <a:rPr lang="ja-JP" altLang="en-US" dirty="0"/>
              <a:t>ページ目以降となります．タイトルページとスライド原稿を</a:t>
            </a:r>
            <a:r>
              <a:rPr lang="en-US" altLang="ja-JP" dirty="0"/>
              <a:t>PDF</a:t>
            </a:r>
            <a:r>
              <a:rPr lang="ja-JP" altLang="en-US" dirty="0"/>
              <a:t>結合等で繋げて</a:t>
            </a:r>
            <a:r>
              <a:rPr lang="ja-JP" altLang="en-US" dirty="0" smtClean="0"/>
              <a:t>ください．なお，</a:t>
            </a:r>
            <a:r>
              <a:rPr lang="ja-JP" altLang="en-US" b="1" dirty="0" smtClean="0">
                <a:solidFill>
                  <a:srgbClr val="FF0000"/>
                </a:solidFill>
              </a:rPr>
              <a:t>タイトルスライドは含めない</a:t>
            </a:r>
            <a:r>
              <a:rPr lang="ja-JP" altLang="en-US" dirty="0" smtClean="0"/>
              <a:t>でください．</a:t>
            </a:r>
            <a:endParaRPr lang="en-US" altLang="ja-JP" dirty="0" smtClean="0"/>
          </a:p>
          <a:p>
            <a:pPr marL="514350" indent="-514350"/>
            <a:endParaRPr kumimoji="1" lang="en-US" altLang="ja-JP" dirty="0"/>
          </a:p>
          <a:p>
            <a:pPr marL="514350" indent="-514350"/>
            <a:r>
              <a:rPr lang="ja-JP" altLang="en-US" dirty="0" smtClean="0"/>
              <a:t>スライドでの原稿作成には</a:t>
            </a:r>
            <a:r>
              <a:rPr lang="ja-JP" altLang="en-US" b="1" dirty="0" smtClean="0">
                <a:solidFill>
                  <a:srgbClr val="FF0000"/>
                </a:solidFill>
              </a:rPr>
              <a:t>原則</a:t>
            </a:r>
            <a:r>
              <a:rPr lang="en-US" altLang="ja-JP" b="1" dirty="0" err="1" smtClean="0">
                <a:solidFill>
                  <a:srgbClr val="FF0000"/>
                </a:solidFill>
              </a:rPr>
              <a:t>CCSweb</a:t>
            </a:r>
            <a:r>
              <a:rPr lang="ja-JP" altLang="en-US" b="1" dirty="0" smtClean="0">
                <a:solidFill>
                  <a:srgbClr val="FF0000"/>
                </a:solidFill>
              </a:rPr>
              <a:t>に公開している指定されたテンプレートを使用</a:t>
            </a:r>
            <a:r>
              <a:rPr lang="ja-JP" altLang="en-US" dirty="0" smtClean="0"/>
              <a:t>してください．また，文字サイズは「</a:t>
            </a:r>
            <a:r>
              <a:rPr lang="en-US" altLang="ja-JP" b="1" dirty="0" smtClean="0">
                <a:solidFill>
                  <a:srgbClr val="FF0000"/>
                </a:solidFill>
              </a:rPr>
              <a:t>20</a:t>
            </a:r>
            <a:r>
              <a:rPr lang="ja-JP" altLang="en-US" b="1" dirty="0" smtClean="0">
                <a:solidFill>
                  <a:srgbClr val="FF0000"/>
                </a:solidFill>
              </a:rPr>
              <a:t>ポイント以上</a:t>
            </a:r>
            <a:r>
              <a:rPr lang="ja-JP" altLang="en-US" dirty="0" smtClean="0"/>
              <a:t>」としてください．なお，研究会当日の発表スライドはこの限りではありません．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934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スライドでの原稿作成の注意事項２</a:t>
            </a:r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457200" y="1600201"/>
            <a:ext cx="8363272" cy="5257799"/>
          </a:xfrm>
        </p:spPr>
        <p:txBody>
          <a:bodyPr>
            <a:normAutofit/>
          </a:bodyPr>
          <a:lstStyle/>
          <a:p>
            <a:pPr lvl="0"/>
            <a:r>
              <a:rPr lang="en-US" altLang="ja-JP" dirty="0"/>
              <a:t>1</a:t>
            </a:r>
            <a:r>
              <a:rPr lang="ja-JP" altLang="ja-JP" dirty="0"/>
              <a:t>ページあたりのスライド数は</a:t>
            </a:r>
            <a:r>
              <a:rPr lang="en-US" altLang="ja-JP" dirty="0"/>
              <a:t>4</a:t>
            </a:r>
            <a:r>
              <a:rPr lang="ja-JP" altLang="ja-JP" dirty="0" smtClean="0"/>
              <a:t>枚</a:t>
            </a:r>
            <a:r>
              <a:rPr lang="ja-JP" altLang="en-US" dirty="0" smtClean="0"/>
              <a:t>（</a:t>
            </a:r>
            <a:r>
              <a:rPr lang="en-US" altLang="ja-JP" b="1" dirty="0">
                <a:solidFill>
                  <a:srgbClr val="FF0000"/>
                </a:solidFill>
              </a:rPr>
              <a:t>4</a:t>
            </a:r>
            <a:r>
              <a:rPr lang="ja-JP" altLang="en-US" b="1" dirty="0" smtClean="0">
                <a:solidFill>
                  <a:srgbClr val="FF0000"/>
                </a:solidFill>
              </a:rPr>
              <a:t>枚</a:t>
            </a:r>
            <a:r>
              <a:rPr lang="en-US" altLang="ja-JP" b="1" dirty="0" smtClean="0">
                <a:solidFill>
                  <a:srgbClr val="FF0000"/>
                </a:solidFill>
              </a:rPr>
              <a:t>1</a:t>
            </a:r>
            <a:r>
              <a:rPr lang="ja-JP" altLang="en-US" b="1" dirty="0" smtClean="0">
                <a:solidFill>
                  <a:srgbClr val="FF0000"/>
                </a:solidFill>
              </a:rPr>
              <a:t>ページに集約</a:t>
            </a:r>
            <a:r>
              <a:rPr lang="ja-JP" altLang="en-US" dirty="0" smtClean="0"/>
              <a:t>）</a:t>
            </a:r>
            <a:r>
              <a:rPr lang="ja-JP" altLang="ja-JP" dirty="0" smtClean="0"/>
              <a:t>と</a:t>
            </a:r>
            <a:r>
              <a:rPr lang="ja-JP" altLang="ja-JP" dirty="0"/>
              <a:t>してください</a:t>
            </a:r>
            <a:r>
              <a:rPr lang="ja-JP" altLang="ja-JP" dirty="0" smtClean="0"/>
              <a:t>．</a:t>
            </a:r>
            <a:endParaRPr lang="en-US" altLang="ja-JP" dirty="0" smtClean="0"/>
          </a:p>
          <a:p>
            <a:pPr lvl="0"/>
            <a:endParaRPr lang="en-US" altLang="ja-JP" dirty="0"/>
          </a:p>
          <a:p>
            <a:pPr lvl="0"/>
            <a:r>
              <a:rPr lang="en-US" altLang="ja-JP" dirty="0" smtClean="0"/>
              <a:t>2</a:t>
            </a:r>
            <a:r>
              <a:rPr lang="ja-JP" altLang="en-US" dirty="0"/>
              <a:t>ページ以降の余白を「</a:t>
            </a:r>
            <a:r>
              <a:rPr lang="ja-JP" altLang="en-US" b="1" dirty="0">
                <a:solidFill>
                  <a:srgbClr val="FF0000"/>
                </a:solidFill>
              </a:rPr>
              <a:t>上部</a:t>
            </a:r>
            <a:r>
              <a:rPr lang="en-US" altLang="ja-JP" b="1" dirty="0">
                <a:solidFill>
                  <a:srgbClr val="FF0000"/>
                </a:solidFill>
              </a:rPr>
              <a:t>2.5㎝</a:t>
            </a:r>
            <a:r>
              <a:rPr lang="ja-JP" altLang="en-US" b="1" dirty="0" err="1">
                <a:solidFill>
                  <a:srgbClr val="FF0000"/>
                </a:solidFill>
              </a:rPr>
              <a:t>，</a:t>
            </a:r>
            <a:r>
              <a:rPr lang="ja-JP" altLang="en-US" b="1" dirty="0">
                <a:solidFill>
                  <a:srgbClr val="FF0000"/>
                </a:solidFill>
              </a:rPr>
              <a:t>下部</a:t>
            </a:r>
            <a:r>
              <a:rPr lang="en-US" altLang="ja-JP" b="1" dirty="0">
                <a:solidFill>
                  <a:srgbClr val="FF0000"/>
                </a:solidFill>
              </a:rPr>
              <a:t>1.5cm</a:t>
            </a:r>
            <a:r>
              <a:rPr lang="ja-JP" altLang="en-US" b="1" dirty="0" err="1">
                <a:solidFill>
                  <a:srgbClr val="FF0000"/>
                </a:solidFill>
              </a:rPr>
              <a:t>，</a:t>
            </a:r>
            <a:r>
              <a:rPr lang="ja-JP" altLang="en-US" b="1" dirty="0">
                <a:solidFill>
                  <a:srgbClr val="FF0000"/>
                </a:solidFill>
              </a:rPr>
              <a:t>左右各</a:t>
            </a:r>
            <a:r>
              <a:rPr lang="en-US" altLang="ja-JP" b="1" dirty="0">
                <a:solidFill>
                  <a:srgbClr val="FF0000"/>
                </a:solidFill>
              </a:rPr>
              <a:t>1.5cm</a:t>
            </a:r>
            <a:r>
              <a:rPr lang="ja-JP" altLang="en-US" dirty="0"/>
              <a:t>」空けてください．また，余白部分には，ページ番号や日付等の</a:t>
            </a:r>
            <a:r>
              <a:rPr lang="ja-JP" altLang="en-US" dirty="0" smtClean="0"/>
              <a:t>情報は</a:t>
            </a:r>
            <a:r>
              <a:rPr lang="ja-JP" altLang="en-US" dirty="0"/>
              <a:t>含めないようにしてください（</a:t>
            </a:r>
            <a:r>
              <a:rPr lang="ja-JP" altLang="en-US" b="1" dirty="0">
                <a:solidFill>
                  <a:srgbClr val="FF0000"/>
                </a:solidFill>
              </a:rPr>
              <a:t>大学</a:t>
            </a:r>
            <a:r>
              <a:rPr lang="ja-JP" altLang="en-US" b="1">
                <a:solidFill>
                  <a:srgbClr val="FF0000"/>
                </a:solidFill>
              </a:rPr>
              <a:t>・</a:t>
            </a:r>
            <a:r>
              <a:rPr lang="ja-JP" altLang="en-US" b="1" smtClean="0">
                <a:solidFill>
                  <a:srgbClr val="FF0000"/>
                </a:solidFill>
              </a:rPr>
              <a:t>企業名，</a:t>
            </a:r>
            <a:r>
              <a:rPr lang="ja-JP" altLang="en-US" b="1" dirty="0" smtClean="0">
                <a:solidFill>
                  <a:srgbClr val="FF0000"/>
                </a:solidFill>
              </a:rPr>
              <a:t>研究室名</a:t>
            </a:r>
            <a:r>
              <a:rPr lang="ja-JP" altLang="en-US" b="1" dirty="0">
                <a:solidFill>
                  <a:srgbClr val="FF0000"/>
                </a:solidFill>
              </a:rPr>
              <a:t>も不可</a:t>
            </a:r>
            <a:r>
              <a:rPr lang="ja-JP" altLang="en-US" dirty="0"/>
              <a:t>） ．</a:t>
            </a:r>
            <a:r>
              <a:rPr lang="en-US" altLang="ja-JP" dirty="0"/>
              <a:t>Adobe Acrobat</a:t>
            </a:r>
            <a:r>
              <a:rPr lang="ja-JP" altLang="en-US" dirty="0"/>
              <a:t>を用いて作成した詳細を別紙に記載しましたので，ご参照ください．</a:t>
            </a: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16F894C-E206-4999-94EA-7C946CB2ED06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22747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スライドでの原稿作成の注意事項３</a:t>
            </a:r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457200" y="1600201"/>
            <a:ext cx="8363272" cy="4925143"/>
          </a:xfrm>
        </p:spPr>
        <p:txBody>
          <a:bodyPr>
            <a:normAutofit/>
          </a:bodyPr>
          <a:lstStyle/>
          <a:p>
            <a:pPr lvl="0"/>
            <a:r>
              <a:rPr lang="ja-JP" altLang="ja-JP" b="1" dirty="0" smtClean="0">
                <a:solidFill>
                  <a:srgbClr val="FF0000"/>
                </a:solidFill>
              </a:rPr>
              <a:t>本予稿</a:t>
            </a:r>
            <a:r>
              <a:rPr lang="ja-JP" altLang="ja-JP" b="1" dirty="0">
                <a:solidFill>
                  <a:srgbClr val="FF0000"/>
                </a:solidFill>
              </a:rPr>
              <a:t>は電子情報通信学会の出版物</a:t>
            </a:r>
            <a:r>
              <a:rPr lang="ja-JP" altLang="ja-JP" dirty="0"/>
              <a:t>として扱われます．したがいまして，特にスライドの図，表の取り扱いには十分ご注意ください．</a:t>
            </a:r>
            <a:r>
              <a:rPr lang="ja-JP" altLang="ja-JP" b="1" dirty="0">
                <a:solidFill>
                  <a:srgbClr val="FF0000"/>
                </a:solidFill>
              </a:rPr>
              <a:t>他の</a:t>
            </a:r>
            <a:r>
              <a:rPr lang="en-US" altLang="ja-JP" b="1" dirty="0">
                <a:solidFill>
                  <a:srgbClr val="FF0000"/>
                </a:solidFill>
              </a:rPr>
              <a:t>web</a:t>
            </a:r>
            <a:r>
              <a:rPr lang="ja-JP" altLang="ja-JP" b="1" dirty="0">
                <a:solidFill>
                  <a:srgbClr val="FF0000"/>
                </a:solidFill>
              </a:rPr>
              <a:t>ページなどから転用した場合，その出展を明示</a:t>
            </a:r>
            <a:r>
              <a:rPr lang="ja-JP" altLang="ja-JP" dirty="0"/>
              <a:t>してください</a:t>
            </a:r>
            <a:r>
              <a:rPr lang="ja-JP" altLang="ja-JP" dirty="0" smtClean="0"/>
              <a:t>．</a:t>
            </a:r>
            <a:endParaRPr lang="en-US" altLang="ja-JP" dirty="0" smtClean="0"/>
          </a:p>
          <a:p>
            <a:pPr lvl="0"/>
            <a:endParaRPr lang="en-US" altLang="ja-JP" dirty="0"/>
          </a:p>
          <a:p>
            <a:pPr lvl="0"/>
            <a:r>
              <a:rPr lang="ja-JP" altLang="ja-JP" dirty="0" smtClean="0"/>
              <a:t>本予稿</a:t>
            </a:r>
            <a:r>
              <a:rPr lang="ja-JP" altLang="ja-JP" dirty="0"/>
              <a:t>は</a:t>
            </a:r>
            <a:r>
              <a:rPr lang="ja-JP" altLang="ja-JP" b="1" dirty="0">
                <a:solidFill>
                  <a:srgbClr val="FF0000"/>
                </a:solidFill>
              </a:rPr>
              <a:t>白黒印刷</a:t>
            </a:r>
            <a:r>
              <a:rPr lang="ja-JP" altLang="ja-JP" dirty="0" smtClean="0"/>
              <a:t>されます</a:t>
            </a:r>
            <a:r>
              <a:rPr lang="ja-JP" altLang="en-US" dirty="0" smtClean="0"/>
              <a:t>．</a:t>
            </a:r>
            <a:r>
              <a:rPr lang="ja-JP" altLang="ja-JP" dirty="0" smtClean="0"/>
              <a:t>カラー</a:t>
            </a:r>
            <a:r>
              <a:rPr lang="ja-JP" altLang="en-US" dirty="0" smtClean="0"/>
              <a:t>画像・</a:t>
            </a:r>
            <a:r>
              <a:rPr lang="ja-JP" altLang="ja-JP" dirty="0" smtClean="0"/>
              <a:t>写真</a:t>
            </a:r>
            <a:r>
              <a:rPr lang="ja-JP" altLang="ja-JP" dirty="0"/>
              <a:t>も白黒</a:t>
            </a:r>
            <a:r>
              <a:rPr lang="ja-JP" altLang="ja-JP" dirty="0" smtClean="0"/>
              <a:t>で印刷</a:t>
            </a:r>
            <a:r>
              <a:rPr lang="ja-JP" altLang="en-US" dirty="0" smtClean="0"/>
              <a:t>されますゆえ，</a:t>
            </a:r>
            <a:r>
              <a:rPr lang="ja-JP" altLang="ja-JP" dirty="0" smtClean="0"/>
              <a:t>十分</a:t>
            </a:r>
            <a:r>
              <a:rPr lang="ja-JP" altLang="ja-JP" dirty="0"/>
              <a:t>ご留意の上，作成くださいますようお願いいたします</a:t>
            </a:r>
            <a:r>
              <a:rPr lang="ja-JP" altLang="ja-JP" dirty="0" smtClean="0"/>
              <a:t>．</a:t>
            </a:r>
            <a:endParaRPr lang="en-US" altLang="ja-JP" dirty="0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16F894C-E206-4999-94EA-7C946CB2ED06}" type="slidenum">
              <a:rPr lang="ja-JP" altLang="en-US" smtClean="0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22747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スライドでの原稿作成の注意事項４</a:t>
            </a:r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457200" y="1600201"/>
            <a:ext cx="8363272" cy="4525963"/>
          </a:xfrm>
        </p:spPr>
        <p:txBody>
          <a:bodyPr/>
          <a:lstStyle/>
          <a:p>
            <a:pPr lvl="0"/>
            <a:r>
              <a:rPr lang="ja-JP" altLang="ja-JP" dirty="0"/>
              <a:t>参考文献を多く載せてください．記述方法は，従来の原稿のスタイルでの記述，または，スライド内への記述のどちらでもかまいません</a:t>
            </a:r>
            <a:r>
              <a:rPr lang="ja-JP" altLang="ja-JP" dirty="0" smtClean="0"/>
              <a:t>．</a:t>
            </a:r>
            <a:endParaRPr lang="ja-JP" altLang="ja-JP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16F894C-E206-4999-94EA-7C946CB2ED06}" type="slidenum">
              <a:rPr lang="ja-JP" altLang="en-US" smtClean="0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22747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その他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投稿方法等につきましては、電子情報通信学会　「研究会への投稿」をご覧ください</a:t>
            </a:r>
            <a:r>
              <a:rPr lang="en-US" altLang="ja-JP" sz="2800" dirty="0" smtClean="0">
                <a:hlinkClick r:id="rId3"/>
              </a:rPr>
              <a:t>http</a:t>
            </a:r>
            <a:r>
              <a:rPr lang="en-US" altLang="ja-JP" sz="2800" dirty="0">
                <a:hlinkClick r:id="rId3"/>
              </a:rPr>
              <a:t>://</a:t>
            </a:r>
            <a:r>
              <a:rPr lang="en-US" altLang="ja-JP" sz="2800" dirty="0" smtClean="0">
                <a:hlinkClick r:id="rId3"/>
              </a:rPr>
              <a:t>www.ieice.org/jpn/kenkyuukai/toukou.html</a:t>
            </a:r>
            <a:endParaRPr lang="en-US" altLang="ja-JP" sz="28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16F894C-E206-4999-94EA-7C946CB2ED06}" type="slidenum">
              <a:rPr lang="ja-JP" altLang="en-US" smtClean="0"/>
              <a:pPr/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56883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参考文献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ja-JP" dirty="0" smtClean="0"/>
              <a:t>[1]</a:t>
            </a:r>
            <a:r>
              <a:rPr lang="ja-JP" altLang="en-US" dirty="0" smtClean="0"/>
              <a:t>　</a:t>
            </a:r>
            <a:r>
              <a:rPr lang="en-US" altLang="ja-JP" dirty="0" smtClean="0"/>
              <a:t>(</a:t>
            </a:r>
            <a:r>
              <a:rPr lang="ja-JP" altLang="en-US" dirty="0"/>
              <a:t>雑誌の場合</a:t>
            </a:r>
            <a:r>
              <a:rPr lang="en-US" altLang="ja-JP" dirty="0"/>
              <a:t>) </a:t>
            </a:r>
            <a:r>
              <a:rPr lang="ja-JP" altLang="en-US" dirty="0"/>
              <a:t>著者名，“標題，”雑誌名，巻，号，</a:t>
            </a:r>
            <a:r>
              <a:rPr lang="en-US" altLang="ja-JP" dirty="0"/>
              <a:t>pp.</a:t>
            </a:r>
            <a:r>
              <a:rPr lang="ja-JP" altLang="en-US" dirty="0"/>
              <a:t>を付けて始め－終りのページ，月</a:t>
            </a:r>
            <a:r>
              <a:rPr lang="en-US" altLang="ja-JP" dirty="0"/>
              <a:t>(</a:t>
            </a:r>
            <a:r>
              <a:rPr lang="ja-JP" altLang="en-US" dirty="0"/>
              <a:t>英語</a:t>
            </a:r>
            <a:r>
              <a:rPr lang="en-US" altLang="ja-JP" dirty="0"/>
              <a:t>)</a:t>
            </a:r>
            <a:r>
              <a:rPr lang="ja-JP" altLang="en-US" dirty="0"/>
              <a:t>年</a:t>
            </a:r>
            <a:r>
              <a:rPr lang="en-US" altLang="ja-JP" dirty="0"/>
              <a:t>.</a:t>
            </a:r>
          </a:p>
          <a:p>
            <a:pPr marL="0" indent="0">
              <a:buNone/>
            </a:pPr>
            <a:r>
              <a:rPr lang="en-US" altLang="ja-JP" dirty="0"/>
              <a:t>[2</a:t>
            </a:r>
            <a:r>
              <a:rPr lang="en-US" altLang="ja-JP" dirty="0" smtClean="0"/>
              <a:t>]</a:t>
            </a:r>
            <a:r>
              <a:rPr lang="ja-JP" altLang="en-US" dirty="0" smtClean="0"/>
              <a:t>　</a:t>
            </a:r>
            <a:r>
              <a:rPr lang="en-US" altLang="ja-JP" dirty="0" smtClean="0"/>
              <a:t>(</a:t>
            </a:r>
            <a:r>
              <a:rPr lang="ja-JP" altLang="en-US" dirty="0"/>
              <a:t>雑誌例</a:t>
            </a:r>
            <a:r>
              <a:rPr lang="en-US" altLang="ja-JP" dirty="0"/>
              <a:t>1) </a:t>
            </a:r>
            <a:r>
              <a:rPr lang="ja-JP" altLang="en-US" dirty="0"/>
              <a:t>山上一郎，山下二郎，“パラメトリック増幅器，”信学論</a:t>
            </a:r>
            <a:r>
              <a:rPr lang="en-US" altLang="ja-JP" dirty="0"/>
              <a:t>(B), vol.J62-B, no.1, pp.20-27, Jan.1979.</a:t>
            </a:r>
          </a:p>
          <a:p>
            <a:pPr marL="0" indent="0">
              <a:buNone/>
            </a:pPr>
            <a:r>
              <a:rPr lang="en-US" altLang="ja-JP" dirty="0"/>
              <a:t>[3</a:t>
            </a:r>
            <a:r>
              <a:rPr lang="en-US" altLang="ja-JP" dirty="0" smtClean="0"/>
              <a:t>]</a:t>
            </a:r>
            <a:r>
              <a:rPr lang="ja-JP" altLang="en-US" dirty="0" smtClean="0"/>
              <a:t>　</a:t>
            </a:r>
            <a:r>
              <a:rPr lang="en-US" altLang="ja-JP" dirty="0" smtClean="0"/>
              <a:t>(</a:t>
            </a:r>
            <a:r>
              <a:rPr lang="ja-JP" altLang="en-US" dirty="0"/>
              <a:t>雑誌例</a:t>
            </a:r>
            <a:r>
              <a:rPr lang="en-US" altLang="ja-JP" dirty="0"/>
              <a:t>2) W. Rice, A. C. Wine, and B. D. Grain, diffusion of impurities during epitaxy, Proc. IEEE, vol.52, no.3, pp.284-290, March 1964.</a:t>
            </a:r>
          </a:p>
          <a:p>
            <a:pPr marL="0" indent="0">
              <a:buNone/>
            </a:pPr>
            <a:r>
              <a:rPr lang="en-US" altLang="ja-JP" dirty="0"/>
              <a:t>[4</a:t>
            </a:r>
            <a:r>
              <a:rPr lang="en-US" altLang="ja-JP" dirty="0" smtClean="0"/>
              <a:t>]</a:t>
            </a:r>
            <a:r>
              <a:rPr lang="ja-JP" altLang="en-US" dirty="0" smtClean="0"/>
              <a:t>　</a:t>
            </a:r>
            <a:r>
              <a:rPr lang="en-US" altLang="ja-JP" dirty="0" smtClean="0"/>
              <a:t>(</a:t>
            </a:r>
            <a:r>
              <a:rPr lang="ja-JP" altLang="en-US" dirty="0"/>
              <a:t>著書，編書の場合</a:t>
            </a:r>
            <a:r>
              <a:rPr lang="en-US" altLang="ja-JP" dirty="0"/>
              <a:t>) </a:t>
            </a:r>
            <a:r>
              <a:rPr lang="ja-JP" altLang="en-US" dirty="0"/>
              <a:t>著者名，書名，編者名，発行所，発行都市名，発行年．</a:t>
            </a:r>
          </a:p>
          <a:p>
            <a:pPr marL="0" indent="0">
              <a:buNone/>
            </a:pPr>
            <a:r>
              <a:rPr lang="en-US" altLang="ja-JP" dirty="0"/>
              <a:t>[5</a:t>
            </a:r>
            <a:r>
              <a:rPr lang="en-US" altLang="ja-JP" dirty="0" smtClean="0"/>
              <a:t>]</a:t>
            </a:r>
            <a:r>
              <a:rPr lang="ja-JP" altLang="en-US" dirty="0" smtClean="0"/>
              <a:t>　</a:t>
            </a:r>
            <a:r>
              <a:rPr lang="en-US" altLang="ja-JP" dirty="0" smtClean="0"/>
              <a:t>(</a:t>
            </a:r>
            <a:r>
              <a:rPr lang="ja-JP" altLang="en-US" dirty="0"/>
              <a:t>著書，編書例</a:t>
            </a:r>
            <a:r>
              <a:rPr lang="en-US" altLang="ja-JP" dirty="0"/>
              <a:t>1) </a:t>
            </a:r>
            <a:r>
              <a:rPr lang="ja-JP" altLang="en-US" dirty="0"/>
              <a:t>山田太郎，移動通信，木村次郎（編），</a:t>
            </a:r>
            <a:r>
              <a:rPr lang="en-US" altLang="ja-JP" dirty="0"/>
              <a:t>pp.21-41,</a:t>
            </a:r>
            <a:r>
              <a:rPr lang="ja-JP" altLang="en-US" dirty="0"/>
              <a:t>（社）電子情報通信学会，東京，</a:t>
            </a:r>
            <a:r>
              <a:rPr lang="en-US" altLang="ja-JP" dirty="0"/>
              <a:t>1989</a:t>
            </a:r>
            <a:r>
              <a:rPr lang="ja-JP" altLang="en-US" dirty="0" err="1"/>
              <a:t>．</a:t>
            </a:r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[6</a:t>
            </a:r>
            <a:r>
              <a:rPr lang="en-US" altLang="ja-JP" dirty="0" smtClean="0"/>
              <a:t>]</a:t>
            </a:r>
            <a:r>
              <a:rPr lang="ja-JP" altLang="en-US" dirty="0" smtClean="0"/>
              <a:t>　</a:t>
            </a:r>
            <a:r>
              <a:rPr lang="en-US" altLang="ja-JP" dirty="0" smtClean="0"/>
              <a:t>(</a:t>
            </a:r>
            <a:r>
              <a:rPr lang="ja-JP" altLang="en-US" dirty="0"/>
              <a:t>著書，編書例</a:t>
            </a:r>
            <a:r>
              <a:rPr lang="en-US" altLang="ja-JP" dirty="0"/>
              <a:t>2) H. Tong, Nonlinear Time Series: A Dynamical System Approach, J. B. </a:t>
            </a:r>
            <a:r>
              <a:rPr lang="en-US" altLang="ja-JP" dirty="0" err="1"/>
              <a:t>Elsner</a:t>
            </a:r>
            <a:r>
              <a:rPr lang="en-US" altLang="ja-JP" dirty="0"/>
              <a:t>, ed., Oxford University Press, Oxford, 1990</a:t>
            </a:r>
            <a:r>
              <a:rPr lang="en-US" altLang="ja-JP" dirty="0" smtClean="0"/>
              <a:t>.</a:t>
            </a:r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16F894C-E206-4999-94EA-7C946CB2ED06}" type="slidenum">
              <a:rPr lang="ja-JP" altLang="en-US" smtClean="0"/>
              <a:pPr/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0837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参考文献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200" dirty="0" smtClean="0"/>
              <a:t>[</a:t>
            </a:r>
            <a:r>
              <a:rPr lang="en-US" altLang="ja-JP" sz="2200" dirty="0"/>
              <a:t>7</a:t>
            </a:r>
            <a:r>
              <a:rPr lang="en-US" altLang="ja-JP" sz="2200" dirty="0" smtClean="0"/>
              <a:t>]</a:t>
            </a:r>
            <a:r>
              <a:rPr lang="ja-JP" altLang="en-US" sz="2200" dirty="0" smtClean="0"/>
              <a:t>　</a:t>
            </a:r>
            <a:r>
              <a:rPr lang="en-US" altLang="ja-JP" sz="2200" dirty="0" smtClean="0"/>
              <a:t>(</a:t>
            </a:r>
            <a:r>
              <a:rPr lang="ja-JP" altLang="en-US" sz="2200" dirty="0"/>
              <a:t>著書の一部を引用する場合</a:t>
            </a:r>
            <a:r>
              <a:rPr lang="en-US" altLang="ja-JP" sz="2200" dirty="0"/>
              <a:t>) </a:t>
            </a:r>
            <a:r>
              <a:rPr lang="ja-JP" altLang="en-US" sz="2200" dirty="0"/>
              <a:t>著者名，“標題，”書名，編者名，章番号または</a:t>
            </a:r>
            <a:r>
              <a:rPr lang="en-US" altLang="ja-JP" sz="2200" dirty="0"/>
              <a:t>pp.</a:t>
            </a:r>
            <a:r>
              <a:rPr lang="ja-JP" altLang="en-US" sz="2200" dirty="0"/>
              <a:t>を付けて始め－終りのページ，発行所，発行都市名，発行年．</a:t>
            </a:r>
          </a:p>
          <a:p>
            <a:pPr marL="0" indent="0">
              <a:buNone/>
            </a:pPr>
            <a:r>
              <a:rPr lang="en-US" altLang="ja-JP" sz="2200" dirty="0"/>
              <a:t>[8</a:t>
            </a:r>
            <a:r>
              <a:rPr lang="en-US" altLang="ja-JP" sz="2200" dirty="0" smtClean="0"/>
              <a:t>]</a:t>
            </a:r>
            <a:r>
              <a:rPr lang="ja-JP" altLang="en-US" sz="2200" dirty="0" smtClean="0"/>
              <a:t>　</a:t>
            </a:r>
            <a:r>
              <a:rPr lang="en-US" altLang="ja-JP" sz="2200" dirty="0" smtClean="0"/>
              <a:t>(</a:t>
            </a:r>
            <a:r>
              <a:rPr lang="ja-JP" altLang="en-US" sz="2200" dirty="0"/>
              <a:t>著書の一部引用例</a:t>
            </a:r>
            <a:r>
              <a:rPr lang="en-US" altLang="ja-JP" sz="2200" dirty="0"/>
              <a:t>1) </a:t>
            </a:r>
            <a:r>
              <a:rPr lang="ja-JP" altLang="en-US" sz="2200" dirty="0"/>
              <a:t>山田太郎，“周波数の有効利用，”移動通信，木村次郎（編），</a:t>
            </a:r>
            <a:r>
              <a:rPr lang="en-US" altLang="ja-JP" sz="2200" dirty="0"/>
              <a:t>pp.21-41</a:t>
            </a:r>
            <a:r>
              <a:rPr lang="ja-JP" altLang="en-US" sz="2200" dirty="0" err="1"/>
              <a:t>，</a:t>
            </a:r>
            <a:r>
              <a:rPr lang="ja-JP" altLang="en-US" sz="2200" dirty="0"/>
              <a:t>（社）電子情報通信学会，</a:t>
            </a:r>
            <a:r>
              <a:rPr lang="en-US" altLang="ja-JP" sz="2200" dirty="0"/>
              <a:t>1989</a:t>
            </a:r>
            <a:r>
              <a:rPr lang="ja-JP" altLang="en-US" sz="2200" dirty="0" err="1"/>
              <a:t>．</a:t>
            </a:r>
            <a:endParaRPr lang="ja-JP" altLang="en-US" sz="2200" dirty="0"/>
          </a:p>
          <a:p>
            <a:pPr marL="0" indent="0">
              <a:buNone/>
            </a:pPr>
            <a:r>
              <a:rPr lang="en-US" altLang="ja-JP" sz="2200" dirty="0"/>
              <a:t>[9</a:t>
            </a:r>
            <a:r>
              <a:rPr lang="en-US" altLang="ja-JP" sz="2200" dirty="0" smtClean="0"/>
              <a:t>]</a:t>
            </a:r>
            <a:r>
              <a:rPr lang="ja-JP" altLang="en-US" sz="2200" dirty="0" smtClean="0"/>
              <a:t>　</a:t>
            </a:r>
            <a:r>
              <a:rPr lang="en-US" altLang="ja-JP" sz="2200" dirty="0" smtClean="0"/>
              <a:t>(</a:t>
            </a:r>
            <a:r>
              <a:rPr lang="ja-JP" altLang="en-US" sz="2200" dirty="0"/>
              <a:t>著書の一部引用例</a:t>
            </a:r>
            <a:r>
              <a:rPr lang="en-US" altLang="ja-JP" sz="2200" dirty="0"/>
              <a:t>2) H. K. Hartline, A. B. Smith, and F. </a:t>
            </a:r>
            <a:r>
              <a:rPr lang="en-US" altLang="ja-JP" sz="2200" dirty="0" err="1"/>
              <a:t>Ratlliff</a:t>
            </a:r>
            <a:r>
              <a:rPr lang="en-US" altLang="ja-JP" sz="2200" dirty="0"/>
              <a:t>,  </a:t>
            </a:r>
            <a:r>
              <a:rPr lang="en-US" altLang="ja-JP" sz="2200" dirty="0" err="1"/>
              <a:t>Inhibitoryinteraction</a:t>
            </a:r>
            <a:r>
              <a:rPr lang="en-US" altLang="ja-JP" sz="2200" dirty="0"/>
              <a:t> in the retina, in Handbook of Sensory Physiology, ed. M. G. F. </a:t>
            </a:r>
            <a:r>
              <a:rPr lang="en-US" altLang="ja-JP" sz="2200" dirty="0" err="1"/>
              <a:t>Fuortes</a:t>
            </a:r>
            <a:r>
              <a:rPr lang="en-US" altLang="ja-JP" sz="2200" dirty="0"/>
              <a:t>, pp.381-390, Springer-</a:t>
            </a:r>
            <a:r>
              <a:rPr lang="en-US" altLang="ja-JP" sz="2200" dirty="0" err="1"/>
              <a:t>Verlag</a:t>
            </a:r>
            <a:r>
              <a:rPr lang="en-US" altLang="ja-JP" sz="2200" dirty="0"/>
              <a:t>, Berlin.</a:t>
            </a:r>
          </a:p>
          <a:p>
            <a:pPr marL="0" indent="0">
              <a:buNone/>
            </a:pPr>
            <a:r>
              <a:rPr lang="en-US" altLang="ja-JP" sz="2200" dirty="0"/>
              <a:t>[10</a:t>
            </a:r>
            <a:r>
              <a:rPr lang="en-US" altLang="ja-JP" sz="2200" dirty="0" smtClean="0"/>
              <a:t>]</a:t>
            </a:r>
            <a:r>
              <a:rPr lang="ja-JP" altLang="en-US" sz="2200" dirty="0" smtClean="0"/>
              <a:t>　</a:t>
            </a:r>
            <a:r>
              <a:rPr lang="en-US" altLang="ja-JP" sz="2200" dirty="0" smtClean="0"/>
              <a:t>(</a:t>
            </a:r>
            <a:r>
              <a:rPr lang="ja-JP" altLang="en-US" sz="2200" dirty="0"/>
              <a:t>国際会議の場合</a:t>
            </a:r>
            <a:r>
              <a:rPr lang="en-US" altLang="ja-JP" sz="2200" dirty="0"/>
              <a:t>) </a:t>
            </a:r>
            <a:r>
              <a:rPr lang="ja-JP" altLang="en-US" sz="2200" dirty="0"/>
              <a:t>著者名，“表題，”会議名，</a:t>
            </a:r>
            <a:r>
              <a:rPr lang="en-US" altLang="ja-JP" sz="2200" dirty="0"/>
              <a:t>no.</a:t>
            </a:r>
            <a:r>
              <a:rPr lang="ja-JP" altLang="en-US" sz="2200" dirty="0"/>
              <a:t>を付けて論文番号，</a:t>
            </a:r>
            <a:r>
              <a:rPr lang="en-US" altLang="ja-JP" sz="2200" dirty="0"/>
              <a:t>pp.</a:t>
            </a:r>
            <a:r>
              <a:rPr lang="ja-JP" altLang="en-US" sz="2200" dirty="0"/>
              <a:t>を付けて始め－終りのページ，都市名，国名，月（英語）年．</a:t>
            </a:r>
          </a:p>
          <a:p>
            <a:pPr marL="0" indent="0">
              <a:buNone/>
            </a:pPr>
            <a:r>
              <a:rPr lang="en-US" altLang="ja-JP" sz="2200" dirty="0"/>
              <a:t>[11</a:t>
            </a:r>
            <a:r>
              <a:rPr lang="en-US" altLang="ja-JP" sz="2200" dirty="0" smtClean="0"/>
              <a:t>]</a:t>
            </a:r>
            <a:r>
              <a:rPr lang="ja-JP" altLang="en-US" sz="2200" dirty="0" smtClean="0"/>
              <a:t>　</a:t>
            </a:r>
            <a:r>
              <a:rPr lang="en-US" altLang="ja-JP" sz="2200" dirty="0" smtClean="0"/>
              <a:t>(</a:t>
            </a:r>
            <a:r>
              <a:rPr lang="ja-JP" altLang="en-US" sz="2200" dirty="0"/>
              <a:t>国際会議例</a:t>
            </a:r>
            <a:r>
              <a:rPr lang="en-US" altLang="ja-JP" sz="2200" dirty="0"/>
              <a:t>) Y. Yamamoto, S. Machida, and K. </a:t>
            </a:r>
            <a:r>
              <a:rPr lang="en-US" altLang="ja-JP" sz="2200" dirty="0" err="1"/>
              <a:t>Igeta</a:t>
            </a:r>
            <a:r>
              <a:rPr lang="en-US" altLang="ja-JP" sz="2200" dirty="0"/>
              <a:t>, “Micro-cavity semiconductors with enhanced spontaneous emission, ” Proc. 16th European Conf. on Opt. </a:t>
            </a:r>
            <a:r>
              <a:rPr lang="en-US" altLang="ja-JP" sz="2200" dirty="0" err="1"/>
              <a:t>Commun</a:t>
            </a:r>
            <a:r>
              <a:rPr lang="en-US" altLang="ja-JP" sz="2200" dirty="0"/>
              <a:t>., no.MoF4.6, pp.3-13, Amsterdam, The Netherlands, Sept.1990</a:t>
            </a:r>
            <a:r>
              <a:rPr lang="en-US" altLang="ja-JP" sz="2200" dirty="0" smtClean="0"/>
              <a:t>.</a:t>
            </a:r>
            <a:endParaRPr lang="en-US" altLang="ja-JP" sz="2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16F894C-E206-4999-94EA-7C946CB2ED06}" type="slidenum">
              <a:rPr lang="ja-JP" altLang="en-US" smtClean="0"/>
              <a:pPr/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54987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参考文献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200" dirty="0" smtClean="0"/>
              <a:t>[</a:t>
            </a:r>
            <a:r>
              <a:rPr lang="en-US" altLang="ja-JP" sz="2200" dirty="0"/>
              <a:t>12</a:t>
            </a:r>
            <a:r>
              <a:rPr lang="en-US" altLang="ja-JP" sz="2200" dirty="0" smtClean="0"/>
              <a:t>]</a:t>
            </a:r>
            <a:r>
              <a:rPr lang="ja-JP" altLang="en-US" sz="2200" dirty="0" smtClean="0"/>
              <a:t>　</a:t>
            </a:r>
            <a:r>
              <a:rPr lang="en-US" altLang="ja-JP" sz="2200" dirty="0" smtClean="0"/>
              <a:t>(</a:t>
            </a:r>
            <a:r>
              <a:rPr lang="ja-JP" altLang="en-US" sz="2200" dirty="0"/>
              <a:t>国内大会，研究会論文集の場合</a:t>
            </a:r>
            <a:r>
              <a:rPr lang="en-US" altLang="ja-JP" sz="2200" dirty="0"/>
              <a:t>) </a:t>
            </a:r>
            <a:r>
              <a:rPr lang="ja-JP" altLang="en-US" sz="2200" dirty="0"/>
              <a:t>著者名，“標題，”学会論文集名，分冊または号，</a:t>
            </a:r>
            <a:r>
              <a:rPr lang="en-US" altLang="ja-JP" sz="2200" dirty="0"/>
              <a:t>no.</a:t>
            </a:r>
            <a:r>
              <a:rPr lang="ja-JP" altLang="en-US" sz="2200" dirty="0"/>
              <a:t>を付けて論文番号，</a:t>
            </a:r>
            <a:r>
              <a:rPr lang="en-US" altLang="ja-JP" sz="2200" dirty="0"/>
              <a:t>pp.</a:t>
            </a:r>
            <a:r>
              <a:rPr lang="ja-JP" altLang="en-US" sz="2200" dirty="0"/>
              <a:t>を付けて始め－終りのページ，月（英語）年．</a:t>
            </a:r>
          </a:p>
          <a:p>
            <a:pPr marL="0" indent="0">
              <a:buNone/>
            </a:pPr>
            <a:r>
              <a:rPr lang="en-US" altLang="ja-JP" sz="2200" dirty="0"/>
              <a:t>[13</a:t>
            </a:r>
            <a:r>
              <a:rPr lang="en-US" altLang="ja-JP" sz="2200" dirty="0" smtClean="0"/>
              <a:t>]</a:t>
            </a:r>
            <a:r>
              <a:rPr lang="ja-JP" altLang="en-US" sz="2200" dirty="0" smtClean="0"/>
              <a:t>　</a:t>
            </a:r>
            <a:r>
              <a:rPr lang="en-US" altLang="ja-JP" sz="2200" dirty="0" smtClean="0"/>
              <a:t>(</a:t>
            </a:r>
            <a:r>
              <a:rPr lang="ja-JP" altLang="en-US" sz="2200" dirty="0"/>
              <a:t>国内大会，研究会論文集例</a:t>
            </a:r>
            <a:r>
              <a:rPr lang="en-US" altLang="ja-JP" sz="2200" dirty="0"/>
              <a:t>) </a:t>
            </a:r>
            <a:r>
              <a:rPr lang="ja-JP" altLang="en-US" sz="2200" dirty="0"/>
              <a:t>川上三郎，川口四郎，“紫外域半導体レーザ，”</a:t>
            </a:r>
            <a:r>
              <a:rPr lang="en-US" altLang="ja-JP" sz="2200" dirty="0"/>
              <a:t>1995</a:t>
            </a:r>
            <a:r>
              <a:rPr lang="ja-JP" altLang="en-US" sz="2200" dirty="0"/>
              <a:t>信学全大，分冊</a:t>
            </a:r>
            <a:r>
              <a:rPr lang="en-US" altLang="ja-JP" sz="2200" dirty="0"/>
              <a:t>2,no.SB2-1,pp.20-21,Sept.1995</a:t>
            </a:r>
            <a:r>
              <a:rPr lang="en-US" altLang="ja-JP" sz="2200" dirty="0" smtClean="0"/>
              <a:t>.</a:t>
            </a:r>
            <a:endParaRPr lang="en-US" altLang="ja-JP" sz="2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16F894C-E206-4999-94EA-7C946CB2ED06}" type="slidenum">
              <a:rPr lang="ja-JP" altLang="en-US" smtClean="0"/>
              <a:pPr/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9099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277</Words>
  <Application>Microsoft Office PowerPoint</Application>
  <PresentationFormat>画面に合わせる (4:3)</PresentationFormat>
  <Paragraphs>43</Paragraphs>
  <Slides>9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​​テーマ</vt:lpstr>
      <vt:lpstr>PowerPoint プレゼンテーション</vt:lpstr>
      <vt:lpstr>スライドでの原稿作成の注意事項１</vt:lpstr>
      <vt:lpstr>スライドでの原稿作成の注意事項２</vt:lpstr>
      <vt:lpstr>スライドでの原稿作成の注意事項３</vt:lpstr>
      <vt:lpstr>スライドでの原稿作成の注意事項４</vt:lpstr>
      <vt:lpstr>その他</vt:lpstr>
      <vt:lpstr>参考文献</vt:lpstr>
      <vt:lpstr>参考文献</vt:lpstr>
      <vt:lpstr>参考文献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スライドでの原稿作成の注意事項１</dc:title>
  <dc:creator>arai</dc:creator>
  <cp:lastModifiedBy>arai</cp:lastModifiedBy>
  <cp:revision>16</cp:revision>
  <cp:lastPrinted>2015-03-19T06:29:05Z</cp:lastPrinted>
  <dcterms:created xsi:type="dcterms:W3CDTF">2015-03-18T04:53:07Z</dcterms:created>
  <dcterms:modified xsi:type="dcterms:W3CDTF">2015-03-25T02:17:42Z</dcterms:modified>
</cp:coreProperties>
</file>